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78" r:id="rId4"/>
    <p:sldId id="279" r:id="rId5"/>
    <p:sldId id="282" r:id="rId6"/>
    <p:sldId id="281" r:id="rId7"/>
    <p:sldId id="280" r:id="rId8"/>
    <p:sldId id="283" r:id="rId9"/>
    <p:sldId id="284" r:id="rId10"/>
    <p:sldId id="285" r:id="rId11"/>
    <p:sldId id="257" r:id="rId12"/>
    <p:sldId id="262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08" y="-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167306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773F9B">
                    <a:lumOff val="-21524"/>
                  </a:srgbClr>
                </a:solidFill>
                <a:latin typeface="Arial"/>
                <a:ea typeface="Arial"/>
                <a:cs typeface="Arial"/>
                <a:sym typeface="Arial"/>
              </a:rPr>
              <a:t>Accessing ICIMOD Data and Information</a:t>
            </a:r>
            <a:endParaRPr dirty="0">
              <a:solidFill>
                <a:srgbClr val="0365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885"/>
          <a:stretch/>
        </p:blipFill>
        <p:spPr>
          <a:xfrm>
            <a:off x="7655496" y="2950404"/>
            <a:ext cx="8712968" cy="641575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8090"/>
          <a:stretch/>
        </p:blipFill>
        <p:spPr>
          <a:xfrm>
            <a:off x="248655" y="2950404"/>
            <a:ext cx="6885712" cy="640344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7724"/>
          <a:stretch/>
        </p:blipFill>
        <p:spPr>
          <a:xfrm>
            <a:off x="16849749" y="2878396"/>
            <a:ext cx="6935539" cy="647545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8600712" y="9791164"/>
            <a:ext cx="36160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+mj-lt"/>
                <a:ea typeface="+mn-ea"/>
              </a:rPr>
              <a:t>geoportal.icimod.org</a:t>
            </a:r>
            <a:endParaRPr lang="en-US" sz="2800" dirty="0">
              <a:latin typeface="+mj-lt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8832" y="9791164"/>
            <a:ext cx="318396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+mj-lt"/>
                <a:ea typeface="+mn-ea"/>
              </a:rPr>
              <a:t>rds.icimod.org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54054" y="9766412"/>
            <a:ext cx="318396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+mj-lt"/>
                <a:ea typeface="+mn-ea"/>
              </a:rPr>
              <a:t>geoportal.org</a:t>
            </a:r>
            <a:endParaRPr lang="en-US" sz="2800" dirty="0"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33313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16600698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Sudip.Pradhan@icimod.org </a:t>
            </a:r>
            <a:r>
              <a:rPr dirty="0" smtClean="0"/>
              <a:t>/ </a:t>
            </a:r>
            <a:r>
              <a:rPr lang="en-US" dirty="0" smtClean="0"/>
              <a:t>http:www.icimod.org, http://rds.icimod.org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874431" y="5774226"/>
            <a:ext cx="18803224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ICIMOD data for SDG</a:t>
            </a:r>
            <a:endParaRPr dirty="0"/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12575558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Sudip Pradhan </a:t>
            </a:r>
            <a:r>
              <a:rPr dirty="0" smtClean="0"/>
              <a:t>/ </a:t>
            </a:r>
            <a:r>
              <a:rPr lang="en-US" dirty="0" err="1" smtClean="0"/>
              <a:t>Programme</a:t>
            </a:r>
            <a:r>
              <a:rPr lang="en-US" dirty="0" smtClean="0"/>
              <a:t> Coordinator</a:t>
            </a:r>
            <a:r>
              <a:rPr dirty="0" smtClean="0"/>
              <a:t> / </a:t>
            </a:r>
            <a:r>
              <a:rPr lang="en-US" dirty="0" smtClean="0"/>
              <a:t>ICIMOD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035700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773F9B">
                    <a:lumOff val="-21524"/>
                  </a:srgbClr>
                </a:solidFill>
                <a:latin typeface="Arial"/>
                <a:ea typeface="Arial"/>
                <a:cs typeface="Arial"/>
                <a:sym typeface="Arial"/>
              </a:rPr>
              <a:t>ICIMOD Regional Database System</a:t>
            </a:r>
            <a:endParaRPr dirty="0">
              <a:solidFill>
                <a:srgbClr val="0365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r="13103"/>
          <a:stretch/>
        </p:blipFill>
        <p:spPr>
          <a:xfrm>
            <a:off x="15429322" y="3221418"/>
            <a:ext cx="4758604" cy="7086534"/>
          </a:xfrm>
          <a:prstGeom prst="rect">
            <a:avLst/>
          </a:prstGeom>
          <a:ln>
            <a:solidFill>
              <a:srgbClr val="9D9DBE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80" y="3259204"/>
            <a:ext cx="11377264" cy="708493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70720" y="2321496"/>
            <a:ext cx="17137904" cy="654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 central data repository for different thematic areas in the Hindu Kush Himalayan (HKH) region </a:t>
            </a:r>
          </a:p>
          <a:p>
            <a:pPr marL="400050" lvl="1" indent="0" algn="l" hangingPunct="1"/>
            <a:endParaRPr lang="en-US" sz="3200" dirty="0" smtClean="0"/>
          </a:p>
          <a:p>
            <a:pPr marL="457200" indent="-457200" algn="l" hangingPunct="1">
              <a:buFont typeface="Arial" panose="020B0604020202020204" pitchFamily="34" charset="0"/>
              <a:buChar char="•"/>
            </a:pPr>
            <a:endParaRPr lang="en-US" altLang="en-US" sz="3200" dirty="0" smtClean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9673" y="10645524"/>
            <a:ext cx="5145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+mj-lt"/>
                <a:ea typeface="+mn-ea"/>
              </a:rPr>
              <a:t>Regional Database Framework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296456" y="10530408"/>
            <a:ext cx="318396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+mj-lt"/>
                <a:ea typeface="+mn-ea"/>
              </a:rPr>
              <a:t>rds.icimod.org</a:t>
            </a:r>
          </a:p>
        </p:txBody>
      </p:sp>
    </p:spTree>
    <p:extLst>
      <p:ext uri="{BB962C8B-B14F-4D97-AF65-F5344CB8AC3E}">
        <p14:creationId xmlns:p14="http://schemas.microsoft.com/office/powerpoint/2010/main" val="25436967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793646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773F9B">
                    <a:lumOff val="-21524"/>
                  </a:srgbClr>
                </a:solidFill>
                <a:latin typeface="Arial"/>
                <a:ea typeface="Arial"/>
                <a:cs typeface="Arial"/>
                <a:sym typeface="Arial"/>
              </a:rPr>
              <a:t>Ecosystem and Biodiversity</a:t>
            </a:r>
            <a:endParaRPr dirty="0">
              <a:solidFill>
                <a:srgbClr val="0365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70720" y="2321496"/>
            <a:ext cx="13609512" cy="654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Land cover data for HKH region of Bhutan, Bangladesh, Myanmar, Pakistan and Nepal for 1990, 2000 and 2010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Land cover data of Eastern Himalaya Landscape for 1975 and 2000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Land cover data of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Koshi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Basin and Kangchenjunga Landscape for 2000 and 2010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Above Ground Biomass for Nepal 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Above Ground Carbon Stock data for Nepal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Forest Carbon data for 3 REDD pilot sites, i.e.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Charnawati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Ludhi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Khola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Kayarkhola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watersheds in Nepal for 2010, 2011, 2012 and 2013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Forest fire occurrence data in Nepal and Bhutan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Species occurrence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checklist data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 various landscapes in the Hindu Kush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Himalayan region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Forest vulnerability and adaptation strategy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CHAL landscape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1" indent="0" algn="l" hangingPunct="1"/>
            <a:endParaRPr lang="en-US" sz="2800" dirty="0" smtClean="0"/>
          </a:p>
          <a:p>
            <a:pPr marL="457200" indent="-457200" algn="l" hangingPunct="1">
              <a:buFont typeface="Arial" panose="020B0604020202020204" pitchFamily="34" charset="0"/>
              <a:buChar char="•"/>
            </a:pPr>
            <a:endParaRPr lang="en-US" altLang="en-US" sz="2800" dirty="0" smtClean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3743"/>
          <a:stretch/>
        </p:blipFill>
        <p:spPr>
          <a:xfrm>
            <a:off x="15864408" y="2897560"/>
            <a:ext cx="7198768" cy="4561243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102768" y="8682742"/>
            <a:ext cx="10369152" cy="129266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b="1" dirty="0" smtClean="0">
                <a:latin typeface="Calibri" panose="020F0502020204030204" pitchFamily="34" charset="0"/>
              </a:rPr>
              <a:t>SDG Goal </a:t>
            </a:r>
            <a:r>
              <a:rPr lang="en-US" sz="2600" b="1" dirty="0">
                <a:latin typeface="Calibri" panose="020F0502020204030204" pitchFamily="34" charset="0"/>
              </a:rPr>
              <a:t>15: Protect, restore and promote sustainable use of terrestrial</a:t>
            </a:r>
          </a:p>
          <a:p>
            <a:pPr algn="l"/>
            <a:r>
              <a:rPr lang="en-US" sz="2600" b="1" dirty="0">
                <a:latin typeface="Calibri" panose="020F0502020204030204" pitchFamily="34" charset="0"/>
              </a:rPr>
              <a:t>ecosystems, sustainably manage forests, combat desertification, and halt</a:t>
            </a:r>
          </a:p>
          <a:p>
            <a:pPr algn="l"/>
            <a:r>
              <a:rPr lang="en-US" sz="2600" b="1" dirty="0">
                <a:latin typeface="Calibri" panose="020F0502020204030204" pitchFamily="34" charset="0"/>
              </a:rPr>
              <a:t>and reverse land degradation and halt biodiversity loss</a:t>
            </a:r>
            <a:endParaRPr lang="en-US" sz="2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617"/>
          <a:stretch/>
        </p:blipFill>
        <p:spPr>
          <a:xfrm>
            <a:off x="15864408" y="7650088"/>
            <a:ext cx="7198768" cy="368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89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82185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773F9B">
                    <a:lumOff val="-21524"/>
                  </a:srgbClr>
                </a:solidFill>
                <a:latin typeface="Arial"/>
                <a:ea typeface="Arial"/>
                <a:cs typeface="Arial"/>
                <a:sym typeface="Arial"/>
              </a:rPr>
              <a:t>Agriculture and food security</a:t>
            </a:r>
            <a:endParaRPr dirty="0">
              <a:solidFill>
                <a:srgbClr val="0365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70720" y="2321496"/>
            <a:ext cx="13609512" cy="654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Nepal Agriculture Atlas: historical agriculture statistics  on crop ( (cereals, cash crops, legumes, vegetables and fruits) and livestock in Nepal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Food security phase classification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Small area estimation (food insecurity, under nutrition, poverty) in Nepal 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District level Cereal Food Self Sufficiency Ratio </a:t>
            </a:r>
          </a:p>
          <a:p>
            <a:pPr marL="457200" lvl="4" indent="-457200" algn="l" hangingPunct="1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Seasonal drought frequency data in Nepal</a:t>
            </a:r>
          </a:p>
          <a:p>
            <a:pPr marL="400050" lvl="1" indent="0" algn="l" hangingPunct="1"/>
            <a:endParaRPr lang="en-US" sz="3200" dirty="0" smtClean="0"/>
          </a:p>
          <a:p>
            <a:pPr marL="457200" indent="-457200" algn="l" hangingPunct="1">
              <a:buFont typeface="Arial" panose="020B0604020202020204" pitchFamily="34" charset="0"/>
              <a:buChar char="•"/>
            </a:pPr>
            <a:endParaRPr lang="en-US" altLang="en-US" sz="3200" dirty="0" smtClean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2768" y="8682742"/>
            <a:ext cx="10369152" cy="89255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b="1" dirty="0" smtClean="0">
                <a:latin typeface="Calibri" panose="020F0502020204030204" pitchFamily="34" charset="0"/>
              </a:rPr>
              <a:t>SDG Goal </a:t>
            </a:r>
            <a:r>
              <a:rPr lang="en-US" sz="2600" b="1" dirty="0">
                <a:latin typeface="Calibri" panose="020F0502020204030204" pitchFamily="34" charset="0"/>
              </a:rPr>
              <a:t>2: End hunger, achieve food security and improved </a:t>
            </a:r>
            <a:r>
              <a:rPr lang="en-US" sz="2600" b="1" dirty="0" smtClean="0">
                <a:latin typeface="Calibri" panose="020F0502020204030204" pitchFamily="34" charset="0"/>
              </a:rPr>
              <a:t>nutrition and </a:t>
            </a:r>
            <a:r>
              <a:rPr lang="en-US" sz="2600" b="1" dirty="0">
                <a:latin typeface="Calibri" panose="020F0502020204030204" pitchFamily="34" charset="0"/>
              </a:rPr>
              <a:t>promote sustainable agriculture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040"/>
          <a:stretch/>
        </p:blipFill>
        <p:spPr>
          <a:xfrm>
            <a:off x="15432360" y="7002016"/>
            <a:ext cx="7577457" cy="3856568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264"/>
          <a:stretch/>
        </p:blipFill>
        <p:spPr>
          <a:xfrm>
            <a:off x="15432360" y="2897560"/>
            <a:ext cx="7577457" cy="3888432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106688" y="9738320"/>
            <a:ext cx="10369152" cy="49244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b="1" dirty="0" smtClean="0">
                <a:latin typeface="Calibri" panose="020F0502020204030204" pitchFamily="34" charset="0"/>
              </a:rPr>
              <a:t>SDG Goal 1: End poverty in all its forms everywhere</a:t>
            </a:r>
            <a:endParaRPr lang="en-US" sz="2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7570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032013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773F9B">
                    <a:lumOff val="-21524"/>
                  </a:srgbClr>
                </a:solidFill>
                <a:latin typeface="Arial"/>
                <a:ea typeface="Arial"/>
                <a:cs typeface="Arial"/>
                <a:sym typeface="Arial"/>
              </a:rPr>
              <a:t>Glacier, glacial lake and snow cover</a:t>
            </a:r>
            <a:endParaRPr dirty="0">
              <a:solidFill>
                <a:srgbClr val="0365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70720" y="2321496"/>
            <a:ext cx="13609512" cy="654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Glaciers of Hindu Kush Himalaya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Glacial lakes in Hindu Kush Himalaya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Glacier in Bhutan for 1980, 1990, 2000 and 2010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Glacier in Nepal for 1980, 1990, 2000 and 2010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8 day MODIS snow cover data of HKH (non-ICIMOD data)</a:t>
            </a:r>
          </a:p>
          <a:p>
            <a:pPr marL="400050" lvl="1" indent="0" algn="l" hangingPunct="1"/>
            <a:endParaRPr lang="en-US" sz="3200" dirty="0" smtClean="0"/>
          </a:p>
          <a:p>
            <a:pPr marL="457200" indent="-457200" algn="l" hangingPunct="1">
              <a:buFont typeface="Arial" panose="020B0604020202020204" pitchFamily="34" charset="0"/>
              <a:buChar char="•"/>
            </a:pPr>
            <a:endParaRPr lang="en-US" altLang="en-US" sz="3200" dirty="0" smtClean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970"/>
          <a:stretch/>
        </p:blipFill>
        <p:spPr>
          <a:xfrm>
            <a:off x="15432360" y="2897560"/>
            <a:ext cx="7560840" cy="3850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6293"/>
          <a:stretch/>
        </p:blipFill>
        <p:spPr>
          <a:xfrm>
            <a:off x="15432360" y="7074024"/>
            <a:ext cx="7560840" cy="3837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2768" y="8026834"/>
            <a:ext cx="10369152" cy="49244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b="1" dirty="0">
                <a:latin typeface="Calibri" panose="020F0502020204030204" pitchFamily="34" charset="0"/>
              </a:rPr>
              <a:t>SDG </a:t>
            </a:r>
            <a:r>
              <a:rPr lang="en-US" sz="2600" b="1" dirty="0" smtClean="0">
                <a:latin typeface="Calibri" panose="020F0502020204030204" pitchFamily="34" charset="0"/>
              </a:rPr>
              <a:t>Goal </a:t>
            </a:r>
            <a:r>
              <a:rPr lang="en-US" sz="2600" b="1" dirty="0">
                <a:latin typeface="Calibri" panose="020F0502020204030204" pitchFamily="34" charset="0"/>
              </a:rPr>
              <a:t>13: Take urgent action to combat climate </a:t>
            </a:r>
            <a:r>
              <a:rPr lang="en-US" sz="2600" b="1" dirty="0" smtClean="0">
                <a:latin typeface="Calibri" panose="020F0502020204030204" pitchFamily="34" charset="0"/>
              </a:rPr>
              <a:t>change</a:t>
            </a:r>
            <a:endParaRPr lang="en-US" sz="2600" b="1" dirty="0"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2768" y="8866388"/>
            <a:ext cx="10369152" cy="89255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b="1" dirty="0" smtClean="0">
                <a:latin typeface="Calibri" panose="020F0502020204030204" pitchFamily="34" charset="0"/>
              </a:rPr>
              <a:t>SDG Goal </a:t>
            </a:r>
            <a:r>
              <a:rPr lang="en-US" sz="2600" b="1" dirty="0">
                <a:latin typeface="Calibri" panose="020F0502020204030204" pitchFamily="34" charset="0"/>
              </a:rPr>
              <a:t>6</a:t>
            </a:r>
            <a:r>
              <a:rPr lang="en-US" sz="2600" b="1" dirty="0" smtClean="0">
                <a:latin typeface="Calibri" panose="020F0502020204030204" pitchFamily="34" charset="0"/>
              </a:rPr>
              <a:t>: Ensure availability and sustainable management of water and sanitation for all</a:t>
            </a:r>
            <a:endParaRPr lang="en-US" sz="2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15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402146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773F9B">
                    <a:lumOff val="-21524"/>
                  </a:srgbClr>
                </a:solidFill>
                <a:latin typeface="Arial"/>
                <a:ea typeface="Arial"/>
                <a:cs typeface="Arial"/>
                <a:sym typeface="Arial"/>
              </a:rPr>
              <a:t>Climate change and water availability information</a:t>
            </a:r>
            <a:endParaRPr dirty="0">
              <a:solidFill>
                <a:srgbClr val="0365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70720" y="2321496"/>
            <a:ext cx="12817424" cy="654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Map of average for annual or monthly average temperature and precipitation for reference (1965-2005) and decadal (2010, 2020, 2030, 2040) periods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Map of change for annual/monthly temperature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and precipitation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mid century (2050), near future (2036-2065) and future (2071-2000).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Glacier fraction and snow and glacier melt contribution to rivers in Upper Indus basin</a:t>
            </a:r>
          </a:p>
          <a:p>
            <a:pPr marL="400050" lvl="1" indent="0" algn="l" hangingPunct="1"/>
            <a:endParaRPr lang="en-US" sz="3200" dirty="0" smtClean="0"/>
          </a:p>
          <a:p>
            <a:pPr marL="457200" indent="-457200" algn="l" hangingPunct="1">
              <a:buFont typeface="Arial" panose="020B0604020202020204" pitchFamily="34" charset="0"/>
              <a:buChar char="•"/>
            </a:pPr>
            <a:endParaRPr lang="en-US" altLang="en-US" sz="3200" dirty="0" smtClean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2768" y="8682742"/>
            <a:ext cx="10369152" cy="49244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b="1" dirty="0">
                <a:latin typeface="Calibri" panose="020F0502020204030204" pitchFamily="34" charset="0"/>
              </a:rPr>
              <a:t>SDG </a:t>
            </a:r>
            <a:r>
              <a:rPr lang="en-US" sz="2600" b="1" dirty="0" smtClean="0">
                <a:latin typeface="Calibri" panose="020F0502020204030204" pitchFamily="34" charset="0"/>
              </a:rPr>
              <a:t>Goal </a:t>
            </a:r>
            <a:r>
              <a:rPr lang="en-US" sz="2600" b="1" dirty="0">
                <a:latin typeface="Calibri" panose="020F0502020204030204" pitchFamily="34" charset="0"/>
              </a:rPr>
              <a:t>13: Take urgent action to combat climate </a:t>
            </a:r>
            <a:r>
              <a:rPr lang="en-US" sz="2600" b="1" dirty="0" smtClean="0">
                <a:latin typeface="Calibri" panose="020F0502020204030204" pitchFamily="34" charset="0"/>
              </a:rPr>
              <a:t>change</a:t>
            </a:r>
            <a:endParaRPr lang="en-US" sz="2600" b="1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377"/>
          <a:stretch/>
        </p:blipFill>
        <p:spPr>
          <a:xfrm>
            <a:off x="15864409" y="2825552"/>
            <a:ext cx="7182671" cy="3759225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7735601" y="10780069"/>
            <a:ext cx="3935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geoapps.icimod.org/climate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5292"/>
          <a:stretch/>
        </p:blipFill>
        <p:spPr>
          <a:xfrm>
            <a:off x="15864408" y="6858001"/>
            <a:ext cx="7182671" cy="368470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855319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067600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773F9B">
                    <a:lumOff val="-21524"/>
                  </a:srgbClr>
                </a:solidFill>
                <a:latin typeface="Arial"/>
                <a:ea typeface="Arial"/>
                <a:cs typeface="Arial"/>
                <a:sym typeface="Arial"/>
              </a:rPr>
              <a:t>Poverty and vulnerability assessment</a:t>
            </a:r>
            <a:endParaRPr dirty="0">
              <a:solidFill>
                <a:srgbClr val="0365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70720" y="2321496"/>
            <a:ext cx="13609512" cy="654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Poverty and vulnerability assessment questionnaire survey data.</a:t>
            </a:r>
          </a:p>
          <a:p>
            <a:pPr marL="400050" lvl="1" indent="0" algn="l" hangingPunct="1"/>
            <a:endParaRPr lang="en-US" sz="3200" dirty="0" smtClean="0"/>
          </a:p>
          <a:p>
            <a:pPr marL="457200" indent="-457200" algn="l" hangingPunct="1">
              <a:buFont typeface="Arial" panose="020B0604020202020204" pitchFamily="34" charset="0"/>
              <a:buChar char="•"/>
            </a:pPr>
            <a:endParaRPr lang="en-US" altLang="en-US" sz="3200" dirty="0" smtClean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2768" y="8682742"/>
            <a:ext cx="10369152" cy="49244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b="1" dirty="0" smtClean="0">
                <a:latin typeface="Calibri" panose="020F0502020204030204" pitchFamily="34" charset="0"/>
              </a:rPr>
              <a:t>SDG Goal 1: End poverty in all its forms everywhere</a:t>
            </a:r>
            <a:endParaRPr lang="en-US" sz="2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061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29466" y="8284203"/>
            <a:ext cx="10369152" cy="89255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b="1" dirty="0" smtClean="0">
                <a:latin typeface="Calibri" panose="020F0502020204030204" pitchFamily="34" charset="0"/>
              </a:rPr>
              <a:t>SDG Goal </a:t>
            </a:r>
            <a:r>
              <a:rPr lang="en-US" sz="2600" b="1" dirty="0">
                <a:latin typeface="Calibri" panose="020F0502020204030204" pitchFamily="34" charset="0"/>
              </a:rPr>
              <a:t>2: End hunger, achieve food security and improved </a:t>
            </a:r>
            <a:r>
              <a:rPr lang="en-US" sz="2600" b="1" dirty="0" smtClean="0">
                <a:latin typeface="Calibri" panose="020F0502020204030204" pitchFamily="34" charset="0"/>
              </a:rPr>
              <a:t>nutrition and </a:t>
            </a:r>
            <a:r>
              <a:rPr lang="en-US" sz="2600" b="1" dirty="0">
                <a:latin typeface="Calibri" panose="020F0502020204030204" pitchFamily="34" charset="0"/>
              </a:rPr>
              <a:t>promote sustainable agriculture</a:t>
            </a:r>
          </a:p>
        </p:txBody>
      </p:sp>
      <p:sp>
        <p:nvSpPr>
          <p:cNvPr id="145" name="Shape 145"/>
          <p:cNvSpPr/>
          <p:nvPr/>
        </p:nvSpPr>
        <p:spPr>
          <a:xfrm>
            <a:off x="922524" y="1060628"/>
            <a:ext cx="451726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773F9B">
                    <a:lumOff val="-21524"/>
                  </a:srgbClr>
                </a:solidFill>
                <a:latin typeface="Arial"/>
                <a:ea typeface="Arial"/>
                <a:cs typeface="Arial"/>
                <a:sym typeface="Arial"/>
              </a:rPr>
              <a:t>Ongoing Works</a:t>
            </a:r>
            <a:endParaRPr dirty="0">
              <a:solidFill>
                <a:srgbClr val="0365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70720" y="2177480"/>
            <a:ext cx="21386376" cy="654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Regional drought monitoring and early warning system – Afghanistan, Pakistan and Bangladesh</a:t>
            </a:r>
            <a:r>
              <a:rPr lang="en-US" sz="1600" dirty="0">
                <a:solidFill>
                  <a:schemeClr val="bg1"/>
                </a:solidFill>
              </a:rPr>
              <a:t>i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Agro-met advisory service in Nepal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Mountain Livelihood Atlas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Gender and Social Inclusion Atlas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Atlas of HKH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Regional and national level annual automatic forest and land cover monitoring (HKH level)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Climate change vulnerability and adaptation planning for forest ecosystems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- Nepal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Bangladesh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Comprehensive Streamflow Prediction and Visualization to Support Integrated Water Management in the Himalaya Region</a:t>
            </a:r>
          </a:p>
          <a:p>
            <a:pPr marL="457200" lvl="1" indent="-457200" algn="l" hangingPunct="1">
              <a:buFont typeface="Arial" panose="020B0604020202020204" pitchFamily="34" charset="0"/>
              <a:buChar char="•"/>
            </a:pPr>
            <a:endParaRPr lang="en-US" sz="3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45203" y="7634160"/>
            <a:ext cx="10369152" cy="49244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b="1" dirty="0" smtClean="0">
                <a:latin typeface="Calibri" panose="020F0502020204030204" pitchFamily="34" charset="0"/>
              </a:rPr>
              <a:t>SDG Goal 5: Achieve gender equality and empower all women and girls</a:t>
            </a:r>
            <a:endParaRPr lang="en-US" sz="2600" b="1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762575" y="9306272"/>
            <a:ext cx="10369152" cy="129266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b="1" dirty="0" smtClean="0">
                <a:latin typeface="Calibri" panose="020F0502020204030204" pitchFamily="34" charset="0"/>
              </a:rPr>
              <a:t>SDG Goal </a:t>
            </a:r>
            <a:r>
              <a:rPr lang="en-US" sz="2600" b="1" dirty="0">
                <a:latin typeface="Calibri" panose="020F0502020204030204" pitchFamily="34" charset="0"/>
              </a:rPr>
              <a:t>15: Protect, restore and promote sustainable use of terrestrial</a:t>
            </a:r>
          </a:p>
          <a:p>
            <a:pPr algn="l"/>
            <a:r>
              <a:rPr lang="en-US" sz="2600" b="1" dirty="0">
                <a:latin typeface="Calibri" panose="020F0502020204030204" pitchFamily="34" charset="0"/>
              </a:rPr>
              <a:t>ecosystems, sustainably manage forests, combat desertification, and halt</a:t>
            </a:r>
          </a:p>
          <a:p>
            <a:pPr algn="l"/>
            <a:r>
              <a:rPr lang="en-US" sz="2600" b="1" dirty="0">
                <a:latin typeface="Calibri" panose="020F0502020204030204" pitchFamily="34" charset="0"/>
              </a:rPr>
              <a:t>and reverse land degradation and halt biodiversity loss</a:t>
            </a:r>
            <a:endParaRPr lang="en-US" sz="2600" b="1" dirty="0"/>
          </a:p>
        </p:txBody>
      </p:sp>
      <p:sp>
        <p:nvSpPr>
          <p:cNvPr id="10" name="Rectangle 9"/>
          <p:cNvSpPr/>
          <p:nvPr/>
        </p:nvSpPr>
        <p:spPr>
          <a:xfrm>
            <a:off x="929466" y="9370497"/>
            <a:ext cx="10369152" cy="89255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b="1" dirty="0" smtClean="0">
                <a:latin typeface="Calibri" panose="020F0502020204030204" pitchFamily="34" charset="0"/>
              </a:rPr>
              <a:t>SDG Goal 4: Ensure inclusive and equitable quality education and promote life-long learning opportunities for all</a:t>
            </a:r>
            <a:endParaRPr lang="en-US" sz="2600" b="1" dirty="0"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6685" y="7602930"/>
            <a:ext cx="10369152" cy="49244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b="1" dirty="0" smtClean="0">
                <a:latin typeface="Calibri" panose="020F0502020204030204" pitchFamily="34" charset="0"/>
              </a:rPr>
              <a:t>SDG Goal 1: End poverty in all its forms everywhere</a:t>
            </a:r>
            <a:endParaRPr lang="en-US" sz="2600" b="1" dirty="0"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62575" y="8284203"/>
            <a:ext cx="10369152" cy="89255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b="1" dirty="0" smtClean="0">
                <a:latin typeface="Calibri" panose="020F0502020204030204" pitchFamily="34" charset="0"/>
              </a:rPr>
              <a:t>SDG Goal </a:t>
            </a:r>
            <a:r>
              <a:rPr lang="en-US" sz="2600" b="1" dirty="0">
                <a:latin typeface="Calibri" panose="020F0502020204030204" pitchFamily="34" charset="0"/>
              </a:rPr>
              <a:t>6</a:t>
            </a:r>
            <a:r>
              <a:rPr lang="en-US" sz="2600" b="1" dirty="0" smtClean="0">
                <a:latin typeface="Calibri" panose="020F0502020204030204" pitchFamily="34" charset="0"/>
              </a:rPr>
              <a:t>: Ensure availability and sustainable management of water and sanitation for all</a:t>
            </a:r>
            <a:endParaRPr lang="en-US" sz="2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469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610</Words>
  <Application>Microsoft Office PowerPoint</Application>
  <PresentationFormat>Custom</PresentationFormat>
  <Paragraphs>70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43</cp:revision>
  <dcterms:modified xsi:type="dcterms:W3CDTF">2018-04-27T12:11:38Z</dcterms:modified>
</cp:coreProperties>
</file>