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37"/>
  </p:notesMasterIdLst>
  <p:sldIdLst>
    <p:sldId id="266" r:id="rId3"/>
    <p:sldId id="323" r:id="rId4"/>
    <p:sldId id="285" r:id="rId5"/>
    <p:sldId id="324" r:id="rId6"/>
    <p:sldId id="325" r:id="rId7"/>
    <p:sldId id="326" r:id="rId8"/>
    <p:sldId id="278" r:id="rId9"/>
    <p:sldId id="281" r:id="rId10"/>
    <p:sldId id="286" r:id="rId11"/>
    <p:sldId id="288" r:id="rId12"/>
    <p:sldId id="289" r:id="rId13"/>
    <p:sldId id="328" r:id="rId14"/>
    <p:sldId id="308" r:id="rId15"/>
    <p:sldId id="305" r:id="rId16"/>
    <p:sldId id="296" r:id="rId17"/>
    <p:sldId id="295" r:id="rId18"/>
    <p:sldId id="327" r:id="rId19"/>
    <p:sldId id="330" r:id="rId20"/>
    <p:sldId id="333" r:id="rId21"/>
    <p:sldId id="332" r:id="rId22"/>
    <p:sldId id="331" r:id="rId23"/>
    <p:sldId id="322" r:id="rId24"/>
    <p:sldId id="310" r:id="rId25"/>
    <p:sldId id="311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277" r:id="rId36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Lawford" initials="R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DA4"/>
    <a:srgbClr val="EFE7B7"/>
    <a:srgbClr val="E6D98E"/>
    <a:srgbClr val="E0D176"/>
    <a:srgbClr val="04A082"/>
    <a:srgbClr val="D9D9D9"/>
    <a:srgbClr val="00CC99"/>
    <a:srgbClr val="508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94" y="-102"/>
      </p:cViewPr>
      <p:guideLst>
        <p:guide orient="horz" pos="2160"/>
        <p:guide pos="2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B5B497-BEAC-46CD-81B7-F89B8DDC7AF9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5D93CE8-E289-423B-84D6-F9ABC3AB8859}">
      <dgm:prSet phldrT="[文本]"/>
      <dgm:spPr/>
      <dgm:t>
        <a:bodyPr/>
        <a:lstStyle/>
        <a:p>
          <a:r>
            <a:rPr lang="en-US" altLang="zh-CN" b="1" dirty="0" smtClean="0">
              <a:solidFill>
                <a:schemeClr val="tx1"/>
              </a:solidFill>
              <a:cs typeface="Times New Roman" panose="02020603050405020304" pitchFamily="18" charset="0"/>
            </a:rPr>
            <a:t>CAS-GMELT</a:t>
          </a:r>
          <a:endParaRPr lang="zh-CN" altLang="en-US" dirty="0">
            <a:solidFill>
              <a:schemeClr val="tx1"/>
            </a:solidFill>
          </a:endParaRPr>
        </a:p>
      </dgm:t>
    </dgm:pt>
    <dgm:pt modelId="{3346B352-0D9A-40B6-AD27-B14B77DF5FEA}" type="parTrans" cxnId="{8A9D28DF-5020-4D75-A277-059FB6AB1AF6}">
      <dgm:prSet/>
      <dgm:spPr/>
      <dgm:t>
        <a:bodyPr/>
        <a:lstStyle/>
        <a:p>
          <a:endParaRPr lang="zh-CN" altLang="en-US"/>
        </a:p>
      </dgm:t>
    </dgm:pt>
    <dgm:pt modelId="{10EEB079-9536-493E-AB0C-66859692920F}" type="sibTrans" cxnId="{8A9D28DF-5020-4D75-A277-059FB6AB1AF6}">
      <dgm:prSet/>
      <dgm:spPr/>
      <dgm:t>
        <a:bodyPr/>
        <a:lstStyle/>
        <a:p>
          <a:endParaRPr lang="zh-CN" altLang="en-US"/>
        </a:p>
      </dgm:t>
    </dgm:pt>
    <dgm:pt modelId="{C575EBD0-303D-44A6-962C-C4035B94E6C9}">
      <dgm:prSet phldrT="[文本]" custT="1"/>
      <dgm:spPr/>
      <dgm:t>
        <a:bodyPr/>
        <a:lstStyle/>
        <a:p>
          <a:r>
            <a:rPr lang="en-US" altLang="zh-CN" sz="1600" dirty="0" smtClean="0"/>
            <a:t>Services</a:t>
          </a:r>
          <a:endParaRPr lang="zh-CN" altLang="en-US" sz="1600" dirty="0"/>
        </a:p>
      </dgm:t>
    </dgm:pt>
    <dgm:pt modelId="{7E4CD0EF-C5AE-45DD-83B3-06DF2A34E3D0}" type="parTrans" cxnId="{55A49F6F-0D83-4805-9650-378D29F27621}">
      <dgm:prSet/>
      <dgm:spPr/>
      <dgm:t>
        <a:bodyPr/>
        <a:lstStyle/>
        <a:p>
          <a:endParaRPr lang="zh-CN" altLang="en-US"/>
        </a:p>
      </dgm:t>
    </dgm:pt>
    <dgm:pt modelId="{BB8CD8EB-816F-43BB-91A2-996D7C755503}" type="sibTrans" cxnId="{55A49F6F-0D83-4805-9650-378D29F27621}">
      <dgm:prSet/>
      <dgm:spPr/>
      <dgm:t>
        <a:bodyPr/>
        <a:lstStyle/>
        <a:p>
          <a:endParaRPr lang="zh-CN" altLang="en-US"/>
        </a:p>
      </dgm:t>
    </dgm:pt>
    <dgm:pt modelId="{3CDC2802-99F4-4838-A063-E23EA5BC1C6A}">
      <dgm:prSet phldrT="[文本]" custT="1"/>
      <dgm:spPr/>
      <dgm:t>
        <a:bodyPr/>
        <a:lstStyle/>
        <a:p>
          <a:r>
            <a:rPr lang="en-US" altLang="zh-CN" sz="1600" dirty="0" smtClean="0"/>
            <a:t>Interoperability</a:t>
          </a:r>
          <a:endParaRPr lang="zh-CN" altLang="en-US" sz="1600" dirty="0"/>
        </a:p>
      </dgm:t>
    </dgm:pt>
    <dgm:pt modelId="{C4895362-4426-4A3C-BC65-F1F0AA9F019D}" type="parTrans" cxnId="{3A6B0E8B-77C0-4696-9F10-D45D50282553}">
      <dgm:prSet/>
      <dgm:spPr/>
      <dgm:t>
        <a:bodyPr/>
        <a:lstStyle/>
        <a:p>
          <a:endParaRPr lang="zh-CN" altLang="en-US"/>
        </a:p>
      </dgm:t>
    </dgm:pt>
    <dgm:pt modelId="{308AB308-C94E-4D69-B02C-9D303400EB16}" type="sibTrans" cxnId="{3A6B0E8B-77C0-4696-9F10-D45D50282553}">
      <dgm:prSet/>
      <dgm:spPr/>
      <dgm:t>
        <a:bodyPr/>
        <a:lstStyle/>
        <a:p>
          <a:endParaRPr lang="zh-CN" altLang="en-US"/>
        </a:p>
      </dgm:t>
    </dgm:pt>
    <dgm:pt modelId="{6D2C5B08-7611-4254-BA7D-7387B4C18E13}">
      <dgm:prSet phldrT="[文本]" custT="1"/>
      <dgm:spPr/>
      <dgm:t>
        <a:bodyPr/>
        <a:lstStyle/>
        <a:p>
          <a:r>
            <a:rPr lang="en-US" altLang="zh-CN" sz="1600" dirty="0" smtClean="0"/>
            <a:t>Resources</a:t>
          </a:r>
          <a:endParaRPr lang="zh-CN" altLang="en-US" sz="1600" dirty="0"/>
        </a:p>
      </dgm:t>
    </dgm:pt>
    <dgm:pt modelId="{ACADB3B0-F602-4186-BFA4-0875C15C4DC2}" type="parTrans" cxnId="{60D05CDB-33A3-4889-A5DD-B1076859FB95}">
      <dgm:prSet/>
      <dgm:spPr/>
      <dgm:t>
        <a:bodyPr/>
        <a:lstStyle/>
        <a:p>
          <a:endParaRPr lang="zh-CN" altLang="en-US"/>
        </a:p>
      </dgm:t>
    </dgm:pt>
    <dgm:pt modelId="{AAAD5069-7570-46F4-9065-ED9320A75655}" type="sibTrans" cxnId="{60D05CDB-33A3-4889-A5DD-B1076859FB95}">
      <dgm:prSet/>
      <dgm:spPr/>
      <dgm:t>
        <a:bodyPr/>
        <a:lstStyle/>
        <a:p>
          <a:endParaRPr lang="zh-CN" altLang="en-US"/>
        </a:p>
      </dgm:t>
    </dgm:pt>
    <dgm:pt modelId="{0AD295D6-672B-4382-88CE-99B8029569EA}">
      <dgm:prSet phldrT="[文本]" custT="1"/>
      <dgm:spPr/>
      <dgm:t>
        <a:bodyPr/>
        <a:lstStyle/>
        <a:p>
          <a:r>
            <a:rPr lang="en-US" altLang="zh-CN" sz="1400" dirty="0" smtClean="0"/>
            <a:t>Users/Stakeholders</a:t>
          </a:r>
          <a:endParaRPr lang="zh-CN" altLang="en-US" sz="1400" dirty="0"/>
        </a:p>
      </dgm:t>
    </dgm:pt>
    <dgm:pt modelId="{1CA7557E-537E-4A4E-84AD-0B9B517BAD6E}" type="parTrans" cxnId="{CAFD6BA2-3A31-4FB5-B96F-E8E1318C296E}">
      <dgm:prSet/>
      <dgm:spPr/>
      <dgm:t>
        <a:bodyPr/>
        <a:lstStyle/>
        <a:p>
          <a:endParaRPr lang="zh-CN" altLang="en-US"/>
        </a:p>
      </dgm:t>
    </dgm:pt>
    <dgm:pt modelId="{50B87EF9-F22C-4C6C-978C-7D21D6190ED8}" type="sibTrans" cxnId="{CAFD6BA2-3A31-4FB5-B96F-E8E1318C296E}">
      <dgm:prSet/>
      <dgm:spPr/>
      <dgm:t>
        <a:bodyPr/>
        <a:lstStyle/>
        <a:p>
          <a:endParaRPr lang="zh-CN" altLang="en-US"/>
        </a:p>
      </dgm:t>
    </dgm:pt>
    <dgm:pt modelId="{08E8B5D1-A75C-4539-A66B-CB0AA665ACF6}" type="pres">
      <dgm:prSet presAssocID="{FDB5B497-BEAC-46CD-81B7-F89B8DDC7AF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5ECE973-83DB-4860-836E-78732A733077}" type="pres">
      <dgm:prSet presAssocID="{25D93CE8-E289-423B-84D6-F9ABC3AB8859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6879AD88-D4E4-489A-880F-9907802589C3}" type="pres">
      <dgm:prSet presAssocID="{7E4CD0EF-C5AE-45DD-83B3-06DF2A34E3D0}" presName="parTrans" presStyleLbl="sibTrans2D1" presStyleIdx="0" presStyleCnt="4"/>
      <dgm:spPr/>
      <dgm:t>
        <a:bodyPr/>
        <a:lstStyle/>
        <a:p>
          <a:endParaRPr lang="zh-CN" altLang="en-US"/>
        </a:p>
      </dgm:t>
    </dgm:pt>
    <dgm:pt modelId="{F59C1DFB-0809-4552-A477-01A39C08968E}" type="pres">
      <dgm:prSet presAssocID="{7E4CD0EF-C5AE-45DD-83B3-06DF2A34E3D0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06655273-D72B-44DD-8F98-2977FC3D9E56}" type="pres">
      <dgm:prSet presAssocID="{C575EBD0-303D-44A6-962C-C4035B94E6C9}" presName="node" presStyleLbl="node1" presStyleIdx="0" presStyleCnt="4" custScaleX="1453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076DFE-89BD-4C29-879C-7902A7EC04B6}" type="pres">
      <dgm:prSet presAssocID="{C4895362-4426-4A3C-BC65-F1F0AA9F019D}" presName="parTrans" presStyleLbl="sibTrans2D1" presStyleIdx="1" presStyleCnt="4"/>
      <dgm:spPr/>
      <dgm:t>
        <a:bodyPr/>
        <a:lstStyle/>
        <a:p>
          <a:endParaRPr lang="zh-CN" altLang="en-US"/>
        </a:p>
      </dgm:t>
    </dgm:pt>
    <dgm:pt modelId="{A88AC92D-BF83-4DE1-810D-0F776B1D780A}" type="pres">
      <dgm:prSet presAssocID="{C4895362-4426-4A3C-BC65-F1F0AA9F019D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586DC7DB-D05D-4EF2-91A2-0220931E1926}" type="pres">
      <dgm:prSet presAssocID="{3CDC2802-99F4-4838-A063-E23EA5BC1C6A}" presName="node" presStyleLbl="node1" presStyleIdx="1" presStyleCnt="4" custScaleX="1461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044157-CB14-4EA7-BC73-B619D02BD290}" type="pres">
      <dgm:prSet presAssocID="{ACADB3B0-F602-4186-BFA4-0875C15C4DC2}" presName="parTrans" presStyleLbl="sibTrans2D1" presStyleIdx="2" presStyleCnt="4"/>
      <dgm:spPr/>
      <dgm:t>
        <a:bodyPr/>
        <a:lstStyle/>
        <a:p>
          <a:endParaRPr lang="zh-CN" altLang="en-US"/>
        </a:p>
      </dgm:t>
    </dgm:pt>
    <dgm:pt modelId="{82B002B4-1F6D-4B11-B3FF-A33FD2467625}" type="pres">
      <dgm:prSet presAssocID="{ACADB3B0-F602-4186-BFA4-0875C15C4DC2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242D39F1-0C2F-479E-A5C8-FF124B05BD4E}" type="pres">
      <dgm:prSet presAssocID="{6D2C5B08-7611-4254-BA7D-7387B4C18E13}" presName="node" presStyleLbl="node1" presStyleIdx="2" presStyleCnt="4" custScaleX="153624" custRadScaleRad="99622" custRadScaleInc="866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3D33FC-3E8D-4347-9327-8CC40A7EF29D}" type="pres">
      <dgm:prSet presAssocID="{1CA7557E-537E-4A4E-84AD-0B9B517BAD6E}" presName="parTrans" presStyleLbl="sibTrans2D1" presStyleIdx="3" presStyleCnt="4"/>
      <dgm:spPr/>
      <dgm:t>
        <a:bodyPr/>
        <a:lstStyle/>
        <a:p>
          <a:endParaRPr lang="zh-CN" altLang="en-US"/>
        </a:p>
      </dgm:t>
    </dgm:pt>
    <dgm:pt modelId="{ECAA6430-BEA8-41E6-870D-8768D367D747}" type="pres">
      <dgm:prSet presAssocID="{1CA7557E-537E-4A4E-84AD-0B9B517BAD6E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0921827A-7AF2-4595-9BDC-178197A98BC3}" type="pres">
      <dgm:prSet presAssocID="{0AD295D6-672B-4382-88CE-99B8029569EA}" presName="node" presStyleLbl="node1" presStyleIdx="3" presStyleCnt="4" custScaleX="15274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2102614-5423-4D23-981B-37D683E43BCC}" type="presOf" srcId="{ACADB3B0-F602-4186-BFA4-0875C15C4DC2}" destId="{6A044157-CB14-4EA7-BC73-B619D02BD290}" srcOrd="0" destOrd="0" presId="urn:microsoft.com/office/officeart/2005/8/layout/radial5"/>
    <dgm:cxn modelId="{F5D17879-48E3-4B2B-9CBB-3010E079EFF1}" type="presOf" srcId="{C4895362-4426-4A3C-BC65-F1F0AA9F019D}" destId="{52076DFE-89BD-4C29-879C-7902A7EC04B6}" srcOrd="0" destOrd="0" presId="urn:microsoft.com/office/officeart/2005/8/layout/radial5"/>
    <dgm:cxn modelId="{8A9D28DF-5020-4D75-A277-059FB6AB1AF6}" srcId="{FDB5B497-BEAC-46CD-81B7-F89B8DDC7AF9}" destId="{25D93CE8-E289-423B-84D6-F9ABC3AB8859}" srcOrd="0" destOrd="0" parTransId="{3346B352-0D9A-40B6-AD27-B14B77DF5FEA}" sibTransId="{10EEB079-9536-493E-AB0C-66859692920F}"/>
    <dgm:cxn modelId="{60D05CDB-33A3-4889-A5DD-B1076859FB95}" srcId="{25D93CE8-E289-423B-84D6-F9ABC3AB8859}" destId="{6D2C5B08-7611-4254-BA7D-7387B4C18E13}" srcOrd="2" destOrd="0" parTransId="{ACADB3B0-F602-4186-BFA4-0875C15C4DC2}" sibTransId="{AAAD5069-7570-46F4-9065-ED9320A75655}"/>
    <dgm:cxn modelId="{43BD828B-E1B0-4FEF-9FFF-1FC03E795F62}" type="presOf" srcId="{ACADB3B0-F602-4186-BFA4-0875C15C4DC2}" destId="{82B002B4-1F6D-4B11-B3FF-A33FD2467625}" srcOrd="1" destOrd="0" presId="urn:microsoft.com/office/officeart/2005/8/layout/radial5"/>
    <dgm:cxn modelId="{B009B119-4F3B-4061-AD77-5C1CDD55D514}" type="presOf" srcId="{7E4CD0EF-C5AE-45DD-83B3-06DF2A34E3D0}" destId="{F59C1DFB-0809-4552-A477-01A39C08968E}" srcOrd="1" destOrd="0" presId="urn:microsoft.com/office/officeart/2005/8/layout/radial5"/>
    <dgm:cxn modelId="{9A649F89-9039-4341-8E7E-28676D395F0E}" type="presOf" srcId="{FDB5B497-BEAC-46CD-81B7-F89B8DDC7AF9}" destId="{08E8B5D1-A75C-4539-A66B-CB0AA665ACF6}" srcOrd="0" destOrd="0" presId="urn:microsoft.com/office/officeart/2005/8/layout/radial5"/>
    <dgm:cxn modelId="{C115CA4E-AC1D-4C41-9FFF-93AEA8985293}" type="presOf" srcId="{1CA7557E-537E-4A4E-84AD-0B9B517BAD6E}" destId="{713D33FC-3E8D-4347-9327-8CC40A7EF29D}" srcOrd="0" destOrd="0" presId="urn:microsoft.com/office/officeart/2005/8/layout/radial5"/>
    <dgm:cxn modelId="{3664CB47-6A80-49E1-8AB2-B7250CAD4A23}" type="presOf" srcId="{7E4CD0EF-C5AE-45DD-83B3-06DF2A34E3D0}" destId="{6879AD88-D4E4-489A-880F-9907802589C3}" srcOrd="0" destOrd="0" presId="urn:microsoft.com/office/officeart/2005/8/layout/radial5"/>
    <dgm:cxn modelId="{A5780EF4-B517-4364-B9A0-92652434EEFF}" type="presOf" srcId="{6D2C5B08-7611-4254-BA7D-7387B4C18E13}" destId="{242D39F1-0C2F-479E-A5C8-FF124B05BD4E}" srcOrd="0" destOrd="0" presId="urn:microsoft.com/office/officeart/2005/8/layout/radial5"/>
    <dgm:cxn modelId="{CAE6BB95-420D-49A0-ACF6-69B59632344A}" type="presOf" srcId="{1CA7557E-537E-4A4E-84AD-0B9B517BAD6E}" destId="{ECAA6430-BEA8-41E6-870D-8768D367D747}" srcOrd="1" destOrd="0" presId="urn:microsoft.com/office/officeart/2005/8/layout/radial5"/>
    <dgm:cxn modelId="{9D3D6854-F78B-4B62-B219-E05E0E2C3DD6}" type="presOf" srcId="{C575EBD0-303D-44A6-962C-C4035B94E6C9}" destId="{06655273-D72B-44DD-8F98-2977FC3D9E56}" srcOrd="0" destOrd="0" presId="urn:microsoft.com/office/officeart/2005/8/layout/radial5"/>
    <dgm:cxn modelId="{55A49F6F-0D83-4805-9650-378D29F27621}" srcId="{25D93CE8-E289-423B-84D6-F9ABC3AB8859}" destId="{C575EBD0-303D-44A6-962C-C4035B94E6C9}" srcOrd="0" destOrd="0" parTransId="{7E4CD0EF-C5AE-45DD-83B3-06DF2A34E3D0}" sibTransId="{BB8CD8EB-816F-43BB-91A2-996D7C755503}"/>
    <dgm:cxn modelId="{80C3F41E-90DA-4993-9C02-1D1BE4735257}" type="presOf" srcId="{25D93CE8-E289-423B-84D6-F9ABC3AB8859}" destId="{95ECE973-83DB-4860-836E-78732A733077}" srcOrd="0" destOrd="0" presId="urn:microsoft.com/office/officeart/2005/8/layout/radial5"/>
    <dgm:cxn modelId="{CAFD6BA2-3A31-4FB5-B96F-E8E1318C296E}" srcId="{25D93CE8-E289-423B-84D6-F9ABC3AB8859}" destId="{0AD295D6-672B-4382-88CE-99B8029569EA}" srcOrd="3" destOrd="0" parTransId="{1CA7557E-537E-4A4E-84AD-0B9B517BAD6E}" sibTransId="{50B87EF9-F22C-4C6C-978C-7D21D6190ED8}"/>
    <dgm:cxn modelId="{3A6B0E8B-77C0-4696-9F10-D45D50282553}" srcId="{25D93CE8-E289-423B-84D6-F9ABC3AB8859}" destId="{3CDC2802-99F4-4838-A063-E23EA5BC1C6A}" srcOrd="1" destOrd="0" parTransId="{C4895362-4426-4A3C-BC65-F1F0AA9F019D}" sibTransId="{308AB308-C94E-4D69-B02C-9D303400EB16}"/>
    <dgm:cxn modelId="{740C6DE4-4ABF-4D1E-993B-F542416293EA}" type="presOf" srcId="{3CDC2802-99F4-4838-A063-E23EA5BC1C6A}" destId="{586DC7DB-D05D-4EF2-91A2-0220931E1926}" srcOrd="0" destOrd="0" presId="urn:microsoft.com/office/officeart/2005/8/layout/radial5"/>
    <dgm:cxn modelId="{C0DC39A2-F857-47B9-A02A-73767C0C1800}" type="presOf" srcId="{0AD295D6-672B-4382-88CE-99B8029569EA}" destId="{0921827A-7AF2-4595-9BDC-178197A98BC3}" srcOrd="0" destOrd="0" presId="urn:microsoft.com/office/officeart/2005/8/layout/radial5"/>
    <dgm:cxn modelId="{9DD1B78C-2B7E-4715-B1D8-D559A43F78F9}" type="presOf" srcId="{C4895362-4426-4A3C-BC65-F1F0AA9F019D}" destId="{A88AC92D-BF83-4DE1-810D-0F776B1D780A}" srcOrd="1" destOrd="0" presId="urn:microsoft.com/office/officeart/2005/8/layout/radial5"/>
    <dgm:cxn modelId="{2363FB97-2012-43BA-B1E9-BD3C9A524F49}" type="presParOf" srcId="{08E8B5D1-A75C-4539-A66B-CB0AA665ACF6}" destId="{95ECE973-83DB-4860-836E-78732A733077}" srcOrd="0" destOrd="0" presId="urn:microsoft.com/office/officeart/2005/8/layout/radial5"/>
    <dgm:cxn modelId="{09B595BE-2E26-45B2-BF38-9C9AE21F06CA}" type="presParOf" srcId="{08E8B5D1-A75C-4539-A66B-CB0AA665ACF6}" destId="{6879AD88-D4E4-489A-880F-9907802589C3}" srcOrd="1" destOrd="0" presId="urn:microsoft.com/office/officeart/2005/8/layout/radial5"/>
    <dgm:cxn modelId="{36D7147F-7FB4-4CE7-9664-51F27D782F2F}" type="presParOf" srcId="{6879AD88-D4E4-489A-880F-9907802589C3}" destId="{F59C1DFB-0809-4552-A477-01A39C08968E}" srcOrd="0" destOrd="0" presId="urn:microsoft.com/office/officeart/2005/8/layout/radial5"/>
    <dgm:cxn modelId="{81A4190E-D5DF-45DF-B913-530A24FF8F25}" type="presParOf" srcId="{08E8B5D1-A75C-4539-A66B-CB0AA665ACF6}" destId="{06655273-D72B-44DD-8F98-2977FC3D9E56}" srcOrd="2" destOrd="0" presId="urn:microsoft.com/office/officeart/2005/8/layout/radial5"/>
    <dgm:cxn modelId="{37F8D779-94B4-4269-B5F4-D41941A0DCD8}" type="presParOf" srcId="{08E8B5D1-A75C-4539-A66B-CB0AA665ACF6}" destId="{52076DFE-89BD-4C29-879C-7902A7EC04B6}" srcOrd="3" destOrd="0" presId="urn:microsoft.com/office/officeart/2005/8/layout/radial5"/>
    <dgm:cxn modelId="{31102FC4-E827-48C9-8E7F-75BE01C0632A}" type="presParOf" srcId="{52076DFE-89BD-4C29-879C-7902A7EC04B6}" destId="{A88AC92D-BF83-4DE1-810D-0F776B1D780A}" srcOrd="0" destOrd="0" presId="urn:microsoft.com/office/officeart/2005/8/layout/radial5"/>
    <dgm:cxn modelId="{EFE5EE5B-2E8B-41C7-8F3E-88FA4C04E44D}" type="presParOf" srcId="{08E8B5D1-A75C-4539-A66B-CB0AA665ACF6}" destId="{586DC7DB-D05D-4EF2-91A2-0220931E1926}" srcOrd="4" destOrd="0" presId="urn:microsoft.com/office/officeart/2005/8/layout/radial5"/>
    <dgm:cxn modelId="{54F34B23-678E-4480-9574-A3B76AFABFB8}" type="presParOf" srcId="{08E8B5D1-A75C-4539-A66B-CB0AA665ACF6}" destId="{6A044157-CB14-4EA7-BC73-B619D02BD290}" srcOrd="5" destOrd="0" presId="urn:microsoft.com/office/officeart/2005/8/layout/radial5"/>
    <dgm:cxn modelId="{72EC5431-FC72-4E17-B457-A834B6CCEA11}" type="presParOf" srcId="{6A044157-CB14-4EA7-BC73-B619D02BD290}" destId="{82B002B4-1F6D-4B11-B3FF-A33FD2467625}" srcOrd="0" destOrd="0" presId="urn:microsoft.com/office/officeart/2005/8/layout/radial5"/>
    <dgm:cxn modelId="{F20195CF-28BB-4034-861A-5CA9CCA1C7E1}" type="presParOf" srcId="{08E8B5D1-A75C-4539-A66B-CB0AA665ACF6}" destId="{242D39F1-0C2F-479E-A5C8-FF124B05BD4E}" srcOrd="6" destOrd="0" presId="urn:microsoft.com/office/officeart/2005/8/layout/radial5"/>
    <dgm:cxn modelId="{FA0711AB-2147-47AB-96F0-58E0B67CAC0A}" type="presParOf" srcId="{08E8B5D1-A75C-4539-A66B-CB0AA665ACF6}" destId="{713D33FC-3E8D-4347-9327-8CC40A7EF29D}" srcOrd="7" destOrd="0" presId="urn:microsoft.com/office/officeart/2005/8/layout/radial5"/>
    <dgm:cxn modelId="{2AAB6EC0-2EBF-4C07-863D-520C037D9455}" type="presParOf" srcId="{713D33FC-3E8D-4347-9327-8CC40A7EF29D}" destId="{ECAA6430-BEA8-41E6-870D-8768D367D747}" srcOrd="0" destOrd="0" presId="urn:microsoft.com/office/officeart/2005/8/layout/radial5"/>
    <dgm:cxn modelId="{FD6F33C7-F49B-45E2-B4E4-3DF4D23540A9}" type="presParOf" srcId="{08E8B5D1-A75C-4539-A66B-CB0AA665ACF6}" destId="{0921827A-7AF2-4595-9BDC-178197A98BC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49BA4-EAA3-4BA1-8418-83D3242E1874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97EC5A-CF2B-48DA-B9B8-9A7A7FEA3BDE}">
      <dgm:prSet phldrT="[文本]" custT="1"/>
      <dgm:spPr/>
      <dgm:t>
        <a:bodyPr/>
        <a:lstStyle/>
        <a:p>
          <a:r>
            <a:rPr lang="en-US" altLang="zh-CN" sz="3200" dirty="0" smtClean="0">
              <a:solidFill>
                <a:schemeClr val="tx1">
                  <a:lumMod val="65000"/>
                  <a:lumOff val="35000"/>
                </a:schemeClr>
              </a:solidFill>
            </a:rPr>
            <a:t>Data Portal</a:t>
          </a:r>
          <a:endParaRPr lang="zh-CN" altLang="en-US" sz="32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C50953A-7268-42C3-B69D-65B4C15B0C5D}" type="parTrans" cxnId="{48C0A3B1-4F89-4F4B-B987-BB39B5F60C42}">
      <dgm:prSet/>
      <dgm:spPr/>
      <dgm:t>
        <a:bodyPr/>
        <a:lstStyle/>
        <a:p>
          <a:endParaRPr lang="zh-CN" altLang="en-US"/>
        </a:p>
      </dgm:t>
    </dgm:pt>
    <dgm:pt modelId="{82430478-AE1C-4645-999B-2C5A439FF8A3}" type="sibTrans" cxnId="{48C0A3B1-4F89-4F4B-B987-BB39B5F60C42}">
      <dgm:prSet/>
      <dgm:spPr/>
      <dgm:t>
        <a:bodyPr/>
        <a:lstStyle/>
        <a:p>
          <a:endParaRPr lang="zh-CN" altLang="en-US"/>
        </a:p>
      </dgm:t>
    </dgm:pt>
    <dgm:pt modelId="{911E73A9-BBC4-446C-A6C9-CEE822884ED9}">
      <dgm:prSet phldrT="[文本]" custT="1"/>
      <dgm:spPr/>
      <dgm:t>
        <a:bodyPr/>
        <a:lstStyle/>
        <a:p>
          <a:r>
            <a: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</a:rPr>
            <a:t>Observations</a:t>
          </a:r>
          <a:endParaRPr lang="zh-CN" altLang="en-US" sz="20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FD37F75-FBC5-4640-B9DF-6CAFD754868D}" type="parTrans" cxnId="{7A3B082F-6C21-4F77-AF8C-785CBD7452A6}">
      <dgm:prSet/>
      <dgm:spPr/>
      <dgm:t>
        <a:bodyPr/>
        <a:lstStyle/>
        <a:p>
          <a:endParaRPr lang="zh-CN" altLang="en-US"/>
        </a:p>
      </dgm:t>
    </dgm:pt>
    <dgm:pt modelId="{61B1BD77-F575-4D47-AC76-4DC7F6D876CE}" type="sibTrans" cxnId="{7A3B082F-6C21-4F77-AF8C-785CBD7452A6}">
      <dgm:prSet/>
      <dgm:spPr/>
      <dgm:t>
        <a:bodyPr/>
        <a:lstStyle/>
        <a:p>
          <a:endParaRPr lang="zh-CN" altLang="en-US"/>
        </a:p>
      </dgm:t>
    </dgm:pt>
    <dgm:pt modelId="{D663065F-14BB-4C27-8BD0-B0321723768F}">
      <dgm:prSet phldrT="[文本]"/>
      <dgm:spPr/>
      <dgm:t>
        <a:bodyPr/>
        <a:lstStyle/>
        <a:p>
          <a:r>
            <a: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</a:rPr>
            <a:t>Web Portal</a:t>
          </a:r>
          <a:endParaRPr lang="zh-CN" alt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0E8AE78-AEF3-43F8-9893-926CA22A4F11}" type="parTrans" cxnId="{5952A89E-1905-40BD-928E-7008A2FD7F61}">
      <dgm:prSet/>
      <dgm:spPr/>
      <dgm:t>
        <a:bodyPr/>
        <a:lstStyle/>
        <a:p>
          <a:endParaRPr lang="zh-CN" altLang="en-US"/>
        </a:p>
      </dgm:t>
    </dgm:pt>
    <dgm:pt modelId="{D7D6FCCC-BD03-42EC-BA9E-F61EDCF6A024}" type="sibTrans" cxnId="{5952A89E-1905-40BD-928E-7008A2FD7F61}">
      <dgm:prSet/>
      <dgm:spPr/>
      <dgm:t>
        <a:bodyPr/>
        <a:lstStyle/>
        <a:p>
          <a:endParaRPr lang="zh-CN" altLang="en-US"/>
        </a:p>
      </dgm:t>
    </dgm:pt>
    <dgm:pt modelId="{86FCD583-1734-402C-9B8E-4BFD1CDB5646}" type="pres">
      <dgm:prSet presAssocID="{4CE49BA4-EAA3-4BA1-8418-83D3242E187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B33F3E9-A8AA-4732-842F-48D790A2BBFB}" type="pres">
      <dgm:prSet presAssocID="{6E97EC5A-CF2B-48DA-B9B8-9A7A7FEA3BD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574454-54D0-4224-BFE8-E1B358BD0571}" type="pres">
      <dgm:prSet presAssocID="{6E97EC5A-CF2B-48DA-B9B8-9A7A7FEA3BDE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03991AAB-4584-407B-AC3C-5C8CEF762821}" type="pres">
      <dgm:prSet presAssocID="{6E97EC5A-CF2B-48DA-B9B8-9A7A7FEA3BDE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99752BB3-DEE0-42C9-9A89-6A55C99F74AB}" type="pres">
      <dgm:prSet presAssocID="{911E73A9-BBC4-446C-A6C9-CEE822884ED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74C645-112A-47C5-8A7C-F0CFC48158E4}" type="pres">
      <dgm:prSet presAssocID="{911E73A9-BBC4-446C-A6C9-CEE822884ED9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9E4A7D49-8AD4-4FF5-9270-C34A0CEEADF8}" type="pres">
      <dgm:prSet presAssocID="{911E73A9-BBC4-446C-A6C9-CEE822884ED9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DD9C65ED-EBE3-4A05-902C-AFB2D464556C}" type="pres">
      <dgm:prSet presAssocID="{D663065F-14BB-4C27-8BD0-B0321723768F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B6477EB4-59E1-4E99-85D0-24C95111AE2D}" type="pres">
      <dgm:prSet presAssocID="{D663065F-14BB-4C27-8BD0-B0321723768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2A5882-C33B-4EB0-96DE-CC6306A16FC6}" type="pres">
      <dgm:prSet presAssocID="{D663065F-14BB-4C27-8BD0-B0321723768F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87E10277-AE67-41E8-AF1C-FFD5CD95F75A}" type="pres">
      <dgm:prSet presAssocID="{D663065F-14BB-4C27-8BD0-B0321723768F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BFBE4183-802D-4F50-9FA0-2967C2F247B9}" type="pres">
      <dgm:prSet presAssocID="{82430478-AE1C-4645-999B-2C5A439FF8A3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529213AE-5B06-4C0F-B683-1DE8EC73D1F2}" type="pres">
      <dgm:prSet presAssocID="{61B1BD77-F575-4D47-AC76-4DC7F6D876CE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60713619-104F-4949-AD90-EFF23FBB26BB}" type="pres">
      <dgm:prSet presAssocID="{D7D6FCCC-BD03-42EC-BA9E-F61EDCF6A024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48C0A3B1-4F89-4F4B-B987-BB39B5F60C42}" srcId="{4CE49BA4-EAA3-4BA1-8418-83D3242E1874}" destId="{6E97EC5A-CF2B-48DA-B9B8-9A7A7FEA3BDE}" srcOrd="0" destOrd="0" parTransId="{9C50953A-7268-42C3-B69D-65B4C15B0C5D}" sibTransId="{82430478-AE1C-4645-999B-2C5A439FF8A3}"/>
    <dgm:cxn modelId="{E34324A2-3706-4D8C-82A8-93746D5E9FD3}" type="presOf" srcId="{6E97EC5A-CF2B-48DA-B9B8-9A7A7FEA3BDE}" destId="{3B33F3E9-A8AA-4732-842F-48D790A2BBFB}" srcOrd="0" destOrd="0" presId="urn:microsoft.com/office/officeart/2005/8/layout/gear1"/>
    <dgm:cxn modelId="{D21EB981-39FF-4092-A015-B4CBFEBBF1C7}" type="presOf" srcId="{911E73A9-BBC4-446C-A6C9-CEE822884ED9}" destId="{9E4A7D49-8AD4-4FF5-9270-C34A0CEEADF8}" srcOrd="2" destOrd="0" presId="urn:microsoft.com/office/officeart/2005/8/layout/gear1"/>
    <dgm:cxn modelId="{91EA2F41-3D37-4861-9126-170ADF3FDB40}" type="presOf" srcId="{D663065F-14BB-4C27-8BD0-B0321723768F}" destId="{B6477EB4-59E1-4E99-85D0-24C95111AE2D}" srcOrd="1" destOrd="0" presId="urn:microsoft.com/office/officeart/2005/8/layout/gear1"/>
    <dgm:cxn modelId="{BF5A5387-33CE-4657-ADD7-57E4778E26EE}" type="presOf" srcId="{911E73A9-BBC4-446C-A6C9-CEE822884ED9}" destId="{F874C645-112A-47C5-8A7C-F0CFC48158E4}" srcOrd="1" destOrd="0" presId="urn:microsoft.com/office/officeart/2005/8/layout/gear1"/>
    <dgm:cxn modelId="{DB4C2CAA-9062-4AA8-A16A-70127792DA20}" type="presOf" srcId="{82430478-AE1C-4645-999B-2C5A439FF8A3}" destId="{BFBE4183-802D-4F50-9FA0-2967C2F247B9}" srcOrd="0" destOrd="0" presId="urn:microsoft.com/office/officeart/2005/8/layout/gear1"/>
    <dgm:cxn modelId="{D090EB15-B7F2-49F8-9DD3-4CBBA70D5F19}" type="presOf" srcId="{D663065F-14BB-4C27-8BD0-B0321723768F}" destId="{AF2A5882-C33B-4EB0-96DE-CC6306A16FC6}" srcOrd="2" destOrd="0" presId="urn:microsoft.com/office/officeart/2005/8/layout/gear1"/>
    <dgm:cxn modelId="{3E5D6C8C-45F1-4057-8DA0-E654A99A96E7}" type="presOf" srcId="{D7D6FCCC-BD03-42EC-BA9E-F61EDCF6A024}" destId="{60713619-104F-4949-AD90-EFF23FBB26BB}" srcOrd="0" destOrd="0" presId="urn:microsoft.com/office/officeart/2005/8/layout/gear1"/>
    <dgm:cxn modelId="{ECA6DAAB-5CC6-44DF-8F75-39253970AC50}" type="presOf" srcId="{911E73A9-BBC4-446C-A6C9-CEE822884ED9}" destId="{99752BB3-DEE0-42C9-9A89-6A55C99F74AB}" srcOrd="0" destOrd="0" presId="urn:microsoft.com/office/officeart/2005/8/layout/gear1"/>
    <dgm:cxn modelId="{7A3B082F-6C21-4F77-AF8C-785CBD7452A6}" srcId="{4CE49BA4-EAA3-4BA1-8418-83D3242E1874}" destId="{911E73A9-BBC4-446C-A6C9-CEE822884ED9}" srcOrd="1" destOrd="0" parTransId="{5FD37F75-FBC5-4640-B9DF-6CAFD754868D}" sibTransId="{61B1BD77-F575-4D47-AC76-4DC7F6D876CE}"/>
    <dgm:cxn modelId="{D7F418FF-5DD4-40ED-A195-FA49FFB5888D}" type="presOf" srcId="{61B1BD77-F575-4D47-AC76-4DC7F6D876CE}" destId="{529213AE-5B06-4C0F-B683-1DE8EC73D1F2}" srcOrd="0" destOrd="0" presId="urn:microsoft.com/office/officeart/2005/8/layout/gear1"/>
    <dgm:cxn modelId="{EFC18F4A-84FA-446E-8C80-71102530E565}" type="presOf" srcId="{D663065F-14BB-4C27-8BD0-B0321723768F}" destId="{DD9C65ED-EBE3-4A05-902C-AFB2D464556C}" srcOrd="0" destOrd="0" presId="urn:microsoft.com/office/officeart/2005/8/layout/gear1"/>
    <dgm:cxn modelId="{170DD4C2-27BE-45FD-9109-592C5C2BD3C2}" type="presOf" srcId="{6E97EC5A-CF2B-48DA-B9B8-9A7A7FEA3BDE}" destId="{E3574454-54D0-4224-BFE8-E1B358BD0571}" srcOrd="1" destOrd="0" presId="urn:microsoft.com/office/officeart/2005/8/layout/gear1"/>
    <dgm:cxn modelId="{634B3A27-3CE3-4609-AE43-5391BDC0DEB1}" type="presOf" srcId="{D663065F-14BB-4C27-8BD0-B0321723768F}" destId="{87E10277-AE67-41E8-AF1C-FFD5CD95F75A}" srcOrd="3" destOrd="0" presId="urn:microsoft.com/office/officeart/2005/8/layout/gear1"/>
    <dgm:cxn modelId="{7C8E8DB4-30C4-4A08-9404-66283DA918D0}" type="presOf" srcId="{6E97EC5A-CF2B-48DA-B9B8-9A7A7FEA3BDE}" destId="{03991AAB-4584-407B-AC3C-5C8CEF762821}" srcOrd="2" destOrd="0" presId="urn:microsoft.com/office/officeart/2005/8/layout/gear1"/>
    <dgm:cxn modelId="{36529EC3-2FBB-496E-90EB-66F9FC5D823E}" type="presOf" srcId="{4CE49BA4-EAA3-4BA1-8418-83D3242E1874}" destId="{86FCD583-1734-402C-9B8E-4BFD1CDB5646}" srcOrd="0" destOrd="0" presId="urn:microsoft.com/office/officeart/2005/8/layout/gear1"/>
    <dgm:cxn modelId="{5952A89E-1905-40BD-928E-7008A2FD7F61}" srcId="{4CE49BA4-EAA3-4BA1-8418-83D3242E1874}" destId="{D663065F-14BB-4C27-8BD0-B0321723768F}" srcOrd="2" destOrd="0" parTransId="{20E8AE78-AEF3-43F8-9893-926CA22A4F11}" sibTransId="{D7D6FCCC-BD03-42EC-BA9E-F61EDCF6A024}"/>
    <dgm:cxn modelId="{993D91EE-3407-42F3-B6BD-C5636117FF44}" type="presParOf" srcId="{86FCD583-1734-402C-9B8E-4BFD1CDB5646}" destId="{3B33F3E9-A8AA-4732-842F-48D790A2BBFB}" srcOrd="0" destOrd="0" presId="urn:microsoft.com/office/officeart/2005/8/layout/gear1"/>
    <dgm:cxn modelId="{FADA0DE3-A95D-413A-939C-645FC5C5351C}" type="presParOf" srcId="{86FCD583-1734-402C-9B8E-4BFD1CDB5646}" destId="{E3574454-54D0-4224-BFE8-E1B358BD0571}" srcOrd="1" destOrd="0" presId="urn:microsoft.com/office/officeart/2005/8/layout/gear1"/>
    <dgm:cxn modelId="{A6E7C87E-94F8-4734-BDB2-40E66DEBA940}" type="presParOf" srcId="{86FCD583-1734-402C-9B8E-4BFD1CDB5646}" destId="{03991AAB-4584-407B-AC3C-5C8CEF762821}" srcOrd="2" destOrd="0" presId="urn:microsoft.com/office/officeart/2005/8/layout/gear1"/>
    <dgm:cxn modelId="{CBF3AF5F-F7F3-4355-ACAA-D6C8ECAFE904}" type="presParOf" srcId="{86FCD583-1734-402C-9B8E-4BFD1CDB5646}" destId="{99752BB3-DEE0-42C9-9A89-6A55C99F74AB}" srcOrd="3" destOrd="0" presId="urn:microsoft.com/office/officeart/2005/8/layout/gear1"/>
    <dgm:cxn modelId="{A66EFDF6-7508-4559-A7B5-404797140F96}" type="presParOf" srcId="{86FCD583-1734-402C-9B8E-4BFD1CDB5646}" destId="{F874C645-112A-47C5-8A7C-F0CFC48158E4}" srcOrd="4" destOrd="0" presId="urn:microsoft.com/office/officeart/2005/8/layout/gear1"/>
    <dgm:cxn modelId="{5397833E-4A45-4B4E-9633-6A377793995A}" type="presParOf" srcId="{86FCD583-1734-402C-9B8E-4BFD1CDB5646}" destId="{9E4A7D49-8AD4-4FF5-9270-C34A0CEEADF8}" srcOrd="5" destOrd="0" presId="urn:microsoft.com/office/officeart/2005/8/layout/gear1"/>
    <dgm:cxn modelId="{E230158F-45D3-4F5F-A9D2-3397BF1CD90A}" type="presParOf" srcId="{86FCD583-1734-402C-9B8E-4BFD1CDB5646}" destId="{DD9C65ED-EBE3-4A05-902C-AFB2D464556C}" srcOrd="6" destOrd="0" presId="urn:microsoft.com/office/officeart/2005/8/layout/gear1"/>
    <dgm:cxn modelId="{635FF626-BFDD-4F86-939E-A7D373345C84}" type="presParOf" srcId="{86FCD583-1734-402C-9B8E-4BFD1CDB5646}" destId="{B6477EB4-59E1-4E99-85D0-24C95111AE2D}" srcOrd="7" destOrd="0" presId="urn:microsoft.com/office/officeart/2005/8/layout/gear1"/>
    <dgm:cxn modelId="{C7D4437B-7557-4820-BE4A-A299C94D59E8}" type="presParOf" srcId="{86FCD583-1734-402C-9B8E-4BFD1CDB5646}" destId="{AF2A5882-C33B-4EB0-96DE-CC6306A16FC6}" srcOrd="8" destOrd="0" presId="urn:microsoft.com/office/officeart/2005/8/layout/gear1"/>
    <dgm:cxn modelId="{EF481ED6-FCCB-4B65-B391-64064C2DF476}" type="presParOf" srcId="{86FCD583-1734-402C-9B8E-4BFD1CDB5646}" destId="{87E10277-AE67-41E8-AF1C-FFD5CD95F75A}" srcOrd="9" destOrd="0" presId="urn:microsoft.com/office/officeart/2005/8/layout/gear1"/>
    <dgm:cxn modelId="{6CD18B7A-2291-4BE1-9D20-EC108799FE7C}" type="presParOf" srcId="{86FCD583-1734-402C-9B8E-4BFD1CDB5646}" destId="{BFBE4183-802D-4F50-9FA0-2967C2F247B9}" srcOrd="10" destOrd="0" presId="urn:microsoft.com/office/officeart/2005/8/layout/gear1"/>
    <dgm:cxn modelId="{7286A5F9-8A0F-45C9-834A-1DA736E6BDF9}" type="presParOf" srcId="{86FCD583-1734-402C-9B8E-4BFD1CDB5646}" destId="{529213AE-5B06-4C0F-B683-1DE8EC73D1F2}" srcOrd="11" destOrd="0" presId="urn:microsoft.com/office/officeart/2005/8/layout/gear1"/>
    <dgm:cxn modelId="{BF3C50FA-F729-4693-AD3B-29646FFF0C00}" type="presParOf" srcId="{86FCD583-1734-402C-9B8E-4BFD1CDB5646}" destId="{60713619-104F-4949-AD90-EFF23FBB26B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CE973-83DB-4860-836E-78732A733077}">
      <dsp:nvSpPr>
        <dsp:cNvPr id="0" name=""/>
        <dsp:cNvSpPr/>
      </dsp:nvSpPr>
      <dsp:spPr>
        <a:xfrm>
          <a:off x="2351528" y="1357603"/>
          <a:ext cx="967792" cy="967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700" b="1" kern="1200" dirty="0" smtClean="0">
              <a:solidFill>
                <a:schemeClr val="tx1"/>
              </a:solidFill>
              <a:cs typeface="Times New Roman" panose="02020603050405020304" pitchFamily="18" charset="0"/>
            </a:rPr>
            <a:t>CAS-GMELT</a:t>
          </a:r>
          <a:endParaRPr lang="zh-CN" altLang="en-US" sz="1700" kern="1200" dirty="0">
            <a:solidFill>
              <a:schemeClr val="tx1"/>
            </a:solidFill>
          </a:endParaRPr>
        </a:p>
      </dsp:txBody>
      <dsp:txXfrm>
        <a:off x="2493258" y="1499333"/>
        <a:ext cx="684332" cy="684332"/>
      </dsp:txXfrm>
    </dsp:sp>
    <dsp:sp modelId="{6879AD88-D4E4-489A-880F-9907802589C3}">
      <dsp:nvSpPr>
        <dsp:cNvPr id="0" name=""/>
        <dsp:cNvSpPr/>
      </dsp:nvSpPr>
      <dsp:spPr>
        <a:xfrm rot="16200000">
          <a:off x="2732982" y="1005591"/>
          <a:ext cx="204883" cy="3290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2763715" y="1102134"/>
        <a:ext cx="143418" cy="197429"/>
      </dsp:txXfrm>
    </dsp:sp>
    <dsp:sp modelId="{06655273-D72B-44DD-8F98-2977FC3D9E56}">
      <dsp:nvSpPr>
        <dsp:cNvPr id="0" name=""/>
        <dsp:cNvSpPr/>
      </dsp:nvSpPr>
      <dsp:spPr>
        <a:xfrm>
          <a:off x="2132158" y="3238"/>
          <a:ext cx="1406530" cy="967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Services</a:t>
          </a:r>
          <a:endParaRPr lang="zh-CN" altLang="en-US" sz="1600" kern="1200" dirty="0"/>
        </a:p>
      </dsp:txBody>
      <dsp:txXfrm>
        <a:off x="2338140" y="144968"/>
        <a:ext cx="994566" cy="684332"/>
      </dsp:txXfrm>
    </dsp:sp>
    <dsp:sp modelId="{52076DFE-89BD-4C29-879C-7902A7EC04B6}">
      <dsp:nvSpPr>
        <dsp:cNvPr id="0" name=""/>
        <dsp:cNvSpPr/>
      </dsp:nvSpPr>
      <dsp:spPr>
        <a:xfrm>
          <a:off x="3355268" y="1676975"/>
          <a:ext cx="86602" cy="3290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>
        <a:off x="3355268" y="1742785"/>
        <a:ext cx="60621" cy="197429"/>
      </dsp:txXfrm>
    </dsp:sp>
    <dsp:sp modelId="{586DC7DB-D05D-4EF2-91A2-0220931E1926}">
      <dsp:nvSpPr>
        <dsp:cNvPr id="0" name=""/>
        <dsp:cNvSpPr/>
      </dsp:nvSpPr>
      <dsp:spPr>
        <a:xfrm>
          <a:off x="3482720" y="1357603"/>
          <a:ext cx="1414137" cy="967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Interoperability</a:t>
          </a:r>
          <a:endParaRPr lang="zh-CN" altLang="en-US" sz="1600" kern="1200" dirty="0"/>
        </a:p>
      </dsp:txBody>
      <dsp:txXfrm>
        <a:off x="3689816" y="1499333"/>
        <a:ext cx="999945" cy="684332"/>
      </dsp:txXfrm>
    </dsp:sp>
    <dsp:sp modelId="{6A044157-CB14-4EA7-BC73-B619D02BD290}">
      <dsp:nvSpPr>
        <dsp:cNvPr id="0" name=""/>
        <dsp:cNvSpPr/>
      </dsp:nvSpPr>
      <dsp:spPr>
        <a:xfrm rot="5634063">
          <a:off x="2689023" y="2344013"/>
          <a:ext cx="201827" cy="3290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 rot="10800000">
        <a:off x="2721357" y="2379619"/>
        <a:ext cx="141279" cy="197429"/>
      </dsp:txXfrm>
    </dsp:sp>
    <dsp:sp modelId="{242D39F1-0C2F-479E-A5C8-FF124B05BD4E}">
      <dsp:nvSpPr>
        <dsp:cNvPr id="0" name=""/>
        <dsp:cNvSpPr/>
      </dsp:nvSpPr>
      <dsp:spPr>
        <a:xfrm>
          <a:off x="2000249" y="2703723"/>
          <a:ext cx="1486760" cy="967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Resources</a:t>
          </a:r>
          <a:endParaRPr lang="zh-CN" altLang="en-US" sz="1600" kern="1200" dirty="0"/>
        </a:p>
      </dsp:txBody>
      <dsp:txXfrm>
        <a:off x="2217980" y="2845453"/>
        <a:ext cx="1051298" cy="684332"/>
      </dsp:txXfrm>
    </dsp:sp>
    <dsp:sp modelId="{713D33FC-3E8D-4347-9327-8CC40A7EF29D}">
      <dsp:nvSpPr>
        <dsp:cNvPr id="0" name=""/>
        <dsp:cNvSpPr/>
      </dsp:nvSpPr>
      <dsp:spPr>
        <a:xfrm rot="10800000">
          <a:off x="2253014" y="1676975"/>
          <a:ext cx="69616" cy="3290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 rot="10800000">
        <a:off x="2273899" y="1742785"/>
        <a:ext cx="48731" cy="197429"/>
      </dsp:txXfrm>
    </dsp:sp>
    <dsp:sp modelId="{0921827A-7AF2-4595-9BDC-178197A98BC3}">
      <dsp:nvSpPr>
        <dsp:cNvPr id="0" name=""/>
        <dsp:cNvSpPr/>
      </dsp:nvSpPr>
      <dsp:spPr>
        <a:xfrm>
          <a:off x="741941" y="1357603"/>
          <a:ext cx="1478234" cy="967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Users/Stakeholders</a:t>
          </a:r>
          <a:endParaRPr lang="zh-CN" altLang="en-US" sz="1400" kern="1200" dirty="0"/>
        </a:p>
      </dsp:txBody>
      <dsp:txXfrm>
        <a:off x="958423" y="1499333"/>
        <a:ext cx="1045270" cy="684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3F3E9-A8AA-4732-842F-48D790A2BBFB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Data Portal</a:t>
          </a:r>
          <a:endParaRPr lang="zh-CN" altLang="en-US" sz="3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294175" y="2352385"/>
        <a:ext cx="1336450" cy="1148939"/>
      </dsp:txXfrm>
    </dsp:sp>
    <dsp:sp modelId="{99752BB3-DEE0-42C9-9A89-6A55C99F74AB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Observations</a:t>
          </a:r>
          <a:endParaRPr lang="zh-CN" altLang="en-US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953570" y="1712203"/>
        <a:ext cx="807100" cy="802154"/>
      </dsp:txXfrm>
    </dsp:sp>
    <dsp:sp modelId="{DD9C65ED-EBE3-4A05-902C-AFB2D464556C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Web Portal</a:t>
          </a:r>
          <a:endParaRPr lang="zh-CN" altLang="en-US" sz="2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 rot="-20700000">
        <a:off x="2804160" y="528320"/>
        <a:ext cx="894080" cy="894080"/>
      </dsp:txXfrm>
    </dsp:sp>
    <dsp:sp modelId="{BFBE4183-802D-4F50-9FA0-2967C2F247B9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213AE-5B06-4C0F-B683-1DE8EC73D1F2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13619-104F-4949-AD90-EFF23FBB26BB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6B9AE-9723-4D1B-8EA1-31E55515BC2E}" type="datetimeFigureOut">
              <a:rPr lang="zh-CN" altLang="en-US" smtClean="0"/>
              <a:t>2018-5-4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62050"/>
            <a:ext cx="418147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4180-AB51-44A2-B926-A6B70CA315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21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0"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1pPr>
            <a:lvl2pPr marL="715609" indent="-275234" defTabSz="931210"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2pPr>
            <a:lvl3pPr marL="1100938" indent="-220188" defTabSz="931210"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3pPr>
            <a:lvl4pPr marL="1541313" indent="-220188" defTabSz="931210"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4pPr>
            <a:lvl5pPr marL="1981688" indent="-220188" defTabSz="931210"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5pPr>
            <a:lvl6pPr marL="2422063" indent="-220188" defTabSz="931210" eaLnBrk="0" fontAlgn="base" hangingPunct="0">
              <a:spcBef>
                <a:spcPct val="0"/>
              </a:spcBef>
              <a:spcAft>
                <a:spcPct val="0"/>
              </a:spcAft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6pPr>
            <a:lvl7pPr marL="2862438" indent="-220188" defTabSz="931210" eaLnBrk="0" fontAlgn="base" hangingPunct="0">
              <a:spcBef>
                <a:spcPct val="0"/>
              </a:spcBef>
              <a:spcAft>
                <a:spcPct val="0"/>
              </a:spcAft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7pPr>
            <a:lvl8pPr marL="3302813" indent="-220188" defTabSz="931210" eaLnBrk="0" fontAlgn="base" hangingPunct="0">
              <a:spcBef>
                <a:spcPct val="0"/>
              </a:spcBef>
              <a:spcAft>
                <a:spcPct val="0"/>
              </a:spcAft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8pPr>
            <a:lvl9pPr marL="3743188" indent="-220188" defTabSz="931210" eaLnBrk="0" fontAlgn="base" hangingPunct="0">
              <a:spcBef>
                <a:spcPct val="0"/>
              </a:spcBef>
              <a:spcAft>
                <a:spcPct val="0"/>
              </a:spcAft>
              <a:defRPr sz="1900" b="1" u="sng">
                <a:solidFill>
                  <a:schemeClr val="tx2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B9D8AEB-5616-440E-A3F8-2FAAE20E166A}" type="slidenum">
              <a:rPr lang="en-ZA" altLang="zh-CN" sz="1300" b="0" u="none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pPr/>
              <a:t>5</a:t>
            </a:fld>
            <a:endParaRPr lang="en-ZA" altLang="zh-CN" sz="1300" b="0" u="none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A1F9FA3-3167-4199-8170-D40CFC674730}" type="slidenum">
              <a:rPr lang="en-ZA" altLang="zh-CN" sz="1300" b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8</a:t>
            </a:fld>
            <a:endParaRPr lang="en-ZA" altLang="zh-CN" sz="1300" b="0" u="none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501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57200" indent="-457200" algn="just">
              <a:buFontTx/>
              <a:buChar char="•"/>
            </a:pPr>
            <a:endParaRPr lang="fr-FR" altLang="zh-CN" smtClean="0">
              <a:latin typeface="Arial" panose="020B0604020202020204" pitchFamily="34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BA35B9D-E091-4D3B-A713-11020C1C0D9B}" type="slidenum">
              <a:rPr lang="en-ZA" altLang="ja-JP" sz="1300" b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10</a:t>
            </a:fld>
            <a:endParaRPr lang="en-ZA" altLang="ja-JP" sz="1300" b="0" u="none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04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  <a:defRPr/>
            </a:pPr>
            <a:r>
              <a:rPr lang="fr-FR" dirty="0" smtClean="0"/>
              <a:t>6 </a:t>
            </a:r>
            <a:r>
              <a:rPr lang="fr-FR" dirty="0" err="1" smtClean="0"/>
              <a:t>tasks</a:t>
            </a:r>
            <a:r>
              <a:rPr lang="fr-FR" dirty="0" smtClean="0"/>
              <a:t>: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dirty="0" smtClean="0"/>
              <a:t>Support SAON in </a:t>
            </a:r>
            <a:r>
              <a:rPr lang="fr-FR" dirty="0" err="1" smtClean="0"/>
              <a:t>maintain</a:t>
            </a:r>
            <a:r>
              <a:rPr lang="fr-FR" dirty="0" smtClean="0"/>
              <a:t> an </a:t>
            </a:r>
            <a:r>
              <a:rPr lang="fr-FR" dirty="0" err="1" smtClean="0"/>
              <a:t>inventory</a:t>
            </a:r>
            <a:r>
              <a:rPr lang="fr-FR" dirty="0" smtClean="0"/>
              <a:t> of </a:t>
            </a:r>
            <a:r>
              <a:rPr lang="fr-FR" dirty="0" err="1" smtClean="0"/>
              <a:t>existing</a:t>
            </a:r>
            <a:r>
              <a:rPr lang="fr-FR" dirty="0" smtClean="0"/>
              <a:t> cold </a:t>
            </a:r>
            <a:r>
              <a:rPr lang="fr-FR" dirty="0" err="1" smtClean="0"/>
              <a:t>region</a:t>
            </a:r>
            <a:r>
              <a:rPr lang="fr-FR" dirty="0" smtClean="0"/>
              <a:t> EO initiative (programme, </a:t>
            </a:r>
            <a:r>
              <a:rPr lang="fr-FR" dirty="0" err="1" smtClean="0"/>
              <a:t>projects</a:t>
            </a:r>
            <a:r>
              <a:rPr lang="fr-FR" dirty="0" smtClean="0"/>
              <a:t>, </a:t>
            </a:r>
            <a:r>
              <a:rPr lang="fr-FR" dirty="0" err="1" smtClean="0"/>
              <a:t>organizations</a:t>
            </a:r>
            <a:r>
              <a:rPr lang="fr-FR" dirty="0" smtClean="0"/>
              <a:t>, network, system</a:t>
            </a:r>
            <a:r>
              <a:rPr lang="is-IS" dirty="0" smtClean="0"/>
              <a:t>…)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s-IS" b="1" dirty="0" smtClean="0"/>
              <a:t>Leverage GEO’s international position to align other activities with artic Observing System efforts  and SAON (GCW, INTERACT)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s-IS" dirty="0" smtClean="0"/>
              <a:t>Support observing system networks </a:t>
            </a:r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66788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59178E5-1EF6-4633-B53A-4837A0C0256F}" type="slidenum">
              <a:rPr lang="en-ZA" altLang="ja-JP" sz="1300" b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11</a:t>
            </a:fld>
            <a:endParaRPr lang="en-ZA" altLang="ja-JP" sz="1300" b="0" u="none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14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56472" indent="-29095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63803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29324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94845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F6F37BC5-22A6-4D46-9DDD-6F46DE7B9825}" type="slidenum">
              <a:rPr lang="zh-CN" altLang="en-US" smtClean="0"/>
              <a:pPr/>
              <a:t>25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56472" indent="-29095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63803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29324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94845" indent="-232761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5DD49DAF-864D-45DD-A695-F21FF54149CC}" type="slidenum">
              <a:rPr lang="zh-CN" altLang="en-US" smtClean="0"/>
              <a:pPr/>
              <a:t>26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14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681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820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0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44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6781800" y="76200"/>
            <a:ext cx="2209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zh-CN" smtClean="0">
              <a:solidFill>
                <a:srgbClr val="000000"/>
              </a:solidFill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825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6781800" y="152400"/>
            <a:ext cx="1981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8" name="矩形 1"/>
          <p:cNvSpPr>
            <a:spLocks noChangeArrowheads="1"/>
          </p:cNvSpPr>
          <p:nvPr userDrawn="1"/>
        </p:nvSpPr>
        <p:spPr bwMode="auto">
          <a:xfrm>
            <a:off x="304800" y="304800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pic>
        <p:nvPicPr>
          <p:cNvPr id="9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04838" y="119063"/>
            <a:ext cx="21447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1"/>
          <p:cNvSpPr>
            <a:spLocks/>
          </p:cNvSpPr>
          <p:nvPr userDrawn="1"/>
        </p:nvSpPr>
        <p:spPr bwMode="auto">
          <a:xfrm>
            <a:off x="6011863" y="5013325"/>
            <a:ext cx="92075" cy="92075"/>
          </a:xfrm>
          <a:custGeom>
            <a:avLst/>
            <a:gdLst>
              <a:gd name="T0" fmla="*/ 0 w 91440"/>
              <a:gd name="T1" fmla="*/ 45720 h 91440"/>
              <a:gd name="T2" fmla="*/ 45720 w 91440"/>
              <a:gd name="T3" fmla="*/ 0 h 91440"/>
              <a:gd name="T4" fmla="*/ 91440 w 91440"/>
              <a:gd name="T5" fmla="*/ 45720 h 91440"/>
              <a:gd name="T6" fmla="*/ 45720 w 91440"/>
              <a:gd name="T7" fmla="*/ 91440 h 91440"/>
              <a:gd name="T8" fmla="*/ 0 w 91440"/>
              <a:gd name="T9" fmla="*/ 45720 h 91440"/>
              <a:gd name="T10" fmla="*/ 22860 w 91440"/>
              <a:gd name="T11" fmla="*/ 45720 h 91440"/>
              <a:gd name="T12" fmla="*/ 45720 w 91440"/>
              <a:gd name="T13" fmla="*/ 68580 h 91440"/>
              <a:gd name="T14" fmla="*/ 68580 w 91440"/>
              <a:gd name="T15" fmla="*/ 45720 h 91440"/>
              <a:gd name="T16" fmla="*/ 45720 w 91440"/>
              <a:gd name="T17" fmla="*/ 22860 h 91440"/>
              <a:gd name="T18" fmla="*/ 22860 w 91440"/>
              <a:gd name="T19" fmla="*/ 45720 h 914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1440" h="91440">
                <a:moveTo>
                  <a:pt x="0" y="45720"/>
                </a:moveTo>
                <a:cubicBezTo>
                  <a:pt x="0" y="20470"/>
                  <a:pt x="20470" y="0"/>
                  <a:pt x="45720" y="0"/>
                </a:cubicBezTo>
                <a:cubicBezTo>
                  <a:pt x="70970" y="0"/>
                  <a:pt x="91440" y="20470"/>
                  <a:pt x="91440" y="45720"/>
                </a:cubicBezTo>
                <a:cubicBezTo>
                  <a:pt x="91440" y="70970"/>
                  <a:pt x="70970" y="91440"/>
                  <a:pt x="45720" y="91440"/>
                </a:cubicBezTo>
                <a:cubicBezTo>
                  <a:pt x="20470" y="91440"/>
                  <a:pt x="0" y="70970"/>
                  <a:pt x="0" y="45720"/>
                </a:cubicBezTo>
                <a:close/>
                <a:moveTo>
                  <a:pt x="22860" y="45720"/>
                </a:moveTo>
                <a:cubicBezTo>
                  <a:pt x="22860" y="58345"/>
                  <a:pt x="33095" y="68580"/>
                  <a:pt x="45720" y="68580"/>
                </a:cubicBezTo>
                <a:cubicBezTo>
                  <a:pt x="58345" y="68580"/>
                  <a:pt x="68580" y="58345"/>
                  <a:pt x="68580" y="45720"/>
                </a:cubicBezTo>
                <a:cubicBezTo>
                  <a:pt x="68580" y="33095"/>
                  <a:pt x="58345" y="22860"/>
                  <a:pt x="45720" y="22860"/>
                </a:cubicBezTo>
                <a:cubicBezTo>
                  <a:pt x="33095" y="22860"/>
                  <a:pt x="22860" y="33095"/>
                  <a:pt x="22860" y="45720"/>
                </a:cubicBezTo>
                <a:close/>
              </a:path>
            </a:pathLst>
          </a:custGeom>
          <a:solidFill>
            <a:srgbClr val="005FAA"/>
          </a:solidFill>
          <a:ln w="9525" cap="flat" cmpd="sng">
            <a:solidFill>
              <a:srgbClr val="005F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u="sng">
              <a:solidFill>
                <a:srgbClr val="000000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" b="1552"/>
          <a:stretch>
            <a:fillRect/>
          </a:stretch>
        </p:blipFill>
        <p:spPr bwMode="auto">
          <a:xfrm>
            <a:off x="107950" y="1404938"/>
            <a:ext cx="9040813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 userDrawn="1"/>
        </p:nvSpPr>
        <p:spPr bwMode="auto">
          <a:xfrm>
            <a:off x="6934200" y="7620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908720"/>
            <a:ext cx="8532812" cy="5545138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fr-CH" altLang="en-US" dirty="0" err="1" smtClean="0"/>
              <a:t>Overview</a:t>
            </a:r>
            <a:r>
              <a:rPr lang="fr-CH" altLang="en-US" dirty="0" smtClean="0"/>
              <a:t> of GEO</a:t>
            </a:r>
            <a:br>
              <a:rPr lang="fr-CH" altLang="en-US" dirty="0" smtClean="0"/>
            </a:br>
            <a:r>
              <a:rPr lang="fr-CH" altLang="en-US" dirty="0" smtClean="0"/>
              <a:t/>
            </a:r>
            <a:br>
              <a:rPr lang="fr-CH" altLang="en-US" dirty="0" smtClean="0"/>
            </a:br>
            <a:r>
              <a:rPr lang="fr-CH" altLang="en-US" dirty="0" smtClean="0"/>
              <a:t/>
            </a:r>
            <a:br>
              <a:rPr lang="fr-CH" altLang="en-US" dirty="0" smtClean="0"/>
            </a:br>
            <a:r>
              <a:rPr lang="fr-CH" altLang="en-US" dirty="0"/>
              <a:t/>
            </a:r>
            <a:br>
              <a:rPr lang="fr-CH" altLang="en-US" dirty="0"/>
            </a:br>
            <a:r>
              <a:rPr lang="fr-CH" altLang="en-US" dirty="0"/>
              <a:t/>
            </a:r>
            <a:br>
              <a:rPr lang="fr-CH" altLang="en-US" dirty="0"/>
            </a:br>
            <a:r>
              <a:rPr lang="fr-CH" altLang="en-US" dirty="0" smtClean="0"/>
              <a:t/>
            </a:r>
            <a:br>
              <a:rPr lang="fr-CH" altLang="en-US" dirty="0" smtClean="0"/>
            </a:br>
            <a:r>
              <a:rPr lang="fr-CH" altLang="en-US" dirty="0"/>
              <a:t>N</a:t>
            </a:r>
            <a:r>
              <a:rPr lang="fr-CH" altLang="en-US" dirty="0" smtClean="0"/>
              <a:t>ame</a:t>
            </a:r>
            <a:br>
              <a:rPr lang="fr-CH" altLang="en-US" dirty="0" smtClean="0"/>
            </a:br>
            <a:r>
              <a:rPr lang="fr-CH" altLang="en-US" dirty="0" err="1"/>
              <a:t>T</a:t>
            </a:r>
            <a:r>
              <a:rPr lang="fr-CH" altLang="en-US" dirty="0" err="1" smtClean="0"/>
              <a:t>itle</a:t>
            </a:r>
            <a:r>
              <a:rPr lang="fr-CH" altLang="en-US" dirty="0" smtClean="0"/>
              <a:t/>
            </a:r>
            <a:br>
              <a:rPr lang="fr-CH" altLang="en-US" dirty="0" smtClean="0"/>
            </a:br>
            <a:r>
              <a:rPr lang="fr-CH" altLang="en-US" dirty="0"/>
              <a:t/>
            </a:r>
            <a:br>
              <a:rPr lang="fr-CH" altLang="en-US" dirty="0"/>
            </a:br>
            <a:r>
              <a:rPr lang="fr-CH" altLang="en-US" dirty="0" smtClean="0"/>
              <a:t>Date</a:t>
            </a:r>
            <a:br>
              <a:rPr lang="fr-CH" altLang="en-US" dirty="0" smtClean="0"/>
            </a:br>
            <a:r>
              <a:rPr lang="fr-CH" altLang="en-US" dirty="0" smtClean="0"/>
              <a:t>Location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434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6781800" y="76200"/>
            <a:ext cx="2209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zh-CN" sz="1500" smtClean="0">
              <a:solidFill>
                <a:srgbClr val="000000"/>
              </a:solidFill>
            </a:endParaRPr>
          </a:p>
        </p:txBody>
      </p:sp>
      <p:pic>
        <p:nvPicPr>
          <p:cNvPr id="4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825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>
            <a:spLocks noChangeArrowheads="1"/>
          </p:cNvSpPr>
          <p:nvPr userDrawn="1"/>
        </p:nvSpPr>
        <p:spPr bwMode="auto">
          <a:xfrm>
            <a:off x="6781800" y="152400"/>
            <a:ext cx="1981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smtClean="0">
              <a:solidFill>
                <a:srgbClr val="000000"/>
              </a:solidFill>
            </a:endParaRPr>
          </a:p>
        </p:txBody>
      </p:sp>
      <p:sp>
        <p:nvSpPr>
          <p:cNvPr id="6" name="矩形 1"/>
          <p:cNvSpPr>
            <a:spLocks noChangeArrowheads="1"/>
          </p:cNvSpPr>
          <p:nvPr userDrawn="1"/>
        </p:nvSpPr>
        <p:spPr bwMode="auto">
          <a:xfrm>
            <a:off x="304800" y="304800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smtClean="0">
              <a:solidFill>
                <a:srgbClr val="000000"/>
              </a:solidFill>
            </a:endParaRPr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04838" y="119063"/>
            <a:ext cx="21447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381000" y="152400"/>
            <a:ext cx="2289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34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995936" y="1484784"/>
            <a:ext cx="1152128" cy="0"/>
          </a:xfrm>
          <a:prstGeom prst="line">
            <a:avLst/>
          </a:prstGeom>
          <a:ln w="76200">
            <a:solidFill>
              <a:srgbClr val="109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6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7273298" y="332656"/>
            <a:ext cx="14401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B7FE-13B7-4DD2-ADC5-DAE400427CDC}" type="datetimeFigureOut">
              <a:rPr lang="en-US" smtClean="0"/>
              <a:t>5/4/2018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995936" y="3284984"/>
            <a:ext cx="1152128" cy="0"/>
          </a:xfrm>
          <a:prstGeom prst="line">
            <a:avLst/>
          </a:prstGeom>
          <a:ln w="76200">
            <a:solidFill>
              <a:srgbClr val="109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6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7273298" y="332656"/>
            <a:ext cx="14401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57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6781800" y="76200"/>
            <a:ext cx="2209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zh-CN" smtClean="0">
              <a:solidFill>
                <a:srgbClr val="000000"/>
              </a:solidFill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825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6781800" y="152400"/>
            <a:ext cx="1981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8" name="矩形 1"/>
          <p:cNvSpPr>
            <a:spLocks noChangeArrowheads="1"/>
          </p:cNvSpPr>
          <p:nvPr userDrawn="1"/>
        </p:nvSpPr>
        <p:spPr bwMode="auto">
          <a:xfrm>
            <a:off x="304800" y="304800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pic>
        <p:nvPicPr>
          <p:cNvPr id="9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04838" y="119063"/>
            <a:ext cx="21447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>
            <a:spLocks noChangeArrowheads="1"/>
          </p:cNvSpPr>
          <p:nvPr userDrawn="1"/>
        </p:nvSpPr>
        <p:spPr bwMode="auto">
          <a:xfrm>
            <a:off x="6781800" y="152400"/>
            <a:ext cx="1981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3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184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3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B7FE-13B7-4DD2-ADC5-DAE400427CDC}" type="datetimeFigureOut">
              <a:rPr lang="en-US" smtClean="0"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E0D81-C31B-4741-A19D-E1B58644CBD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4"/>
          <p:cNvSpPr>
            <a:spLocks noChangeArrowheads="1"/>
          </p:cNvSpPr>
          <p:nvPr userDrawn="1"/>
        </p:nvSpPr>
        <p:spPr bwMode="auto">
          <a:xfrm>
            <a:off x="6781800" y="76200"/>
            <a:ext cx="2209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zh-CN" smtClean="0">
              <a:solidFill>
                <a:srgbClr val="000000"/>
              </a:solidFill>
            </a:endParaRPr>
          </a:p>
        </p:txBody>
      </p:sp>
      <p:pic>
        <p:nvPicPr>
          <p:cNvPr id="1030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825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矩形 6"/>
          <p:cNvSpPr>
            <a:spLocks noChangeArrowheads="1"/>
          </p:cNvSpPr>
          <p:nvPr userDrawn="1"/>
        </p:nvSpPr>
        <p:spPr bwMode="auto">
          <a:xfrm>
            <a:off x="6781800" y="152400"/>
            <a:ext cx="1981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2" name="矩形 1"/>
          <p:cNvSpPr>
            <a:spLocks noChangeArrowheads="1"/>
          </p:cNvSpPr>
          <p:nvPr userDrawn="1"/>
        </p:nvSpPr>
        <p:spPr bwMode="auto">
          <a:xfrm>
            <a:off x="304800" y="304800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pic>
        <p:nvPicPr>
          <p:cNvPr id="1033" name="Image 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04838" y="119063"/>
            <a:ext cx="21447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8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1.png"/><Relationship Id="rId4" Type="http://schemas.openxmlformats.org/officeDocument/2006/relationships/image" Target="../media/image33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59.png"/><Relationship Id="rId4" Type="http://schemas.openxmlformats.org/officeDocument/2006/relationships/diagramData" Target="../diagrams/data2.xml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118.89.236.164:8091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mailto:Hannele.Savela@oulu.fi" TargetMode="External"/><Relationship Id="rId7" Type="http://schemas.openxmlformats.org/officeDocument/2006/relationships/image" Target="../media/image72.png"/><Relationship Id="rId2" Type="http://schemas.openxmlformats.org/officeDocument/2006/relationships/hyperlink" Target="mailto:qiuyb@radi.ac.c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earthobservations.org/documents/meetings/201603_arctic_summit/201603_arctic_summit_geocri_statement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204864"/>
            <a:ext cx="9163962" cy="12618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GEOCRI – GEO Cold Regions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Initiative </a:t>
            </a:r>
            <a:r>
              <a:rPr lang="en-US" altLang="zh-CN" sz="4400" b="1" dirty="0" smtClean="0">
                <a:solidFill>
                  <a:srgbClr val="FFC000"/>
                </a:solidFill>
              </a:rPr>
              <a:t>Information </a:t>
            </a:r>
            <a:r>
              <a:rPr lang="en-US" altLang="zh-CN" sz="4400" b="1" dirty="0">
                <a:solidFill>
                  <a:srgbClr val="FFC000"/>
                </a:solidFill>
              </a:rPr>
              <a:t>Service for Cold </a:t>
            </a:r>
            <a:r>
              <a:rPr lang="en-US" altLang="zh-CN" sz="4400" b="1" dirty="0" smtClean="0">
                <a:solidFill>
                  <a:srgbClr val="FFC000"/>
                </a:solidFill>
              </a:rPr>
              <a:t>Regions</a:t>
            </a:r>
            <a:endParaRPr lang="en-US" altLang="zh-CN" sz="3600" b="1" dirty="0">
              <a:solidFill>
                <a:srgbClr val="FFC000"/>
              </a:solidFill>
            </a:endParaRPr>
          </a:p>
        </p:txBody>
      </p:sp>
      <p:pic>
        <p:nvPicPr>
          <p:cNvPr id="8" name="Image 6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012160" y="441151"/>
            <a:ext cx="288031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962" y="4005064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Yubao</a:t>
            </a:r>
            <a:r>
              <a:rPr lang="en-US" altLang="zh-CN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Qiu</a:t>
            </a:r>
            <a:r>
              <a:rPr lang="en-US" altLang="zh-CN" sz="2400" b="1" i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altLang="zh-CN" sz="2400" b="1" i="1" dirty="0" smtClean="0">
                <a:solidFill>
                  <a:schemeClr val="accent1">
                    <a:lumMod val="75000"/>
                  </a:schemeClr>
                </a:solidFill>
              </a:rPr>
              <a:t>co-leads</a:t>
            </a:r>
            <a:endParaRPr lang="en-US" altLang="zh-CN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altLang="zh-CN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2018.5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</a:rPr>
              <a:t>@ </a:t>
            </a:r>
            <a:r>
              <a:rPr lang="en-US" altLang="zh-CN" sz="2000" b="1" i="1" dirty="0" smtClean="0">
                <a:solidFill>
                  <a:schemeClr val="accent1">
                    <a:lumMod val="75000"/>
                  </a:schemeClr>
                </a:solidFill>
              </a:rPr>
              <a:t>ESA ESRIN /GEO Cold Regions Initiative</a:t>
            </a:r>
            <a:endParaRPr lang="zh-CN" alt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1151"/>
            <a:ext cx="25638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8984451" cy="76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3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3212976"/>
            <a:ext cx="8115300" cy="2843212"/>
          </a:xfrm>
        </p:spPr>
        <p:txBody>
          <a:bodyPr>
            <a:normAutofit fontScale="850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altLang="zh-CN" sz="28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Objectives</a:t>
            </a:r>
            <a:endParaRPr lang="en-US" altLang="zh-CN" sz="3600" b="1" i="1" kern="1200" dirty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  <a:defRPr/>
            </a:pPr>
            <a:r>
              <a:rPr lang="en-US" altLang="zh-CN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</a:t>
            </a:r>
            <a:r>
              <a:rPr lang="en-US" altLang="zh-CN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Brokering and Promoting </a:t>
            </a:r>
            <a:r>
              <a:rPr lang="en-US" altLang="zh-C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 Observations over Earth Cold Regions</a:t>
            </a:r>
            <a:endParaRPr lang="zh-CN" altLang="zh-C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  <a:defRPr/>
            </a:pPr>
            <a:r>
              <a:rPr lang="en-US" altLang="zh-C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Advocating and Practicing </a:t>
            </a:r>
            <a:r>
              <a:rPr lang="en-US" altLang="zh-CN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Sharing </a:t>
            </a:r>
            <a:endParaRPr lang="zh-CN" altLang="zh-CN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  <a:defRPr/>
            </a:pPr>
            <a:r>
              <a:rPr lang="en-US" altLang="zh-C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</a:t>
            </a:r>
            <a:r>
              <a:rPr lang="en-US" altLang="zh-CN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Portal </a:t>
            </a:r>
            <a:r>
              <a:rPr lang="en-US" altLang="zh-C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Services</a:t>
            </a:r>
            <a:endParaRPr lang="zh-CN" altLang="zh-C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buFont typeface="+mj-lt"/>
              <a:buAutoNum type="romanUcPeriod"/>
              <a:defRPr/>
            </a:pPr>
            <a:r>
              <a:rPr lang="en-US" altLang="zh-CN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</a:t>
            </a:r>
            <a:r>
              <a:rPr lang="en-US" altLang="zh-CN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</a:t>
            </a:r>
            <a:r>
              <a:rPr lang="en-US" altLang="zh-CN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</a:t>
            </a:r>
            <a:r>
              <a:rPr lang="en-US" altLang="zh-C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Partnerships</a:t>
            </a:r>
            <a:endParaRPr lang="zh-CN" altLang="zh-C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矩形 6"/>
          <p:cNvSpPr>
            <a:spLocks noChangeArrowheads="1"/>
          </p:cNvSpPr>
          <p:nvPr/>
        </p:nvSpPr>
        <p:spPr bwMode="auto">
          <a:xfrm>
            <a:off x="304800" y="1196752"/>
            <a:ext cx="8534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1" i="1" u="none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Mission</a:t>
            </a:r>
            <a:r>
              <a:rPr lang="en-US" altLang="zh-CN" sz="2800" b="0" u="none" dirty="0">
                <a:solidFill>
                  <a:schemeClr val="tx2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altLang="zh-CN" sz="2600" b="0" u="none" dirty="0">
                <a:solidFill>
                  <a:schemeClr val="tx2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Develop a </a:t>
            </a:r>
            <a:r>
              <a:rPr lang="en-US" altLang="zh-CN" sz="2600" b="1" u="none" dirty="0">
                <a:solidFill>
                  <a:srgbClr val="FFC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user-driven approach</a:t>
            </a:r>
            <a:r>
              <a:rPr lang="en-US" altLang="zh-CN" sz="2600" b="0" u="none" dirty="0">
                <a:solidFill>
                  <a:schemeClr val="tx2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for Cold Regions information services to complement the mainly current science-driven effort, and foster the collaboration for improved earth observations and information </a:t>
            </a:r>
            <a:r>
              <a:rPr lang="en-US" altLang="zh-CN" sz="2600" b="0" u="none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on a global scale</a:t>
            </a:r>
            <a:r>
              <a:rPr lang="en-US" altLang="zh-CN" sz="2600" b="0" u="none" dirty="0">
                <a:solidFill>
                  <a:schemeClr val="tx2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zh-CN" altLang="en-US" sz="2600" b="0" u="none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79512" y="279515"/>
            <a:ext cx="672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GEOCRI </a:t>
            </a:r>
            <a:r>
              <a:rPr lang="fr-FR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Mission and Objectives</a:t>
            </a:r>
            <a:endParaRPr lang="zh-CN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 6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8408" y="3765376"/>
            <a:ext cx="7984484" cy="30480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latin typeface="Calibri"/>
                <a:cs typeface="+mj-cs"/>
              </a:rPr>
              <a:t>T1: Infrastructures</a:t>
            </a:r>
            <a:endParaRPr lang="en-ZA" kern="1200" dirty="0">
              <a:latin typeface="Calibri"/>
              <a:cs typeface="+mj-cs"/>
            </a:endParaRP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latin typeface="Calibri"/>
                <a:cs typeface="+mj-cs"/>
              </a:rPr>
              <a:t>T2: Monitoring </a:t>
            </a:r>
            <a:r>
              <a:rPr lang="en-ZA" kern="1200" dirty="0">
                <a:latin typeface="Calibri"/>
                <a:cs typeface="+mj-cs"/>
              </a:rPr>
              <a:t>Network and Data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latin typeface="Calibri"/>
                <a:cs typeface="+mj-cs"/>
              </a:rPr>
              <a:t>T3: Integrating </a:t>
            </a:r>
            <a:r>
              <a:rPr lang="en-ZA" kern="1200" dirty="0">
                <a:latin typeface="Calibri"/>
                <a:cs typeface="+mj-cs"/>
              </a:rPr>
              <a:t>in situ and Remote Sensing Observations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latin typeface="Calibri"/>
                <a:cs typeface="+mj-cs"/>
              </a:rPr>
              <a:t>T4: User </a:t>
            </a:r>
            <a:r>
              <a:rPr lang="en-ZA" kern="1200" dirty="0">
                <a:latin typeface="Calibri"/>
                <a:cs typeface="+mj-cs"/>
              </a:rPr>
              <a:t>Engagement and Communication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solidFill>
                  <a:srgbClr val="00B050"/>
                </a:solidFill>
                <a:latin typeface="Calibri"/>
                <a:cs typeface="+mj-cs"/>
              </a:rPr>
              <a:t>T5: Capacity </a:t>
            </a:r>
            <a:r>
              <a:rPr lang="en-ZA" kern="1200" dirty="0">
                <a:solidFill>
                  <a:srgbClr val="00B050"/>
                </a:solidFill>
                <a:latin typeface="Calibri"/>
                <a:cs typeface="+mj-cs"/>
              </a:rPr>
              <a:t>Buidling and Knowledge Transfer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ZA" kern="1200" dirty="0" smtClean="0">
                <a:latin typeface="Calibri"/>
                <a:cs typeface="+mj-cs"/>
              </a:rPr>
              <a:t>T6: Management </a:t>
            </a:r>
            <a:r>
              <a:rPr lang="en-ZA" kern="1200" dirty="0">
                <a:latin typeface="Calibri"/>
                <a:cs typeface="+mj-cs"/>
              </a:rPr>
              <a:t>and Monitoring</a:t>
            </a:r>
          </a:p>
        </p:txBody>
      </p:sp>
      <p:sp>
        <p:nvSpPr>
          <p:cNvPr id="22532" name="矩形 5"/>
          <p:cNvSpPr>
            <a:spLocks noChangeArrowheads="1"/>
          </p:cNvSpPr>
          <p:nvPr/>
        </p:nvSpPr>
        <p:spPr bwMode="auto">
          <a:xfrm>
            <a:off x="187479" y="3014264"/>
            <a:ext cx="2120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3200" b="1" i="1" u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Five Tasks</a:t>
            </a:r>
            <a:r>
              <a:rPr lang="en-US" altLang="zh-CN" sz="3200" b="0" i="1" u="none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zh-CN" altLang="en-US" sz="2000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2253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96" y="1132960"/>
            <a:ext cx="5181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矩形 7"/>
          <p:cNvSpPr>
            <a:spLocks noChangeArrowheads="1"/>
          </p:cNvSpPr>
          <p:nvPr/>
        </p:nvSpPr>
        <p:spPr bwMode="auto">
          <a:xfrm>
            <a:off x="4427984" y="3399910"/>
            <a:ext cx="4292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200" i="1" u="none" dirty="0">
                <a:solidFill>
                  <a:srgbClr val="FF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Hierarchy structure of the activities</a:t>
            </a:r>
            <a:endParaRPr lang="zh-CN" altLang="en-US" sz="2200" u="none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7956" y="253078"/>
            <a:ext cx="6170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GEOCRI Task and Implentation Plan</a:t>
            </a:r>
            <a:endParaRPr lang="zh-CN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下弧形箭头 3"/>
          <p:cNvSpPr/>
          <p:nvPr/>
        </p:nvSpPr>
        <p:spPr>
          <a:xfrm rot="16200000">
            <a:off x="7450157" y="5445389"/>
            <a:ext cx="755906" cy="61156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Image 6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 descr="C:\Users\QiuYubao\AppData\Roaming\Tencent\Users\4456434\QQ\WinTemp\RichOle\NMR_A2{PJR8PN7KHTK8LK4R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052736"/>
            <a:ext cx="9036496" cy="5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547956" y="253078"/>
            <a:ext cx="6170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GEOCRI Task and Implentation Plan</a:t>
            </a:r>
            <a:endParaRPr lang="zh-CN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 bwMode="auto">
          <a:xfrm>
            <a:off x="314818" y="1476838"/>
            <a:ext cx="48245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14350" indent="-514350">
              <a:buFontTx/>
              <a:buAutoNum type="arabicParenR"/>
              <a:defRPr/>
            </a:pPr>
            <a:r>
              <a:rPr lang="en-GB" altLang="zh-CN" sz="2800" b="1" i="1" u="none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Community Portal Development – GEO CRI </a:t>
            </a:r>
          </a:p>
          <a:p>
            <a:pPr marL="514350" indent="-514350">
              <a:buFontTx/>
              <a:buAutoNum type="arabicParenR"/>
              <a:defRPr/>
            </a:pPr>
            <a:endParaRPr lang="en-GB" altLang="zh-CN" sz="2800" b="0" i="1" u="none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R"/>
              <a:defRPr/>
            </a:pPr>
            <a:r>
              <a:rPr lang="en-GB" altLang="zh-CN" sz="2800" b="1" i="1" u="none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Essential Variables for Cold Regions</a:t>
            </a:r>
          </a:p>
          <a:p>
            <a:pPr marL="514350" indent="-514350">
              <a:buFontTx/>
              <a:buAutoNum type="arabicParenR"/>
              <a:defRPr/>
            </a:pPr>
            <a:endParaRPr lang="en-GB" altLang="zh-CN" sz="2800" b="0" i="1" u="none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R"/>
              <a:defRPr/>
            </a:pPr>
            <a:r>
              <a:rPr lang="en-GB" altLang="zh-CN" sz="2800" i="1" u="none" kern="0" dirty="0" smtClean="0">
                <a:latin typeface="Times New Roman" pitchFamily="18" charset="0"/>
                <a:cs typeface="Times New Roman" pitchFamily="18" charset="0"/>
              </a:rPr>
              <a:t>Integration</a:t>
            </a:r>
            <a:r>
              <a:rPr lang="en-GB" altLang="zh-CN" sz="2800" b="0" i="1" u="none" kern="0" dirty="0" smtClean="0">
                <a:latin typeface="Times New Roman" pitchFamily="18" charset="0"/>
                <a:cs typeface="Times New Roman" pitchFamily="18" charset="0"/>
              </a:rPr>
              <a:t>: In-situ, Remote Sensing, Model, and its Data </a:t>
            </a:r>
            <a:r>
              <a:rPr lang="en-GB" altLang="zh-CN" sz="2800" i="1" kern="0" dirty="0" smtClean="0">
                <a:latin typeface="Times New Roman" pitchFamily="18" charset="0"/>
                <a:cs typeface="Times New Roman" pitchFamily="18" charset="0"/>
              </a:rPr>
              <a:t>Integrating</a:t>
            </a:r>
            <a:endParaRPr lang="en-GB" altLang="zh-CN" sz="2800" b="0" i="1" u="none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000" y="253078"/>
            <a:ext cx="6048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GB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Priorities </a:t>
            </a:r>
            <a:r>
              <a:rPr lang="en-GB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Identifying Activities</a:t>
            </a:r>
            <a:endParaRPr lang="en-GB" altLang="zh-CN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6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58" y="1844824"/>
            <a:ext cx="25638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02" y="2852936"/>
            <a:ext cx="25638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74" y="3961114"/>
            <a:ext cx="256384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丁字箭头 1"/>
          <p:cNvSpPr/>
          <p:nvPr/>
        </p:nvSpPr>
        <p:spPr>
          <a:xfrm rot="6718349">
            <a:off x="4536895" y="2700619"/>
            <a:ext cx="2399939" cy="850392"/>
          </a:xfrm>
          <a:prstGeom prst="leftRigh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3725" y="253078"/>
            <a:ext cx="6898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i="1" dirty="0" smtClean="0">
                <a:solidFill>
                  <a:srgbClr val="FFC000"/>
                </a:solidFill>
              </a:rPr>
              <a:t>Networking</a:t>
            </a:r>
            <a:r>
              <a:rPr lang="en-US" altLang="zh-CN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3200" b="1" i="1" dirty="0">
                <a:solidFill>
                  <a:srgbClr val="FFC000"/>
                </a:solidFill>
              </a:rPr>
              <a:t>:</a:t>
            </a: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INTAROS </a:t>
            </a: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overall objective</a:t>
            </a:r>
            <a:endParaRPr lang="en-US" altLang="ja-JP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66701" y="1058961"/>
            <a:ext cx="3962400" cy="462933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GB" sz="2800" dirty="0" smtClean="0">
                <a:effectLst/>
              </a:rPr>
              <a:t>to develop </a:t>
            </a:r>
            <a:r>
              <a:rPr lang="en-GB" sz="2800" dirty="0">
                <a:effectLst/>
              </a:rPr>
              <a:t>an efficient integrated Arctic Observation </a:t>
            </a:r>
            <a:r>
              <a:rPr lang="en-GB" sz="2800" dirty="0" smtClean="0">
                <a:effectLst/>
              </a:rPr>
              <a:t>System 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rgbClr val="FF0000"/>
                </a:solidFill>
                <a:effectLst/>
              </a:rPr>
              <a:t>extending</a:t>
            </a:r>
            <a:r>
              <a:rPr lang="en-GB" sz="2800" dirty="0">
                <a:solidFill>
                  <a:srgbClr val="FF0000"/>
                </a:solidFill>
                <a:effectLst/>
              </a:rPr>
              <a:t>, </a:t>
            </a:r>
            <a:endParaRPr lang="en-GB" sz="2800" dirty="0" smtClean="0">
              <a:solidFill>
                <a:srgbClr val="FF0000"/>
              </a:solidFill>
              <a:effectLst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rgbClr val="FF0000"/>
                </a:solidFill>
                <a:effectLst/>
              </a:rPr>
              <a:t>improving and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rgbClr val="FF0000"/>
                </a:solidFill>
                <a:effectLst/>
              </a:rPr>
              <a:t>unifying </a:t>
            </a:r>
          </a:p>
          <a:p>
            <a:pPr marL="18288" indent="0">
              <a:buNone/>
            </a:pPr>
            <a:r>
              <a:rPr lang="en-GB" sz="2800" dirty="0" smtClean="0">
                <a:effectLst/>
              </a:rPr>
              <a:t>existing and evolving systems </a:t>
            </a:r>
            <a:r>
              <a:rPr lang="en-GB" sz="2800" dirty="0">
                <a:effectLst/>
              </a:rPr>
              <a:t>in the different regions of the </a:t>
            </a:r>
            <a:r>
              <a:rPr lang="en-GB" sz="2800" dirty="0" smtClean="0">
                <a:effectLst/>
              </a:rPr>
              <a:t>Arctic 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  <p:pic>
        <p:nvPicPr>
          <p:cNvPr id="9" name="Picture 4" descr="Scheme_Arctic_INTAROS_regions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4631447" cy="4631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2" y="5640942"/>
            <a:ext cx="1413322" cy="906369"/>
          </a:xfrm>
          <a:prstGeom prst="rect">
            <a:avLst/>
          </a:prstGeom>
        </p:spPr>
      </p:pic>
      <p:pic>
        <p:nvPicPr>
          <p:cNvPr id="11" name="Image 6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1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0279" y="1124744"/>
            <a:ext cx="5562600" cy="41433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ZA" sz="2400" i="1" dirty="0">
                <a:latin typeface="+mn-lt"/>
                <a:ea typeface="ＭＳ Ｐゴシック" panose="020B0600070205080204" pitchFamily="34" charset="-128"/>
              </a:rPr>
              <a:t> Why this Ad Hoc Committee? </a:t>
            </a:r>
            <a:endParaRPr lang="en-US" sz="2400" i="1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379119" y="1400222"/>
            <a:ext cx="43815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" sz="2400" b="0" u="none" kern="0" dirty="0" smtClean="0">
                <a:latin typeface="+mn-lt"/>
                <a:ea typeface="ＭＳ Ｐゴシック" panose="020B0600070205080204" pitchFamily="34" charset="-128"/>
              </a:rPr>
              <a:t>Impact on transportation</a:t>
            </a:r>
            <a:endParaRPr lang="en-US" sz="2400" b="0" u="none" kern="0" dirty="0"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31749" name="Picture 4" descr="Foto de la NASA revela una enorme grieta en el hielo de la Antárti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924944"/>
            <a:ext cx="27638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04156"/>
            <a:ext cx="22510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4379119" y="1776459"/>
            <a:ext cx="400875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" sz="2400" b="0" u="none" kern="0" dirty="0">
                <a:latin typeface="+mn-lt"/>
                <a:ea typeface="ＭＳ Ｐゴシック" panose="020B0600070205080204" pitchFamily="34" charset="-128"/>
              </a:rPr>
              <a:t>Impact on </a:t>
            </a:r>
            <a:r>
              <a:rPr lang="es-ES" sz="2400" b="0" u="none" kern="0" dirty="0" smtClean="0">
                <a:latin typeface="+mn-lt"/>
                <a:ea typeface="ＭＳ Ｐゴシック" panose="020B0600070205080204" pitchFamily="34" charset="-128"/>
              </a:rPr>
              <a:t>Ecology</a:t>
            </a:r>
          </a:p>
          <a:p>
            <a:pPr>
              <a:defRPr/>
            </a:pPr>
            <a:r>
              <a:rPr lang="es-ES" altLang="zh-CN" sz="2400" b="0" u="none" dirty="0" smtClean="0"/>
              <a:t>Impact on Security and Health</a:t>
            </a:r>
            <a:endParaRPr lang="en-US" sz="2400" b="0" u="none" kern="0" dirty="0"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31752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3349625"/>
            <a:ext cx="32337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矩形 11"/>
          <p:cNvSpPr>
            <a:spLocks noChangeArrowheads="1"/>
          </p:cNvSpPr>
          <p:nvPr/>
        </p:nvSpPr>
        <p:spPr bwMode="auto">
          <a:xfrm>
            <a:off x="223838" y="5405438"/>
            <a:ext cx="8310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0" i="1" u="none" dirty="0">
                <a:solidFill>
                  <a:srgbClr val="C00000"/>
                </a:solidFill>
                <a:latin typeface="Cambria Math" panose="02040503050406030204" pitchFamily="18" charset="0"/>
              </a:rPr>
              <a:t>To identify ways </a:t>
            </a:r>
            <a:r>
              <a:rPr lang="en-US" altLang="zh-CN" sz="2000" i="1" u="none" dirty="0">
                <a:solidFill>
                  <a:srgbClr val="C00000"/>
                </a:solidFill>
                <a:latin typeface="Cambria Math" panose="02040503050406030204" pitchFamily="18" charset="0"/>
              </a:rPr>
              <a:t>in which IEEE can efficiently contribute to the different ongoing and planned initiatives </a:t>
            </a:r>
            <a:r>
              <a:rPr lang="en-US" altLang="zh-CN" sz="2000" b="0" i="1" u="none" dirty="0">
                <a:solidFill>
                  <a:srgbClr val="C00000"/>
                </a:solidFill>
                <a:latin typeface="Cambria Math" panose="02040503050406030204" pitchFamily="18" charset="0"/>
              </a:rPr>
              <a:t>to study and  address changes that the North and South poles are  experiencing from the environmental, communications, transportation, educational, and outreach points of view</a:t>
            </a:r>
          </a:p>
        </p:txBody>
      </p:sp>
      <p:sp>
        <p:nvSpPr>
          <p:cNvPr id="11" name="矩形 10"/>
          <p:cNvSpPr/>
          <p:nvPr/>
        </p:nvSpPr>
        <p:spPr>
          <a:xfrm>
            <a:off x="-2673" y="253078"/>
            <a:ext cx="897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rgbClr val="FFC000"/>
                </a:solidFill>
              </a:rPr>
              <a:t>Networking</a:t>
            </a:r>
            <a:r>
              <a:rPr lang="en-US" altLang="zh-CN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</a:rPr>
              <a:t>: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7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IEEE </a:t>
            </a:r>
            <a:r>
              <a:rPr lang="en-ZA" altLang="zh-CN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 Hoc Committee on </a:t>
            </a:r>
            <a:r>
              <a:rPr lang="en-US" altLang="zh-CN" sz="27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North &amp; South Poles</a:t>
            </a:r>
            <a:endParaRPr lang="zh-CN" altLang="en-US" sz="27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6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/>
          <p:cNvSpPr/>
          <p:nvPr/>
        </p:nvSpPr>
        <p:spPr>
          <a:xfrm>
            <a:off x="315912" y="1054224"/>
            <a:ext cx="3968056" cy="696484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defTabSz="801472">
              <a:defRPr/>
            </a:pPr>
            <a:r>
              <a:rPr lang="fr-FR" altLang="en-US" sz="20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Mega</a:t>
            </a:r>
            <a:r>
              <a:rPr lang="fr-FR" altLang="en-US" sz="20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fr-FR" altLang="en-US" sz="20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Transect</a:t>
            </a:r>
            <a:r>
              <a:rPr lang="fr-FR" altLang="en-US" sz="20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fr-FR" altLang="en-US" sz="20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Research</a:t>
            </a:r>
            <a:r>
              <a:rPr lang="fr-FR" altLang="en-US" sz="20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 Stations</a:t>
            </a:r>
            <a:endParaRPr lang="ru-RU" sz="2000" u="none" kern="0" dirty="0">
              <a:solidFill>
                <a:sysClr val="windowText" lastClr="000000"/>
              </a:solidFill>
            </a:endParaRPr>
          </a:p>
          <a:p>
            <a:pPr defTabSz="801472">
              <a:defRPr/>
            </a:pPr>
            <a:endParaRPr lang="ru-RU" sz="2000" u="none" kern="0" dirty="0">
              <a:solidFill>
                <a:sysClr val="windowText" lastClr="000000"/>
              </a:solidFill>
            </a:endParaRPr>
          </a:p>
        </p:txBody>
      </p:sp>
      <p:pic>
        <p:nvPicPr>
          <p:cNvPr id="30724" name="Рисунок 4" descr="Кирпотину в презентаци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549525"/>
            <a:ext cx="3082925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2"/>
          <p:cNvSpPr/>
          <p:nvPr/>
        </p:nvSpPr>
        <p:spPr>
          <a:xfrm>
            <a:off x="3825875" y="2020888"/>
            <a:ext cx="1463675" cy="573087"/>
          </a:xfrm>
          <a:prstGeom prst="rect">
            <a:avLst/>
          </a:prstGeom>
        </p:spPr>
        <p:txBody>
          <a:bodyPr wrap="none" lIns="80147" tIns="40074" rIns="80147" bIns="40074">
            <a:spAutoFit/>
          </a:bodyPr>
          <a:lstStyle/>
          <a:p>
            <a:pPr defTabSz="801472">
              <a:defRPr/>
            </a:pPr>
            <a:r>
              <a:rPr lang="fr-FR" altLang="en-US" sz="16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Mega</a:t>
            </a:r>
            <a:r>
              <a:rPr lang="fr-FR" altLang="en-US" sz="16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fr-FR" altLang="en-US" sz="16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Transect</a:t>
            </a:r>
            <a:r>
              <a:rPr lang="fr-FR" altLang="en-US" sz="16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 </a:t>
            </a:r>
            <a:br>
              <a:rPr lang="fr-FR" altLang="en-US" sz="1600" u="none" kern="0" dirty="0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</a:br>
            <a:r>
              <a:rPr lang="fr-FR" altLang="en-US" sz="1600" u="none" kern="0" dirty="0" err="1">
                <a:solidFill>
                  <a:srgbClr val="4F81BD">
                    <a:lumMod val="75000"/>
                  </a:srgbClr>
                </a:solidFill>
                <a:latin typeface="Calibri" pitchFamily="34" charset="0"/>
              </a:rPr>
              <a:t>Environments</a:t>
            </a:r>
            <a:endParaRPr lang="ru-RU" sz="1600" u="none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30726" name="Group 39"/>
          <p:cNvGrpSpPr>
            <a:grpSpLocks/>
          </p:cNvGrpSpPr>
          <p:nvPr/>
        </p:nvGrpSpPr>
        <p:grpSpPr bwMode="auto">
          <a:xfrm>
            <a:off x="3124200" y="2819400"/>
            <a:ext cx="2659063" cy="3802063"/>
            <a:chOff x="3321169" y="2047820"/>
            <a:chExt cx="2658733" cy="3803230"/>
          </a:xfrm>
        </p:grpSpPr>
        <p:cxnSp>
          <p:nvCxnSpPr>
            <p:cNvPr id="10" name="Connecteur droit avec flèche 10"/>
            <p:cNvCxnSpPr/>
            <p:nvPr/>
          </p:nvCxnSpPr>
          <p:spPr bwMode="auto">
            <a:xfrm flipH="1" flipV="1">
              <a:off x="3321169" y="4702935"/>
              <a:ext cx="573017" cy="96868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30740" name="Group 1"/>
            <p:cNvGrpSpPr>
              <a:grpSpLocks/>
            </p:cNvGrpSpPr>
            <p:nvPr/>
          </p:nvGrpSpPr>
          <p:grpSpPr bwMode="auto">
            <a:xfrm>
              <a:off x="3321169" y="2047820"/>
              <a:ext cx="2658733" cy="3803230"/>
              <a:chOff x="6603416" y="2284811"/>
              <a:chExt cx="2658733" cy="3803230"/>
            </a:xfrm>
          </p:grpSpPr>
          <p:grpSp>
            <p:nvGrpSpPr>
              <p:cNvPr id="30741" name="Group 1"/>
              <p:cNvGrpSpPr>
                <a:grpSpLocks/>
              </p:cNvGrpSpPr>
              <p:nvPr/>
            </p:nvGrpSpPr>
            <p:grpSpPr bwMode="auto">
              <a:xfrm>
                <a:off x="6603416" y="2778417"/>
                <a:ext cx="2540580" cy="1987899"/>
                <a:chOff x="9740625" y="3953543"/>
                <a:chExt cx="3718770" cy="3049051"/>
              </a:xfrm>
            </p:grpSpPr>
            <p:sp>
              <p:nvSpPr>
                <p:cNvPr id="19" name="ZoneTexte 5"/>
                <p:cNvSpPr txBox="1">
                  <a:spLocks noChangeArrowheads="1"/>
                </p:cNvSpPr>
                <p:nvPr/>
              </p:nvSpPr>
              <p:spPr bwMode="auto">
                <a:xfrm>
                  <a:off x="10788485" y="4414279"/>
                  <a:ext cx="2671924" cy="17000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954530">
                    <a:defRPr/>
                  </a:pPr>
                  <a:r>
                    <a:rPr lang="fr-FR" altLang="en-US" sz="1100" u="none" kern="0" dirty="0">
                      <a:solidFill>
                        <a:srgbClr val="4F81BD">
                          <a:lumMod val="75000"/>
                        </a:srgbClr>
                      </a:solidFill>
                    </a:rPr>
                    <a:t>Khanymey (frozen flat-mound bogs – palsas, thermokarst lakes, rivers, and in the discontinuous permafrost zone)</a:t>
                  </a:r>
                  <a:endParaRPr lang="en-US" altLang="en-US" sz="1100" u="none" kern="0" dirty="0">
                    <a:solidFill>
                      <a:srgbClr val="4F81BD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20" name="ZoneTexte 6"/>
                <p:cNvSpPr txBox="1">
                  <a:spLocks noChangeArrowheads="1"/>
                </p:cNvSpPr>
                <p:nvPr/>
              </p:nvSpPr>
              <p:spPr bwMode="auto">
                <a:xfrm>
                  <a:off x="10795454" y="5822092"/>
                  <a:ext cx="1991165" cy="1181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954530">
                    <a:defRPr/>
                  </a:pPr>
                  <a:r>
                    <a:rPr lang="fr-FR" altLang="en-US" sz="1100" u="none" kern="0" dirty="0">
                      <a:solidFill>
                        <a:srgbClr val="4F81BD">
                          <a:lumMod val="75000"/>
                        </a:srgbClr>
                      </a:solidFill>
                    </a:rPr>
                    <a:t>Kaibasovo (Ob river middle course and flood plain)</a:t>
                  </a:r>
                  <a:endParaRPr lang="en-US" altLang="en-US" sz="1100" u="none" kern="0" dirty="0">
                    <a:solidFill>
                      <a:srgbClr val="4F81BD">
                        <a:lumMod val="75000"/>
                      </a:srgbClr>
                    </a:solidFill>
                  </a:endParaRPr>
                </a:p>
              </p:txBody>
            </p:sp>
            <p:cxnSp>
              <p:nvCxnSpPr>
                <p:cNvPr id="21" name="Connecteur droit avec flèche 10"/>
                <p:cNvCxnSpPr/>
                <p:nvPr/>
              </p:nvCxnSpPr>
              <p:spPr>
                <a:xfrm flipH="1">
                  <a:off x="9740625" y="3953939"/>
                  <a:ext cx="957246" cy="406755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504D"/>
                  </a:solidFill>
                  <a:prstDash val="solid"/>
                  <a:tailEnd type="arrow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  <p:sp>
            <p:nvSpPr>
              <p:cNvPr id="13" name="Прямоугольник 14"/>
              <p:cNvSpPr/>
              <p:nvPr/>
            </p:nvSpPr>
            <p:spPr>
              <a:xfrm>
                <a:off x="7311353" y="2284811"/>
                <a:ext cx="1619049" cy="757470"/>
              </a:xfrm>
              <a:prstGeom prst="rect">
                <a:avLst/>
              </a:prstGeom>
            </p:spPr>
            <p:txBody>
              <a:bodyPr lIns="80147" tIns="40074" rIns="80147" bIns="40074">
                <a:spAutoFit/>
              </a:bodyPr>
              <a:lstStyle/>
              <a:p>
                <a:pPr defTabSz="954530">
                  <a:defRPr/>
                </a:pPr>
                <a:r>
                  <a:rPr lang="fr-FR" altLang="en-US" sz="1100" u="none" kern="0" dirty="0">
                    <a:solidFill>
                      <a:srgbClr val="4F81BD">
                        <a:lumMod val="75000"/>
                      </a:srgbClr>
                    </a:solidFill>
                  </a:rPr>
                  <a:t>Zapolyarnyi (polygonal tundra in the continuouse permafrost zone )</a:t>
                </a:r>
                <a:endParaRPr lang="en-US" altLang="en-US" sz="1100" u="none" kern="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cxnSp>
            <p:nvCxnSpPr>
              <p:cNvPr id="14" name="Connecteur droit avec flèche 10"/>
              <p:cNvCxnSpPr/>
              <p:nvPr/>
            </p:nvCxnSpPr>
            <p:spPr bwMode="auto">
              <a:xfrm flipH="1">
                <a:off x="6668496" y="3550437"/>
                <a:ext cx="593651" cy="762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5" name="Connecteur droit avec flèche 10"/>
              <p:cNvCxnSpPr/>
              <p:nvPr/>
            </p:nvCxnSpPr>
            <p:spPr bwMode="auto">
              <a:xfrm flipH="1">
                <a:off x="6603416" y="4277736"/>
                <a:ext cx="700001" cy="2381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6" name="Прямоугольник 15"/>
              <p:cNvSpPr/>
              <p:nvPr/>
            </p:nvSpPr>
            <p:spPr>
              <a:xfrm>
                <a:off x="7366909" y="4741428"/>
                <a:ext cx="1895240" cy="759058"/>
              </a:xfrm>
              <a:prstGeom prst="rect">
                <a:avLst/>
              </a:prstGeom>
            </p:spPr>
            <p:txBody>
              <a:bodyPr lIns="80147" tIns="40074" rIns="80147" bIns="40074">
                <a:spAutoFit/>
              </a:bodyPr>
              <a:lstStyle/>
              <a:p>
                <a:pPr defTabSz="954530">
                  <a:defRPr/>
                </a:pPr>
                <a:r>
                  <a:rPr lang="fr-FR" altLang="en-US" sz="1100" u="none" kern="0" dirty="0">
                    <a:solidFill>
                      <a:srgbClr val="4F81BD">
                        <a:lumMod val="75000"/>
                      </a:srgbClr>
                    </a:solidFill>
                  </a:rPr>
                  <a:t>Great Vasiugan Mire (the biggest peatland at the World) in the south-taiga zone</a:t>
                </a:r>
                <a:endParaRPr lang="en-US" altLang="en-US" sz="1100" u="none" kern="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sp>
            <p:nvSpPr>
              <p:cNvPr id="17" name="Прямоугольник 18"/>
              <p:cNvSpPr/>
              <p:nvPr/>
            </p:nvSpPr>
            <p:spPr>
              <a:xfrm>
                <a:off x="7379608" y="5502073"/>
                <a:ext cx="1053969" cy="585968"/>
              </a:xfrm>
              <a:prstGeom prst="rect">
                <a:avLst/>
              </a:prstGeom>
            </p:spPr>
            <p:txBody>
              <a:bodyPr lIns="80147" tIns="40074" rIns="80147" bIns="40074">
                <a:spAutoFit/>
              </a:bodyPr>
              <a:lstStyle/>
              <a:p>
                <a:pPr defTabSz="954530">
                  <a:defRPr/>
                </a:pPr>
                <a:r>
                  <a:rPr lang="fr-FR" altLang="en-US" sz="1100" u="none" kern="0" dirty="0">
                    <a:solidFill>
                      <a:srgbClr val="4F81BD">
                        <a:lumMod val="75000"/>
                      </a:srgbClr>
                    </a:solidFill>
                  </a:rPr>
                  <a:t>Aktru (High Altai Mountains)</a:t>
                </a:r>
                <a:endParaRPr lang="en-US" altLang="en-US" sz="1100" u="none" kern="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cxnSp>
            <p:nvCxnSpPr>
              <p:cNvPr id="18" name="Connecteur droit avec flèche 10"/>
              <p:cNvCxnSpPr/>
              <p:nvPr/>
            </p:nvCxnSpPr>
            <p:spPr bwMode="auto">
              <a:xfrm flipH="1">
                <a:off x="6668496" y="5794263"/>
                <a:ext cx="566667" cy="6669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504D"/>
                </a:solidFill>
                <a:prstDash val="soli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23" name="Group 40"/>
          <p:cNvGrpSpPr>
            <a:grpSpLocks/>
          </p:cNvGrpSpPr>
          <p:nvPr/>
        </p:nvGrpSpPr>
        <p:grpSpPr bwMode="auto">
          <a:xfrm>
            <a:off x="5562600" y="144463"/>
            <a:ext cx="3598863" cy="6700837"/>
            <a:chOff x="5561902" y="143941"/>
            <a:chExt cx="3599731" cy="6701858"/>
          </a:xfrm>
        </p:grpSpPr>
        <p:sp>
          <p:nvSpPr>
            <p:cNvPr id="30729" name="TextBox 29"/>
            <p:cNvSpPr txBox="1">
              <a:spLocks noChangeArrowheads="1"/>
            </p:cNvSpPr>
            <p:nvPr/>
          </p:nvSpPr>
          <p:spPr bwMode="auto">
            <a:xfrm>
              <a:off x="5561902" y="5968343"/>
              <a:ext cx="1747601" cy="40017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zh-CN" sz="2000" u="none">
                  <a:solidFill>
                    <a:schemeClr val="tx2"/>
                  </a:solidFill>
                  <a:latin typeface="Tahoma" panose="020B0604030504040204" pitchFamily="34" charset="0"/>
                </a:rPr>
                <a:t>Desert</a:t>
              </a:r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5576193" y="4619785"/>
              <a:ext cx="1710149" cy="4001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u="none" dirty="0"/>
                <a:t>Mountain</a:t>
              </a:r>
            </a:p>
          </p:txBody>
        </p:sp>
        <p:sp>
          <p:nvSpPr>
            <p:cNvPr id="30731" name="TextBox 31"/>
            <p:cNvSpPr txBox="1">
              <a:spLocks noChangeArrowheads="1"/>
            </p:cNvSpPr>
            <p:nvPr/>
          </p:nvSpPr>
          <p:spPr bwMode="auto">
            <a:xfrm>
              <a:off x="5561903" y="2048412"/>
              <a:ext cx="1721678" cy="400171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zh-CN" sz="2000" u="none">
                  <a:solidFill>
                    <a:schemeClr val="tx2"/>
                  </a:solidFill>
                  <a:latin typeface="Tahoma" panose="020B0604030504040204" pitchFamily="34" charset="0"/>
                </a:rPr>
                <a:t>Taiga</a:t>
              </a:r>
            </a:p>
          </p:txBody>
        </p:sp>
        <p:sp>
          <p:nvSpPr>
            <p:cNvPr id="27" name="TextBox 32"/>
            <p:cNvSpPr txBox="1"/>
            <p:nvPr/>
          </p:nvSpPr>
          <p:spPr>
            <a:xfrm>
              <a:off x="5576193" y="940317"/>
              <a:ext cx="1713325" cy="40011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u="none" dirty="0"/>
                <a:t>Tundra</a:t>
              </a:r>
            </a:p>
          </p:txBody>
        </p:sp>
        <p:sp>
          <p:nvSpPr>
            <p:cNvPr id="28" name="TextBox 33"/>
            <p:cNvSpPr txBox="1"/>
            <p:nvPr/>
          </p:nvSpPr>
          <p:spPr>
            <a:xfrm>
              <a:off x="5576193" y="3319425"/>
              <a:ext cx="1702210" cy="4001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u="none" dirty="0"/>
                <a:t>Steppes</a:t>
              </a:r>
            </a:p>
          </p:txBody>
        </p:sp>
        <p:pic>
          <p:nvPicPr>
            <p:cNvPr id="30734" name="Picture 2" descr="C:\Terrys files\2012\photos\IMG_087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98" y="2844336"/>
              <a:ext cx="1828800" cy="136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3" descr="C:\Terrys files\2015\Photos\Altai Desert\IMG_087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865" y="5474199"/>
              <a:ext cx="18288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2" descr="C:\Terrys files\2014\Photos\860OKMZO\IMG_033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98" y="4110044"/>
              <a:ext cx="1828801" cy="137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2" descr="C:\Terrys files\2011\photos\iPhone Backup\IMG_108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865" y="1514224"/>
              <a:ext cx="1838768" cy="137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2" descr="C:\Terrys files\2015\Photos\treeline Sergey Kirpotin\Latitudinal treeline 1 (2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84" y="143941"/>
              <a:ext cx="1836466" cy="137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" y="1425503"/>
            <a:ext cx="77565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206620" y="192648"/>
            <a:ext cx="562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i="1" dirty="0" smtClean="0">
                <a:solidFill>
                  <a:srgbClr val="FFC000"/>
                </a:solidFill>
              </a:rPr>
              <a:t>Networking</a:t>
            </a:r>
            <a:r>
              <a:rPr lang="en-US" altLang="zh-CN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</a:rPr>
              <a:t>: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Mega Transect Project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 63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5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pPr algn="l"/>
            <a:r>
              <a:rPr lang="en-US" altLang="zh-CN" sz="2800" b="1" i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Networking : 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DBAR-</a:t>
            </a:r>
            <a:r>
              <a:rPr lang="en-US" altLang="zh-CN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HiMAC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Task Force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/>
          <p:nvPr/>
        </p:nvSpPr>
        <p:spPr>
          <a:xfrm>
            <a:off x="287338" y="1295400"/>
            <a:ext cx="4056062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dirty="0">
                <a:latin typeface="Arial" charset="0"/>
                <a:ea typeface="宋体" charset="-122"/>
              </a:rPr>
              <a:t>Under the auspices of DBAR, the Task Force on High Mountain and Cold Regions (HiMAC) was established to address the challenges through </a:t>
            </a:r>
            <a:r>
              <a:rPr lang="en-US" altLang="zh-CN" sz="2000" dirty="0">
                <a:solidFill>
                  <a:srgbClr val="FF0000"/>
                </a:solidFill>
                <a:latin typeface="Arial" charset="0"/>
                <a:ea typeface="宋体" charset="-122"/>
              </a:rPr>
              <a:t>collaborations with the national and international programs and initiatives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宋体" charset="-122"/>
              </a:rPr>
              <a:t>. </a:t>
            </a:r>
            <a:endParaRPr lang="zh-CN" altLang="en-US" sz="2000" dirty="0">
              <a:solidFill>
                <a:schemeClr val="accent5">
                  <a:lumMod val="75000"/>
                </a:schemeClr>
              </a:solidFill>
              <a:latin typeface="Arial" charset="0"/>
              <a:ea typeface="宋体" charset="-122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4370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8"/>
          <p:cNvSpPr txBox="1">
            <a:spLocks noChangeArrowheads="1"/>
          </p:cNvSpPr>
          <p:nvPr/>
        </p:nvSpPr>
        <p:spPr bwMode="auto">
          <a:xfrm>
            <a:off x="4870450" y="3903663"/>
            <a:ext cx="3535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0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Members of DBAR-</a:t>
            </a:r>
            <a:r>
              <a:rPr lang="en-US" altLang="zh-CN" sz="2000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HiMAC</a:t>
            </a:r>
            <a:r>
              <a:rPr lang="en-US" altLang="zh-CN" sz="20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Task Force</a:t>
            </a:r>
            <a:endParaRPr lang="zh-CN" altLang="en-US" sz="20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287338" y="5153025"/>
            <a:ext cx="874915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dirty="0"/>
              <a:t>DBAR-</a:t>
            </a:r>
            <a:r>
              <a:rPr lang="en-US" altLang="zh-CN" sz="2000" dirty="0" err="1"/>
              <a:t>HiMAC</a:t>
            </a:r>
            <a:r>
              <a:rPr lang="en-US" altLang="zh-CN" sz="2000" dirty="0"/>
              <a:t> focuses on science objectives to build a </a:t>
            </a:r>
            <a:r>
              <a:rPr lang="en-US" altLang="zh-CN" sz="2000" dirty="0" err="1">
                <a:solidFill>
                  <a:srgbClr val="FF0000"/>
                </a:solidFill>
              </a:rPr>
              <a:t>HiMAC</a:t>
            </a:r>
            <a:r>
              <a:rPr lang="en-US" altLang="zh-CN" sz="2000" dirty="0">
                <a:solidFill>
                  <a:srgbClr val="FF0000"/>
                </a:solidFill>
              </a:rPr>
              <a:t> Big Earth Data</a:t>
            </a:r>
            <a:r>
              <a:rPr lang="en-US" altLang="zh-CN" sz="2000" dirty="0"/>
              <a:t> component by linking the </a:t>
            </a:r>
            <a:r>
              <a:rPr lang="en-US" altLang="zh-CN" sz="2000" dirty="0">
                <a:solidFill>
                  <a:srgbClr val="FF0000"/>
                </a:solidFill>
              </a:rPr>
              <a:t>existing Earth observations, archiving and documenting Earth observation data and geophysical products</a:t>
            </a:r>
            <a:r>
              <a:rPr lang="en-US" altLang="zh-CN" sz="2000" dirty="0"/>
              <a:t>, producing knowledge and services.</a:t>
            </a:r>
            <a:endParaRPr lang="zh-CN" altLang="en-US" sz="2000" dirty="0"/>
          </a:p>
        </p:txBody>
      </p:sp>
      <p:pic>
        <p:nvPicPr>
          <p:cNvPr id="12" name="Image 6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38" y="3617913"/>
            <a:ext cx="3013075" cy="12319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3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240734" y="488950"/>
            <a:ext cx="5332027" cy="50165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Activities Recently (with </a:t>
            </a: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NERSC/FMI) 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5751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8"/>
          <p:cNvSpPr txBox="1">
            <a:spLocks noChangeArrowheads="1"/>
          </p:cNvSpPr>
          <p:nvPr/>
        </p:nvSpPr>
        <p:spPr bwMode="auto">
          <a:xfrm>
            <a:off x="0" y="3000375"/>
            <a:ext cx="5387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n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International Workshop on Observations and Understanding of Changes in High Mountain and Cold Regions (HiMAC2017)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was held in Beijing, China on 3-4th, March, 2017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565525"/>
            <a:ext cx="11334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4333875" y="5211763"/>
            <a:ext cx="3667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n"/>
            </a:pPr>
            <a:r>
              <a:rPr lang="en-US" altLang="zh-CN" dirty="0" err="1" smtClean="0">
                <a:solidFill>
                  <a:srgbClr val="FF0000"/>
                </a:solidFill>
              </a:rPr>
              <a:t>HiMAC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White Paper</a:t>
            </a:r>
            <a:r>
              <a:rPr lang="en-US" altLang="zh-CN" dirty="0"/>
              <a:t>: </a:t>
            </a:r>
            <a:r>
              <a:rPr lang="en-US" altLang="zh-CN" dirty="0" smtClean="0"/>
              <a:t>DBAR-</a:t>
            </a:r>
            <a:r>
              <a:rPr lang="en-US" altLang="zh-CN" dirty="0" err="1" smtClean="0"/>
              <a:t>HiMAC</a:t>
            </a:r>
            <a:r>
              <a:rPr lang="zh-CN" altLang="en-US" dirty="0" smtClean="0"/>
              <a:t> </a:t>
            </a:r>
            <a:r>
              <a:rPr lang="en-US" altLang="zh-CN" dirty="0" smtClean="0"/>
              <a:t>Publication </a:t>
            </a:r>
            <a:r>
              <a:rPr lang="en-US" altLang="zh-CN" dirty="0"/>
              <a:t>– Position Paper in CAS Bulletin</a:t>
            </a:r>
            <a:endParaRPr lang="zh-CN" altLang="en-US" dirty="0"/>
          </a:p>
        </p:txBody>
      </p:sp>
      <p:pic>
        <p:nvPicPr>
          <p:cNvPr id="23" name="Picture 2" descr="http://www.radi.ac.cn/dtxw/kjyw/201703/W0201703065047499101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32543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41275" y="6165304"/>
            <a:ext cx="5444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Wingdings" pitchFamily="2" charset="2"/>
              <a:buChar char="n"/>
            </a:pPr>
            <a:r>
              <a:rPr lang="en-US" altLang="zh-CN" dirty="0">
                <a:solidFill>
                  <a:srgbClr val="FF0000"/>
                </a:solidFill>
              </a:rPr>
              <a:t>DBAR </a:t>
            </a:r>
            <a:r>
              <a:rPr lang="en-US" altLang="zh-CN" dirty="0" err="1">
                <a:solidFill>
                  <a:srgbClr val="FF0000"/>
                </a:solidFill>
              </a:rPr>
              <a:t>HiMAC</a:t>
            </a:r>
            <a:r>
              <a:rPr lang="en-US" altLang="zh-CN" dirty="0">
                <a:solidFill>
                  <a:srgbClr val="FF0000"/>
                </a:solidFill>
              </a:rPr>
              <a:t> Work Meeting </a:t>
            </a:r>
            <a:r>
              <a:rPr lang="en-US" altLang="zh-CN" dirty="0"/>
              <a:t>on 4</a:t>
            </a:r>
            <a:r>
              <a:rPr lang="en-US" altLang="zh-CN" baseline="30000" dirty="0"/>
              <a:t>th</a:t>
            </a:r>
            <a:r>
              <a:rPr lang="en-US" altLang="zh-CN" dirty="0"/>
              <a:t>, March, </a:t>
            </a:r>
            <a:r>
              <a:rPr lang="en-US" altLang="zh-CN" dirty="0" smtClean="0"/>
              <a:t>2017</a:t>
            </a:r>
            <a:endParaRPr lang="en-US" altLang="zh-CN" dirty="0"/>
          </a:p>
        </p:txBody>
      </p:sp>
      <p:sp>
        <p:nvSpPr>
          <p:cNvPr id="25" name="右箭头 24"/>
          <p:cNvSpPr/>
          <p:nvPr/>
        </p:nvSpPr>
        <p:spPr>
          <a:xfrm rot="20626693">
            <a:off x="4579938" y="4462463"/>
            <a:ext cx="569912" cy="3032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" y="159544"/>
            <a:ext cx="15843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7813" y="2251075"/>
            <a:ext cx="2039937" cy="11652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1"/>
          <p:cNvSpPr>
            <a:spLocks noChangeArrowheads="1"/>
          </p:cNvSpPr>
          <p:nvPr/>
        </p:nvSpPr>
        <p:spPr bwMode="auto">
          <a:xfrm>
            <a:off x="6858000" y="341630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30, Oct 2017</a:t>
            </a:r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6627813" y="4535488"/>
            <a:ext cx="612775" cy="2413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6135688"/>
            <a:ext cx="20288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7067550" y="4173538"/>
            <a:ext cx="2043113" cy="922337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/>
              <a:t>Visiting to NERSC (</a:t>
            </a:r>
            <a:r>
              <a:rPr lang="en-US" altLang="zh-CN" b="1">
                <a:solidFill>
                  <a:srgbClr val="FF0000"/>
                </a:solidFill>
              </a:rPr>
              <a:t>Discussion Note</a:t>
            </a:r>
            <a:r>
              <a:rPr lang="en-US" altLang="zh-CN"/>
              <a:t>)</a:t>
            </a:r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rot="15697137">
            <a:off x="7727157" y="3810793"/>
            <a:ext cx="425450" cy="23971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3" name="右箭头 32"/>
          <p:cNvSpPr/>
          <p:nvPr/>
        </p:nvSpPr>
        <p:spPr>
          <a:xfrm rot="15697137">
            <a:off x="7434263" y="1862137"/>
            <a:ext cx="427038" cy="23971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9238" y="457200"/>
            <a:ext cx="2068512" cy="12271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右箭头 34"/>
          <p:cNvSpPr/>
          <p:nvPr/>
        </p:nvSpPr>
        <p:spPr>
          <a:xfrm>
            <a:off x="5057775" y="6465888"/>
            <a:ext cx="612775" cy="2397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23200" y="6157913"/>
            <a:ext cx="901700" cy="6302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直接箭头连接符 36"/>
          <p:cNvCxnSpPr>
            <a:stCxn id="31" idx="2"/>
          </p:cNvCxnSpPr>
          <p:nvPr/>
        </p:nvCxnSpPr>
        <p:spPr>
          <a:xfrm flipH="1">
            <a:off x="7067550" y="5095875"/>
            <a:ext cx="1022350" cy="1062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1" idx="2"/>
            <a:endCxn id="36" idx="0"/>
          </p:cNvCxnSpPr>
          <p:nvPr/>
        </p:nvCxnSpPr>
        <p:spPr>
          <a:xfrm>
            <a:off x="8089900" y="5095875"/>
            <a:ext cx="184150" cy="1062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右箭头 38"/>
          <p:cNvSpPr/>
          <p:nvPr/>
        </p:nvSpPr>
        <p:spPr>
          <a:xfrm rot="8942325">
            <a:off x="5949950" y="1274763"/>
            <a:ext cx="427038" cy="2397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5059363" y="1600200"/>
            <a:ext cx="1417637" cy="1077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/>
              <a:t>Presented at INTAROS Meeting in Helsinki 2018</a:t>
            </a:r>
            <a:endParaRPr lang="zh-CN" altLang="en-US" sz="1600"/>
          </a:p>
        </p:txBody>
      </p:sp>
      <p:sp>
        <p:nvSpPr>
          <p:cNvPr id="41" name="矩形 40"/>
          <p:cNvSpPr/>
          <p:nvPr/>
        </p:nvSpPr>
        <p:spPr>
          <a:xfrm>
            <a:off x="2274449" y="104130"/>
            <a:ext cx="3459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GEO </a:t>
            </a:r>
            <a:r>
              <a:rPr lang="en-US" altLang="zh-CN" sz="2400" dirty="0" smtClean="0">
                <a:solidFill>
                  <a:srgbClr val="FF0000"/>
                </a:solidFill>
              </a:rPr>
              <a:t>CRI Synergy Activities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7853" y="192648"/>
            <a:ext cx="5577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i="1" dirty="0" smtClean="0">
                <a:solidFill>
                  <a:srgbClr val="FFC000"/>
                </a:solidFill>
              </a:rPr>
              <a:t>Events :</a:t>
            </a:r>
            <a:r>
              <a:rPr lang="en-US" altLang="zh-CN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Polar 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Planning Summit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23528" y="2019612"/>
            <a:ext cx="583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of writing, organizers include: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IASC/SAON Arctic data Committee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SCAR Standing Committee on Antarctic Data Management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Southern Ocean Observing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Global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Cryosphere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Watch and related WMO activities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GEO Cold Regions Initiative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Arctic Spatial Data Infrastructure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Polar 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Arctic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Portal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ucolorado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10" y="4910059"/>
            <a:ext cx="4796202" cy="17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23528" y="1124744"/>
            <a:ext cx="8540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meeting is being be co-led and co-organized by key polar data projects and programs.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51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0963"/>
            <a:ext cx="42576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椭圆 4"/>
          <p:cNvSpPr>
            <a:spLocks noChangeArrowheads="1"/>
          </p:cNvSpPr>
          <p:nvPr/>
        </p:nvSpPr>
        <p:spPr bwMode="auto">
          <a:xfrm>
            <a:off x="1633538" y="762000"/>
            <a:ext cx="1652587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/>
          </a:p>
        </p:txBody>
      </p:sp>
      <p:sp>
        <p:nvSpPr>
          <p:cNvPr id="8196" name="椭圆 5"/>
          <p:cNvSpPr>
            <a:spLocks noChangeArrowheads="1"/>
          </p:cNvSpPr>
          <p:nvPr/>
        </p:nvSpPr>
        <p:spPr bwMode="auto">
          <a:xfrm>
            <a:off x="1609725" y="3962400"/>
            <a:ext cx="1676400" cy="1600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/>
          </a:p>
        </p:txBody>
      </p:sp>
      <p:sp>
        <p:nvSpPr>
          <p:cNvPr id="8197" name="椭圆 6"/>
          <p:cNvSpPr>
            <a:spLocks noChangeArrowheads="1"/>
          </p:cNvSpPr>
          <p:nvPr/>
        </p:nvSpPr>
        <p:spPr bwMode="auto">
          <a:xfrm>
            <a:off x="2143125" y="2128838"/>
            <a:ext cx="990600" cy="4921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/>
          </a:p>
        </p:txBody>
      </p:sp>
      <p:sp>
        <p:nvSpPr>
          <p:cNvPr id="8198" name="文本框 7"/>
          <p:cNvSpPr txBox="1">
            <a:spLocks noChangeArrowheads="1"/>
          </p:cNvSpPr>
          <p:nvPr/>
        </p:nvSpPr>
        <p:spPr bwMode="auto">
          <a:xfrm>
            <a:off x="4524375" y="1328738"/>
            <a:ext cx="4619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marL="342900" indent="-342900">
              <a:buFont typeface="Wingdings" pitchFamily="2" charset="2"/>
              <a:buChar char="u"/>
            </a:pPr>
            <a:r>
              <a:rPr lang="en-US" altLang="zh-CN" sz="1800" u="none" dirty="0">
                <a:solidFill>
                  <a:schemeClr val="tx2"/>
                </a:solidFill>
                <a:latin typeface="Tahoma" pitchFamily="34" charset="0"/>
              </a:rPr>
              <a:t>Cold Regions</a:t>
            </a:r>
            <a:r>
              <a:rPr lang="en-US" altLang="zh-CN" sz="1800" b="0" u="none" dirty="0">
                <a:solidFill>
                  <a:schemeClr val="tx2"/>
                </a:solidFill>
                <a:latin typeface="Tahoma" pitchFamily="34" charset="0"/>
              </a:rPr>
              <a:t>: are the most important environment that driven the Earth system and the Earth planet.</a:t>
            </a:r>
            <a:endParaRPr lang="zh-CN" altLang="en-US" sz="1800" b="0" u="none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8199" name="文本框 2"/>
          <p:cNvSpPr txBox="1">
            <a:spLocks noChangeArrowheads="1"/>
          </p:cNvSpPr>
          <p:nvPr/>
        </p:nvSpPr>
        <p:spPr bwMode="auto">
          <a:xfrm>
            <a:off x="4691063" y="152400"/>
            <a:ext cx="43454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eaLnBrk="0" hangingPunct="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r>
              <a:rPr lang="en-US" altLang="zh-CN" sz="2000" u="none" dirty="0">
                <a:solidFill>
                  <a:srgbClr val="0070C0"/>
                </a:solidFill>
                <a:latin typeface="Tahoma" pitchFamily="34" charset="0"/>
              </a:rPr>
              <a:t>Look at the Earth from a different way : </a:t>
            </a:r>
            <a:r>
              <a:rPr lang="en-US" altLang="zh-CN" sz="2000" b="1" u="none" dirty="0">
                <a:solidFill>
                  <a:srgbClr val="FF0000"/>
                </a:solidFill>
                <a:latin typeface="Tahoma" pitchFamily="34" charset="0"/>
              </a:rPr>
              <a:t>the Earth Poles connected </a:t>
            </a:r>
            <a:r>
              <a:rPr lang="en-US" altLang="zh-CN" sz="2000" b="1" u="none" dirty="0" smtClean="0">
                <a:solidFill>
                  <a:srgbClr val="FF0000"/>
                </a:solidFill>
                <a:latin typeface="Tahoma" pitchFamily="34" charset="0"/>
              </a:rPr>
              <a:t>closely</a:t>
            </a:r>
            <a:r>
              <a:rPr lang="en-US" altLang="zh-CN" sz="2000" b="1" dirty="0">
                <a:solidFill>
                  <a:srgbClr val="FF0000"/>
                </a:solidFill>
                <a:latin typeface="Tahoma" pitchFamily="34" charset="0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4602163" y="2303463"/>
            <a:ext cx="41529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CN" sz="1800" u="none" dirty="0" smtClean="0">
                <a:solidFill>
                  <a:schemeClr val="tx2"/>
                </a:solidFill>
                <a:latin typeface="Tahoma" panose="020B0604030504040204" pitchFamily="34" charset="0"/>
                <a:cs typeface="+mn-cs"/>
              </a:rPr>
              <a:t>Frozen Water and Phase changing </a:t>
            </a:r>
            <a:r>
              <a:rPr lang="en-US" altLang="zh-CN" sz="1800" u="none" dirty="0" smtClean="0">
                <a:solidFill>
                  <a:schemeClr val="tx2"/>
                </a:solidFill>
                <a:latin typeface="Tahoma" panose="020B0604030504040204" pitchFamily="34" charset="0"/>
              </a:rPr>
              <a:t>Domination Role</a:t>
            </a:r>
            <a:endParaRPr lang="en-US" altLang="zh-CN" sz="1800" u="none" dirty="0" smtClean="0">
              <a:solidFill>
                <a:schemeClr val="tx2"/>
              </a:solidFill>
              <a:latin typeface="Tahoma" panose="020B0604030504040204" pitchFamily="34" charset="0"/>
              <a:cs typeface="+mn-cs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2000" b="0" u="none" dirty="0" smtClean="0">
                <a:solidFill>
                  <a:schemeClr val="tx2"/>
                </a:solidFill>
                <a:latin typeface="Tahoma" panose="020B0604030504040204" pitchFamily="34" charset="0"/>
              </a:rPr>
              <a:t>High Latitude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2000" b="0" u="none" dirty="0" smtClean="0">
                <a:solidFill>
                  <a:schemeClr val="tx2"/>
                </a:solidFill>
                <a:latin typeface="Tahoma" panose="020B0604030504040204" pitchFamily="34" charset="0"/>
              </a:rPr>
              <a:t>High Altitude</a:t>
            </a:r>
            <a:endParaRPr lang="en-US" altLang="zh-CN" sz="1800" u="none" dirty="0" smtClean="0">
              <a:solidFill>
                <a:schemeClr val="tx2"/>
              </a:solidFill>
              <a:latin typeface="Tahoma" panose="020B0604030504040204" pitchFamily="34" charset="0"/>
              <a:cs typeface="+mn-cs"/>
            </a:endParaRPr>
          </a:p>
        </p:txBody>
      </p:sp>
      <p:sp>
        <p:nvSpPr>
          <p:cNvPr id="13" name="形状 12"/>
          <p:cNvSpPr/>
          <p:nvPr/>
        </p:nvSpPr>
        <p:spPr>
          <a:xfrm rot="5604407">
            <a:off x="2615407" y="1899443"/>
            <a:ext cx="1422400" cy="39211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形状 13"/>
          <p:cNvSpPr/>
          <p:nvPr/>
        </p:nvSpPr>
        <p:spPr>
          <a:xfrm rot="4396374" flipH="1">
            <a:off x="2524125" y="3738563"/>
            <a:ext cx="931863" cy="382587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形状 14"/>
          <p:cNvSpPr/>
          <p:nvPr/>
        </p:nvSpPr>
        <p:spPr>
          <a:xfrm rot="3960932" flipV="1">
            <a:off x="1701006" y="1737519"/>
            <a:ext cx="962025" cy="179388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形状 15"/>
          <p:cNvSpPr/>
          <p:nvPr/>
        </p:nvSpPr>
        <p:spPr>
          <a:xfrm rot="4396374" flipV="1">
            <a:off x="1582738" y="3201987"/>
            <a:ext cx="1639888" cy="23336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8" y="3730625"/>
            <a:ext cx="3929062" cy="299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9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03676" cy="715962"/>
          </a:xfrm>
        </p:spPr>
        <p:txBody>
          <a:bodyPr>
            <a:noAutofit/>
          </a:bodyPr>
          <a:lstStyle/>
          <a:p>
            <a:r>
              <a:rPr lang="en-US" altLang="zh-CN" sz="2400" b="1" i="1" dirty="0">
                <a:solidFill>
                  <a:srgbClr val="FFC000"/>
                </a:solidFill>
              </a:rPr>
              <a:t>Events </a:t>
            </a:r>
            <a:r>
              <a:rPr lang="en-US" altLang="zh-CN" sz="2400" b="1" i="1" dirty="0" smtClean="0">
                <a:solidFill>
                  <a:srgbClr val="FFC000"/>
                </a:solidFill>
              </a:rPr>
              <a:t>: </a:t>
            </a:r>
            <a:r>
              <a:rPr lang="fi-FI" altLang="zh-CN" sz="2400" b="1" dirty="0" smtClean="0"/>
              <a:t>GEOCRI </a:t>
            </a:r>
            <a:r>
              <a:rPr lang="fi-FI" altLang="zh-CN" sz="2400" b="1" dirty="0"/>
              <a:t>Side Meeting at Polar2018</a:t>
            </a:r>
            <a:endParaRPr lang="zh-CN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8" y="153987"/>
            <a:ext cx="2598738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1" cy="302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4482986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The side meeting will provide an introduction to the GEOCRI, including its main contributors, activities and services to end-users of cold region related Earth observation data. The meeting will especially highlight </a:t>
            </a:r>
            <a:r>
              <a:rPr lang="en-US" altLang="zh-CN" b="1" dirty="0">
                <a:solidFill>
                  <a:srgbClr val="FF0000"/>
                </a:solidFill>
              </a:rPr>
              <a:t>two ongoing GEOCRI activities: the development of the GEOCRI Community Portal </a:t>
            </a:r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FF0000"/>
                </a:solidFill>
              </a:rPr>
              <a:t>the Essential Cold Regions Variables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 </a:t>
            </a:r>
            <a:br>
              <a:rPr lang="en-US" altLang="zh-CN" dirty="0"/>
            </a:br>
            <a:r>
              <a:rPr lang="en-US" altLang="zh-CN" b="1" dirty="0"/>
              <a:t>Tuesday, 19 June </a:t>
            </a:r>
            <a:r>
              <a:rPr lang="en-US" altLang="zh-CN" b="1" dirty="0" smtClean="0"/>
              <a:t>2018; 12.30pm </a:t>
            </a:r>
            <a:r>
              <a:rPr lang="en-US" altLang="zh-CN" b="1" dirty="0"/>
              <a:t>– </a:t>
            </a:r>
            <a:r>
              <a:rPr lang="en-US" altLang="zh-CN" b="1" dirty="0" smtClean="0"/>
              <a:t>2pm; Room </a:t>
            </a:r>
            <a:r>
              <a:rPr lang="en-US" altLang="zh-CN" b="1" dirty="0"/>
              <a:t>A </a:t>
            </a:r>
            <a:r>
              <a:rPr lang="en-US" altLang="zh-CN" b="1" dirty="0" err="1" smtClean="0"/>
              <a:t>Wisshorn</a:t>
            </a:r>
            <a:r>
              <a:rPr lang="en-US" altLang="zh-CN" b="1" dirty="0" smtClean="0"/>
              <a:t> ; Open </a:t>
            </a:r>
            <a:r>
              <a:rPr lang="en-US" altLang="zh-CN" b="1" dirty="0"/>
              <a:t>meeting</a:t>
            </a:r>
            <a:endParaRPr lang="fi-FI" altLang="zh-CN" dirty="0"/>
          </a:p>
        </p:txBody>
      </p:sp>
    </p:spTree>
    <p:extLst>
      <p:ext uri="{BB962C8B-B14F-4D97-AF65-F5344CB8AC3E}">
        <p14:creationId xmlns:p14="http://schemas.microsoft.com/office/powerpoint/2010/main" val="32080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371600"/>
          </a:xfrm>
        </p:spPr>
        <p:txBody>
          <a:bodyPr/>
          <a:lstStyle/>
          <a:p>
            <a:r>
              <a:rPr lang="en-US" altLang="zh-CN" sz="2800" b="1" i="1" dirty="0">
                <a:solidFill>
                  <a:srgbClr val="FFC000"/>
                </a:solidFill>
              </a:rPr>
              <a:t>Events </a:t>
            </a:r>
            <a:r>
              <a:rPr lang="en-US" altLang="zh-CN" sz="2800" b="1" i="1" dirty="0" smtClean="0">
                <a:solidFill>
                  <a:srgbClr val="FFC000"/>
                </a:solidFill>
              </a:rPr>
              <a:t>: </a:t>
            </a:r>
            <a:r>
              <a:rPr lang="en-US" altLang="zh-CN" sz="2800" b="1" dirty="0" smtClean="0">
                <a:solidFill>
                  <a:srgbClr val="00B0F0"/>
                </a:solidFill>
              </a:rPr>
              <a:t>2018 </a:t>
            </a:r>
            <a:r>
              <a:rPr lang="en-US" altLang="zh-CN" sz="2800" b="1" dirty="0" smtClean="0">
                <a:solidFill>
                  <a:srgbClr val="00B0F0"/>
                </a:solidFill>
              </a:rPr>
              <a:t>International Workshop on Observations and Understanding of Changes in High Mountain and Cold Regions (HiMAC2018)</a:t>
            </a:r>
            <a:endParaRPr lang="zh-CN" altLang="en-US" sz="2800" b="1" dirty="0" smtClean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01" y="2852936"/>
            <a:ext cx="3668589" cy="1358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4775" y="4491038"/>
            <a:ext cx="61769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Late Oct @ </a:t>
            </a:r>
            <a:r>
              <a:rPr lang="en-US" altLang="zh-CN" sz="28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Sodankylä, Finland</a:t>
            </a:r>
            <a:endParaRPr lang="zh-CN" altLang="en-US" sz="28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8" y="153987"/>
            <a:ext cx="2598738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830" y="5527528"/>
            <a:ext cx="1299369" cy="908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administrator\appdata\roaming\360se6\User Data\temp\NERSC-Logo_0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48" y="5666724"/>
            <a:ext cx="1371564" cy="6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administrator\appdata\roaming\360se6\User Data\temp\fmi-logo-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45"/>
          <a:stretch>
            <a:fillRect/>
          </a:stretch>
        </p:blipFill>
        <p:spPr bwMode="auto">
          <a:xfrm>
            <a:off x="1978719" y="5666724"/>
            <a:ext cx="8001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42" y="5527528"/>
            <a:ext cx="8763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663096" y="5681729"/>
            <a:ext cx="544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800" b="1"/>
              <a:t>…</a:t>
            </a:r>
            <a:endParaRPr lang="zh-CN" altLang="en-US" sz="2800" b="1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16632"/>
            <a:ext cx="2195512" cy="898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5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88283"/>
            <a:ext cx="9144000" cy="652685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CAS-GMELT : A </a:t>
            </a:r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HMA Community </a:t>
            </a:r>
            <a:r>
              <a:rPr lang="en-US" altLang="zh-CN" sz="3600" b="1" dirty="0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Portal</a:t>
            </a:r>
            <a:endParaRPr lang="zh-CN" altLang="en-US" sz="36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853" y="3498431"/>
            <a:ext cx="6350452" cy="187220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8" y="153987"/>
            <a:ext cx="2598738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16632"/>
            <a:ext cx="2195512" cy="898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6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685800"/>
          </a:xfrm>
        </p:spPr>
        <p:txBody>
          <a:bodyPr/>
          <a:lstStyle/>
          <a:p>
            <a:r>
              <a:rPr kumimoji="0" lang="en-US" altLang="zh-CN" sz="3200" b="1" dirty="0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CAS-GMELT : A HMA Community Portal</a:t>
            </a:r>
            <a:endParaRPr lang="zh-CN" altLang="en-US" sz="3200" dirty="0" smtClean="0">
              <a:solidFill>
                <a:srgbClr val="0033CC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147" name="文本框 2"/>
          <p:cNvSpPr txBox="1">
            <a:spLocks noChangeArrowheads="1"/>
          </p:cNvSpPr>
          <p:nvPr/>
        </p:nvSpPr>
        <p:spPr bwMode="auto">
          <a:xfrm>
            <a:off x="654050" y="1674813"/>
            <a:ext cx="8032750" cy="9159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ts val="3400"/>
              </a:lnSpc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Community Portal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is “a community-focused ‘website’ that provides a human interface to content that may come from distributed resources.” </a:t>
            </a:r>
          </a:p>
        </p:txBody>
      </p:sp>
      <p:sp>
        <p:nvSpPr>
          <p:cNvPr id="6148" name="矩形 1"/>
          <p:cNvSpPr>
            <a:spLocks noChangeArrowheads="1"/>
          </p:cNvSpPr>
          <p:nvPr/>
        </p:nvSpPr>
        <p:spPr bwMode="auto">
          <a:xfrm>
            <a:off x="455613" y="1062038"/>
            <a:ext cx="4160837" cy="4619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Concept of Community Portal</a:t>
            </a:r>
            <a:endParaRPr lang="zh-CN" altLang="en-US" sz="240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矩形 9"/>
          <p:cNvSpPr>
            <a:spLocks noChangeArrowheads="1"/>
          </p:cNvSpPr>
          <p:nvPr/>
        </p:nvSpPr>
        <p:spPr bwMode="auto">
          <a:xfrm>
            <a:off x="654050" y="2719388"/>
            <a:ext cx="6280150" cy="2462212"/>
          </a:xfrm>
          <a:prstGeom prst="rect">
            <a:avLst/>
          </a:prstGeom>
          <a:noFill/>
          <a:ln w="9525">
            <a:solidFill>
              <a:srgbClr val="DCEF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Portals provide </a:t>
            </a:r>
            <a:r>
              <a:rPr lang="en-US" altLang="zh-CN" sz="2200" b="1">
                <a:latin typeface="Times New Roman" pitchFamily="18" charset="0"/>
                <a:cs typeface="Times New Roman" pitchFamily="18" charset="0"/>
              </a:rPr>
              <a:t>easy and open (free) access to data tools, and services</a:t>
            </a: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200" b="1">
                <a:latin typeface="Times New Roman" pitchFamily="18" charset="0"/>
                <a:cs typeface="Times New Roman" pitchFamily="18" charset="0"/>
              </a:rPr>
              <a:t>Data resources </a:t>
            </a: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may be </a:t>
            </a:r>
            <a:r>
              <a:rPr lang="en-US" altLang="zh-CN" sz="2200" b="1">
                <a:latin typeface="Times New Roman" pitchFamily="18" charset="0"/>
                <a:cs typeface="Times New Roman" pitchFamily="18" charset="0"/>
              </a:rPr>
              <a:t>raw data and data products</a:t>
            </a: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, but also </a:t>
            </a:r>
            <a:r>
              <a:rPr lang="en-US" altLang="zh-CN" sz="2200" b="1">
                <a:latin typeface="Times New Roman" pitchFamily="18" charset="0"/>
                <a:cs typeface="Times New Roman" pitchFamily="18" charset="0"/>
              </a:rPr>
              <a:t>metadata</a:t>
            </a: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 about observational programs, projects, and observational platforms.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200" b="1">
                <a:latin typeface="Times New Roman" pitchFamily="18" charset="0"/>
                <a:cs typeface="Times New Roman" pitchFamily="18" charset="0"/>
              </a:rPr>
              <a:t>Externals access </a:t>
            </a:r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to resources and services, Externals can be humans or machines.</a:t>
            </a:r>
          </a:p>
        </p:txBody>
      </p:sp>
      <p:pic>
        <p:nvPicPr>
          <p:cNvPr id="6151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59023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2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2"/>
          <p:cNvSpPr txBox="1">
            <a:spLocks noChangeArrowheads="1"/>
          </p:cNvSpPr>
          <p:nvPr/>
        </p:nvSpPr>
        <p:spPr bwMode="auto">
          <a:xfrm>
            <a:off x="609600" y="1647825"/>
            <a:ext cx="7924800" cy="13239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An online Community Portal for the 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Observations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In-Situ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Satellite Data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Derived / Thematic Products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Re-Analysis Data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Tools/Algorithms, and Models 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for the research community of HMA, especially the glacier, snow, ice, and relevant water, energy and environmental data products.</a:t>
            </a:r>
          </a:p>
        </p:txBody>
      </p:sp>
      <p:sp>
        <p:nvSpPr>
          <p:cNvPr id="7171" name="矩形 1"/>
          <p:cNvSpPr>
            <a:spLocks noChangeArrowheads="1"/>
          </p:cNvSpPr>
          <p:nvPr/>
        </p:nvSpPr>
        <p:spPr bwMode="auto">
          <a:xfrm>
            <a:off x="514350" y="1066800"/>
            <a:ext cx="5629275" cy="4619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CAS-GMELT : HMA Community Portal </a:t>
            </a:r>
            <a:endParaRPr lang="zh-CN" alt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标题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685800"/>
          </a:xfrm>
        </p:spPr>
        <p:txBody>
          <a:bodyPr/>
          <a:lstStyle/>
          <a:p>
            <a:r>
              <a:rPr kumimoji="0" lang="en-US" altLang="zh-CN" sz="3200" b="1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CAS-GMELT : A HMA Community Portal</a:t>
            </a:r>
            <a:endParaRPr lang="zh-CN" altLang="en-US" sz="3200" smtClean="0">
              <a:solidFill>
                <a:srgbClr val="0033CC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173" name="矩形 9"/>
          <p:cNvSpPr>
            <a:spLocks noChangeArrowheads="1"/>
          </p:cNvSpPr>
          <p:nvPr/>
        </p:nvSpPr>
        <p:spPr bwMode="auto">
          <a:xfrm>
            <a:off x="604838" y="3373438"/>
            <a:ext cx="185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7174" name="矩形 12"/>
          <p:cNvSpPr>
            <a:spLocks noChangeArrowheads="1"/>
          </p:cNvSpPr>
          <p:nvPr/>
        </p:nvSpPr>
        <p:spPr bwMode="auto">
          <a:xfrm>
            <a:off x="609600" y="3065463"/>
            <a:ext cx="7924800" cy="1631950"/>
          </a:xfrm>
          <a:prstGeom prst="rect">
            <a:avLst/>
          </a:prstGeom>
          <a:noFill/>
          <a:ln w="9525">
            <a:solidFill>
              <a:srgbClr val="DCEF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To support the Research community of HMA, based an data sharing Policy and principle,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Metadata management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Store, Search and discovery of resources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Harvesting remote resources - </a:t>
            </a:r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Interoperability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88" y="4876800"/>
            <a:ext cx="5357812" cy="15795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0" y="152400"/>
            <a:ext cx="8153400" cy="762000"/>
          </a:xfrm>
        </p:spPr>
        <p:txBody>
          <a:bodyPr/>
          <a:lstStyle/>
          <a:p>
            <a:r>
              <a:rPr kumimoji="0" lang="en-US" altLang="zh-CN" sz="3200" b="1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CAS-GMELT</a:t>
            </a:r>
            <a:endParaRPr kumimoji="0" lang="zh-CN" altLang="en-US" sz="3200" b="1" smtClean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173" name="矩形 3"/>
          <p:cNvSpPr>
            <a:spLocks noChangeArrowheads="1"/>
          </p:cNvSpPr>
          <p:nvPr/>
        </p:nvSpPr>
        <p:spPr bwMode="auto">
          <a:xfrm>
            <a:off x="4506913" y="1143000"/>
            <a:ext cx="4343400" cy="52625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Data/Tools Resource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both CAS-HiMAT and non-HiMAT resources (data, tools, algorithm)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Service : Dialogue with the individual information providers.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Harvesting from public resources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 specialized applications and components that provide value-added services within the HMA Communities.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Stakeholders/Users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Externals can have access to its resources and services (humans or machines).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with the international portals, especially the NASA-GMELT, BED …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Portal Management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Documents/Publications Services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 management system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English/Chinese version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304800" y="1101725"/>
            <a:ext cx="3468688" cy="4619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CAS-GMELT Functions </a:t>
            </a:r>
            <a:endParaRPr lang="zh-CN" alt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-533400" y="1600200"/>
          <a:ext cx="5638800" cy="368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圆柱形 4"/>
          <p:cNvSpPr/>
          <p:nvPr/>
        </p:nvSpPr>
        <p:spPr>
          <a:xfrm>
            <a:off x="942975" y="5734050"/>
            <a:ext cx="609600" cy="6064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柱形 12"/>
          <p:cNvSpPr/>
          <p:nvPr/>
        </p:nvSpPr>
        <p:spPr>
          <a:xfrm>
            <a:off x="1044575" y="6137275"/>
            <a:ext cx="406400" cy="3905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圆柱形 13"/>
          <p:cNvSpPr/>
          <p:nvPr/>
        </p:nvSpPr>
        <p:spPr>
          <a:xfrm>
            <a:off x="790575" y="6238875"/>
            <a:ext cx="406400" cy="3905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圆柱形 14"/>
          <p:cNvSpPr/>
          <p:nvPr/>
        </p:nvSpPr>
        <p:spPr>
          <a:xfrm>
            <a:off x="1044575" y="6289675"/>
            <a:ext cx="406400" cy="3905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圆柱形 15"/>
          <p:cNvSpPr/>
          <p:nvPr/>
        </p:nvSpPr>
        <p:spPr>
          <a:xfrm>
            <a:off x="1462088" y="6186488"/>
            <a:ext cx="406400" cy="3905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圆柱形 16"/>
          <p:cNvSpPr/>
          <p:nvPr/>
        </p:nvSpPr>
        <p:spPr>
          <a:xfrm>
            <a:off x="1466850" y="6315075"/>
            <a:ext cx="406400" cy="3905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33425" y="5486400"/>
            <a:ext cx="1246188" cy="12858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001838" y="5486400"/>
            <a:ext cx="1976437" cy="6492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dirty="0">
                <a:solidFill>
                  <a:srgbClr val="0070C0"/>
                </a:solidFill>
              </a:rPr>
              <a:t>Data Publications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001838" y="6135688"/>
            <a:ext cx="1976437" cy="63658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dirty="0">
                <a:solidFill>
                  <a:srgbClr val="0070C0"/>
                </a:solidFill>
              </a:rPr>
              <a:t>High Quality Data</a:t>
            </a:r>
          </a:p>
          <a:p>
            <a:pPr algn="ctr">
              <a:defRPr/>
            </a:pPr>
            <a:r>
              <a:rPr lang="en-US" altLang="zh-CN" sz="1400" dirty="0">
                <a:solidFill>
                  <a:srgbClr val="0070C0"/>
                </a:solidFill>
              </a:rPr>
              <a:t>from HMA Community.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2" name="云形 1"/>
          <p:cNvSpPr/>
          <p:nvPr/>
        </p:nvSpPr>
        <p:spPr>
          <a:xfrm>
            <a:off x="3067050" y="4568825"/>
            <a:ext cx="1809750" cy="6889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International Data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上下箭头 3"/>
          <p:cNvSpPr/>
          <p:nvPr/>
        </p:nvSpPr>
        <p:spPr>
          <a:xfrm rot="1811741">
            <a:off x="3713163" y="5256213"/>
            <a:ext cx="233362" cy="4286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23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上下箭头 18"/>
          <p:cNvSpPr/>
          <p:nvPr/>
        </p:nvSpPr>
        <p:spPr>
          <a:xfrm rot="20782992">
            <a:off x="3814763" y="3979863"/>
            <a:ext cx="219075" cy="533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675" y="1228725"/>
            <a:ext cx="8512175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tx1"/>
                </a:solidFill>
              </a:rPr>
              <a:t>CAS- GMELT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7775" y="2908300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In-situ and Ground Data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7775" y="3219450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RS Data and Products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7775" y="3529013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Models/Tools/Algorithm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7775" y="3895725"/>
            <a:ext cx="5984875" cy="298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Services (cases and demonstration application)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22925" y="3529013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International Connection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22925" y="2908300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News and Events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22925" y="3219450"/>
            <a:ext cx="2879725" cy="32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Users and Admin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36788" y="4505325"/>
            <a:ext cx="659606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Admin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36788" y="5038725"/>
            <a:ext cx="659606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Data and Products Standards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36788" y="2143125"/>
            <a:ext cx="659606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Interface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36788" y="5562600"/>
            <a:ext cx="659606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Protocol / Interoperability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254" name="标题 1"/>
          <p:cNvSpPr>
            <a:spLocks noGrp="1"/>
          </p:cNvSpPr>
          <p:nvPr>
            <p:ph type="title"/>
          </p:nvPr>
        </p:nvSpPr>
        <p:spPr>
          <a:xfrm>
            <a:off x="0" y="152400"/>
            <a:ext cx="8153400" cy="762000"/>
          </a:xfrm>
        </p:spPr>
        <p:txBody>
          <a:bodyPr/>
          <a:lstStyle/>
          <a:p>
            <a:r>
              <a:rPr kumimoji="0" lang="en-US" altLang="zh-CN" sz="3200" b="1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CAS-GMELT</a:t>
            </a:r>
            <a:endParaRPr kumimoji="0" lang="zh-CN" altLang="en-US" sz="3200" b="1" smtClean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6" name="右箭头 15"/>
          <p:cNvSpPr/>
          <p:nvPr/>
        </p:nvSpPr>
        <p:spPr>
          <a:xfrm rot="16200000">
            <a:off x="3964782" y="4109244"/>
            <a:ext cx="266700" cy="45243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 rot="16200000">
            <a:off x="4000501" y="2538412"/>
            <a:ext cx="266700" cy="45402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6200000" flipH="1">
            <a:off x="6822281" y="2559844"/>
            <a:ext cx="296863" cy="45402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16200000">
            <a:off x="6621463" y="4108450"/>
            <a:ext cx="266700" cy="45402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381250" y="2801938"/>
            <a:ext cx="6256338" cy="1524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>
            <a:off x="1762125" y="2295525"/>
            <a:ext cx="346075" cy="3738563"/>
          </a:xfrm>
          <a:prstGeom prst="leftBrace">
            <a:avLst>
              <a:gd name="adj1" fmla="val 8333"/>
              <a:gd name="adj2" fmla="val 3278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261" name="图片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7CBAC"/>
              </a:clrFrom>
              <a:clrTo>
                <a:srgbClr val="F7CB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12950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图片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7CBAC"/>
              </a:clrFrom>
              <a:clrTo>
                <a:srgbClr val="F7CB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274888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图片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7CBAC"/>
              </a:clrFrom>
              <a:clrTo>
                <a:srgbClr val="F7CB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300288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7CBAC"/>
              </a:clrFrom>
              <a:clrTo>
                <a:srgbClr val="F7CB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2584450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左右箭头 24"/>
          <p:cNvSpPr/>
          <p:nvPr/>
        </p:nvSpPr>
        <p:spPr>
          <a:xfrm>
            <a:off x="1317625" y="2522538"/>
            <a:ext cx="546100" cy="322262"/>
          </a:xfrm>
          <a:prstGeom prst="left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左右箭头 30"/>
          <p:cNvSpPr/>
          <p:nvPr/>
        </p:nvSpPr>
        <p:spPr>
          <a:xfrm>
            <a:off x="1314450" y="3475038"/>
            <a:ext cx="546100" cy="322262"/>
          </a:xfrm>
          <a:prstGeom prst="left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267" name="文本框 28"/>
          <p:cNvSpPr txBox="1">
            <a:spLocks noChangeArrowheads="1"/>
          </p:cNvSpPr>
          <p:nvPr/>
        </p:nvSpPr>
        <p:spPr bwMode="auto">
          <a:xfrm>
            <a:off x="320675" y="3325813"/>
            <a:ext cx="946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b="1"/>
              <a:t>CAS-HiMAT</a:t>
            </a:r>
            <a:endParaRPr lang="zh-CN" altLang="en-US" b="1"/>
          </a:p>
        </p:txBody>
      </p:sp>
      <p:sp>
        <p:nvSpPr>
          <p:cNvPr id="10268" name="文本框 31"/>
          <p:cNvSpPr txBox="1">
            <a:spLocks noChangeArrowheads="1"/>
          </p:cNvSpPr>
          <p:nvPr/>
        </p:nvSpPr>
        <p:spPr bwMode="auto">
          <a:xfrm>
            <a:off x="311150" y="5046663"/>
            <a:ext cx="1450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/>
              <a:t>DBAR High Mountain and Cold Regions</a:t>
            </a:r>
            <a:endParaRPr lang="zh-CN" altLang="en-US" sz="1600"/>
          </a:p>
        </p:txBody>
      </p:sp>
      <p:sp>
        <p:nvSpPr>
          <p:cNvPr id="36" name="矩形 35"/>
          <p:cNvSpPr/>
          <p:nvPr/>
        </p:nvSpPr>
        <p:spPr>
          <a:xfrm>
            <a:off x="279400" y="5046663"/>
            <a:ext cx="1482725" cy="831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2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4276725"/>
            <a:ext cx="1627188" cy="6667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左右箭头 34"/>
          <p:cNvSpPr/>
          <p:nvPr/>
        </p:nvSpPr>
        <p:spPr>
          <a:xfrm>
            <a:off x="1835150" y="4187825"/>
            <a:ext cx="546100" cy="231775"/>
          </a:xfrm>
          <a:prstGeom prst="left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3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7950" y="3213100"/>
            <a:ext cx="2305050" cy="1420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标题 1"/>
          <p:cNvSpPr>
            <a:spLocks noGrp="1"/>
          </p:cNvSpPr>
          <p:nvPr>
            <p:ph type="title"/>
          </p:nvPr>
        </p:nvSpPr>
        <p:spPr>
          <a:xfrm>
            <a:off x="0" y="152400"/>
            <a:ext cx="8153400" cy="762000"/>
          </a:xfrm>
        </p:spPr>
        <p:txBody>
          <a:bodyPr/>
          <a:lstStyle/>
          <a:p>
            <a:r>
              <a:rPr kumimoji="0" lang="en-US" altLang="zh-CN" sz="3200" b="1" smtClean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kumimoji="0" lang="zh-CN" altLang="en-US" sz="3200" b="1" smtClean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图示 1"/>
          <p:cNvGraphicFramePr/>
          <p:nvPr/>
        </p:nvGraphicFramePr>
        <p:xfrm>
          <a:off x="762000" y="1117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258888"/>
            <a:ext cx="2066925" cy="1255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3844925"/>
            <a:ext cx="2576513" cy="1336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4954588" y="925513"/>
            <a:ext cx="1385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Web Portal</a:t>
            </a:r>
            <a:endParaRPr lang="zh-CN" altLang="en-US" b="1"/>
          </a:p>
        </p:txBody>
      </p:sp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152400" y="3406775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Service</a:t>
            </a:r>
            <a:endParaRPr lang="zh-CN" altLang="en-US" b="1"/>
          </a:p>
        </p:txBody>
      </p:sp>
      <p:sp>
        <p:nvSpPr>
          <p:cNvPr id="4" name="矩形 3"/>
          <p:cNvSpPr/>
          <p:nvPr/>
        </p:nvSpPr>
        <p:spPr>
          <a:xfrm>
            <a:off x="304800" y="5410200"/>
            <a:ext cx="8686800" cy="762000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Cloud Archive and Computing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275" name="TextBox 2"/>
          <p:cNvSpPr txBox="1">
            <a:spLocks noChangeArrowheads="1"/>
          </p:cNvSpPr>
          <p:nvPr/>
        </p:nvSpPr>
        <p:spPr bwMode="auto">
          <a:xfrm>
            <a:off x="6324600" y="2844800"/>
            <a:ext cx="684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Data</a:t>
            </a:r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26150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9" name="Picture 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8788"/>
            <a:ext cx="9144000" cy="7381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标题 1"/>
          <p:cNvSpPr txBox="1">
            <a:spLocks/>
          </p:cNvSpPr>
          <p:nvPr/>
        </p:nvSpPr>
        <p:spPr bwMode="auto">
          <a:xfrm>
            <a:off x="0" y="762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2" name="矩形 4"/>
          <p:cNvSpPr>
            <a:spLocks noChangeArrowheads="1"/>
          </p:cNvSpPr>
          <p:nvPr/>
        </p:nvSpPr>
        <p:spPr bwMode="auto">
          <a:xfrm>
            <a:off x="757238" y="1103313"/>
            <a:ext cx="512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000">
                <a:latin typeface="方正兰亭中粗黑_GBK"/>
                <a:ea typeface="方正兰亭中粗黑_GBK"/>
                <a:cs typeface="方正兰亭中粗黑_GBK"/>
              </a:rPr>
              <a:t>CAS-GMELT - </a:t>
            </a:r>
            <a:r>
              <a:rPr lang="en-US" altLang="zh-CN" sz="2000">
                <a:latin typeface="方正兰亭中粗黑_GBK"/>
                <a:ea typeface="方正兰亭中粗黑_GBK"/>
                <a:cs typeface="方正兰亭中粗黑_GBK"/>
                <a:hlinkClick r:id="rId3"/>
              </a:rPr>
              <a:t>http://118.89.236.164:8091/</a:t>
            </a:r>
            <a:r>
              <a:rPr lang="en-US" altLang="zh-CN" sz="2000">
                <a:latin typeface="方正兰亭中粗黑_GBK"/>
                <a:ea typeface="方正兰亭中粗黑_GBK"/>
                <a:cs typeface="方正兰亭中粗黑_GBK"/>
              </a:rPr>
              <a:t> </a:t>
            </a:r>
          </a:p>
        </p:txBody>
      </p:sp>
      <p:sp>
        <p:nvSpPr>
          <p:cNvPr id="6" name="矩形 32"/>
          <p:cNvSpPr/>
          <p:nvPr/>
        </p:nvSpPr>
        <p:spPr>
          <a:xfrm>
            <a:off x="174625" y="1109663"/>
            <a:ext cx="512763" cy="320675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: 圆角 1"/>
          <p:cNvSpPr/>
          <p:nvPr/>
        </p:nvSpPr>
        <p:spPr>
          <a:xfrm>
            <a:off x="2867025" y="2033588"/>
            <a:ext cx="3775075" cy="3603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b="1" dirty="0"/>
              <a:t>CAS-GMELT (Community Portal)</a:t>
            </a:r>
            <a:endParaRPr lang="zh-CN" altLang="en-US" sz="1400" b="1" dirty="0"/>
          </a:p>
        </p:txBody>
      </p:sp>
      <p:cxnSp>
        <p:nvCxnSpPr>
          <p:cNvPr id="20" name="直接箭头连接符 19"/>
          <p:cNvCxnSpPr>
            <a:stCxn id="7" idx="2"/>
          </p:cNvCxnSpPr>
          <p:nvPr/>
        </p:nvCxnSpPr>
        <p:spPr>
          <a:xfrm flipH="1">
            <a:off x="1600200" y="2393950"/>
            <a:ext cx="3154363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7" idx="2"/>
          </p:cNvCxnSpPr>
          <p:nvPr/>
        </p:nvCxnSpPr>
        <p:spPr>
          <a:xfrm flipH="1">
            <a:off x="2514600" y="2393950"/>
            <a:ext cx="2239963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7" idx="2"/>
          </p:cNvCxnSpPr>
          <p:nvPr/>
        </p:nvCxnSpPr>
        <p:spPr>
          <a:xfrm flipH="1">
            <a:off x="3176588" y="2393950"/>
            <a:ext cx="1577975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7" idx="2"/>
          </p:cNvCxnSpPr>
          <p:nvPr/>
        </p:nvCxnSpPr>
        <p:spPr>
          <a:xfrm flipH="1">
            <a:off x="3633788" y="2393950"/>
            <a:ext cx="1120775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7" idx="2"/>
          </p:cNvCxnSpPr>
          <p:nvPr/>
        </p:nvCxnSpPr>
        <p:spPr>
          <a:xfrm flipH="1">
            <a:off x="4194175" y="2393950"/>
            <a:ext cx="560388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7" idx="2"/>
          </p:cNvCxnSpPr>
          <p:nvPr/>
        </p:nvCxnSpPr>
        <p:spPr>
          <a:xfrm>
            <a:off x="4754563" y="2393950"/>
            <a:ext cx="274637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7" idx="2"/>
          </p:cNvCxnSpPr>
          <p:nvPr/>
        </p:nvCxnSpPr>
        <p:spPr>
          <a:xfrm>
            <a:off x="4754563" y="2393950"/>
            <a:ext cx="884237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9" name="直接箭头连接符 78"/>
          <p:cNvCxnSpPr>
            <a:stCxn id="7" idx="2"/>
          </p:cNvCxnSpPr>
          <p:nvPr/>
        </p:nvCxnSpPr>
        <p:spPr>
          <a:xfrm>
            <a:off x="4754563" y="2393950"/>
            <a:ext cx="2179637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下箭头 76"/>
          <p:cNvSpPr/>
          <p:nvPr/>
        </p:nvSpPr>
        <p:spPr>
          <a:xfrm>
            <a:off x="2146300" y="3643313"/>
            <a:ext cx="215900" cy="762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5" name="下箭头 84"/>
          <p:cNvSpPr/>
          <p:nvPr/>
        </p:nvSpPr>
        <p:spPr>
          <a:xfrm rot="18847888">
            <a:off x="3310731" y="3496469"/>
            <a:ext cx="231775" cy="10556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8" name="下箭头 87"/>
          <p:cNvSpPr/>
          <p:nvPr/>
        </p:nvSpPr>
        <p:spPr>
          <a:xfrm>
            <a:off x="6980238" y="3678238"/>
            <a:ext cx="215900" cy="762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432" name="Picture 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0" y="4495800"/>
            <a:ext cx="7366000" cy="1295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8" name="TextBox 1"/>
          <p:cNvSpPr txBox="1">
            <a:spLocks noChangeArrowheads="1"/>
          </p:cNvSpPr>
          <p:nvPr/>
        </p:nvSpPr>
        <p:spPr bwMode="auto">
          <a:xfrm>
            <a:off x="3773488" y="5861050"/>
            <a:ext cx="140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Data Portal</a:t>
            </a:r>
            <a:endParaRPr lang="zh-CN" altLang="en-US" b="1"/>
          </a:p>
        </p:txBody>
      </p:sp>
      <p:sp>
        <p:nvSpPr>
          <p:cNvPr id="12309" name="TextBox 26"/>
          <p:cNvSpPr txBox="1">
            <a:spLocks noChangeArrowheads="1"/>
          </p:cNvSpPr>
          <p:nvPr/>
        </p:nvSpPr>
        <p:spPr bwMode="auto">
          <a:xfrm>
            <a:off x="860425" y="5861050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Observation / Service</a:t>
            </a:r>
            <a:endParaRPr lang="zh-CN" altLang="en-US" b="1"/>
          </a:p>
        </p:txBody>
      </p:sp>
      <p:sp>
        <p:nvSpPr>
          <p:cNvPr id="12310" name="TextBox 27"/>
          <p:cNvSpPr txBox="1">
            <a:spLocks noChangeArrowheads="1"/>
          </p:cNvSpPr>
          <p:nvPr/>
        </p:nvSpPr>
        <p:spPr bwMode="auto">
          <a:xfrm>
            <a:off x="6053138" y="584517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/>
              <a:t>User / Data Policy</a:t>
            </a:r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40677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 txBox="1">
            <a:spLocks/>
          </p:cNvSpPr>
          <p:nvPr/>
        </p:nvSpPr>
        <p:spPr bwMode="auto">
          <a:xfrm>
            <a:off x="0" y="228600"/>
            <a:ext cx="815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矩形 1"/>
          <p:cNvSpPr>
            <a:spLocks noChangeArrowheads="1"/>
          </p:cNvSpPr>
          <p:nvPr/>
        </p:nvSpPr>
        <p:spPr bwMode="auto">
          <a:xfrm>
            <a:off x="0" y="971550"/>
            <a:ext cx="914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/>
              <a:t>Web Portal: Website Elements</a:t>
            </a:r>
            <a:endParaRPr lang="zh-CN" altLang="en-US" sz="2000" b="1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7767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1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467543" y="4595644"/>
            <a:ext cx="792088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u="none" dirty="0">
                <a:solidFill>
                  <a:srgbClr val="000098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 </a:t>
            </a:r>
            <a:r>
              <a:rPr lang="en-US" altLang="zh-CN" b="1" u="none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Information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Service for Cold Regions </a:t>
            </a:r>
            <a:r>
              <a:rPr lang="en-US" altLang="zh-CN" u="none" dirty="0" smtClean="0">
                <a:solidFill>
                  <a:srgbClr val="000098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(or GEO Cold Regions)</a:t>
            </a:r>
            <a:r>
              <a:rPr lang="en-US" altLang="zh-CN" b="0" u="none" dirty="0" smtClean="0">
                <a:solidFill>
                  <a:srgbClr val="000098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altLang="zh-CN" b="0" u="none" dirty="0">
                <a:solidFill>
                  <a:srgbClr val="000098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exploiting the GEOSS information system, is needed to </a:t>
            </a:r>
            <a:r>
              <a:rPr lang="en-US" altLang="zh-CN" b="1" u="none" dirty="0">
                <a:solidFill>
                  <a:srgbClr val="FFC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provide easy access to observations and environmental information products by users across the globe</a:t>
            </a:r>
            <a:r>
              <a:rPr lang="en-US" altLang="zh-CN" b="0" u="none" dirty="0">
                <a:solidFill>
                  <a:srgbClr val="000098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 </a:t>
            </a:r>
            <a:endParaRPr lang="en-US" altLang="zh-CN" b="0" u="none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182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 txBox="1">
            <a:spLocks/>
          </p:cNvSpPr>
          <p:nvPr/>
        </p:nvSpPr>
        <p:spPr bwMode="auto">
          <a:xfrm>
            <a:off x="0" y="228600"/>
            <a:ext cx="815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矩形 4"/>
          <p:cNvSpPr>
            <a:spLocks noChangeArrowheads="1"/>
          </p:cNvSpPr>
          <p:nvPr/>
        </p:nvSpPr>
        <p:spPr bwMode="auto">
          <a:xfrm>
            <a:off x="0" y="971550"/>
            <a:ext cx="914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/>
              <a:t>Data Portal: Website Elements</a:t>
            </a:r>
            <a:endParaRPr lang="zh-CN" altLang="en-US" sz="2000" b="1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3" y="1447800"/>
            <a:ext cx="9126537" cy="47609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2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 txBox="1">
            <a:spLocks/>
          </p:cNvSpPr>
          <p:nvPr/>
        </p:nvSpPr>
        <p:spPr bwMode="auto">
          <a:xfrm>
            <a:off x="0" y="228600"/>
            <a:ext cx="815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矩形 5"/>
          <p:cNvSpPr>
            <a:spLocks noChangeArrowheads="1"/>
          </p:cNvSpPr>
          <p:nvPr/>
        </p:nvSpPr>
        <p:spPr bwMode="auto">
          <a:xfrm>
            <a:off x="0" y="971550"/>
            <a:ext cx="914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/>
              <a:t>Data Portal: Data Portal for Users and Providers</a:t>
            </a:r>
            <a:endParaRPr lang="zh-CN" altLang="en-US" sz="2000" b="1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746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8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b="37894"/>
          <a:stretch/>
        </p:blipFill>
        <p:spPr bwMode="auto">
          <a:xfrm>
            <a:off x="65088" y="1828800"/>
            <a:ext cx="3032125" cy="37909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828800"/>
            <a:ext cx="3078163" cy="37909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863" y="1831975"/>
            <a:ext cx="2854325" cy="2349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标题 1"/>
          <p:cNvSpPr txBox="1">
            <a:spLocks/>
          </p:cNvSpPr>
          <p:nvPr/>
        </p:nvSpPr>
        <p:spPr bwMode="auto">
          <a:xfrm>
            <a:off x="0" y="228600"/>
            <a:ext cx="815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矩形 8"/>
          <p:cNvSpPr>
            <a:spLocks noChangeArrowheads="1"/>
          </p:cNvSpPr>
          <p:nvPr/>
        </p:nvSpPr>
        <p:spPr bwMode="auto">
          <a:xfrm>
            <a:off x="0" y="971550"/>
            <a:ext cx="914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/>
              <a:t>Data Portal: Data Portal for Users and Providers</a:t>
            </a:r>
            <a:endParaRPr lang="zh-CN" altLang="en-US" sz="2000" b="1"/>
          </a:p>
        </p:txBody>
      </p:sp>
    </p:spTree>
    <p:extLst>
      <p:ext uri="{BB962C8B-B14F-4D97-AF65-F5344CB8AC3E}">
        <p14:creationId xmlns:p14="http://schemas.microsoft.com/office/powerpoint/2010/main" val="14288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 txBox="1">
            <a:spLocks/>
          </p:cNvSpPr>
          <p:nvPr/>
        </p:nvSpPr>
        <p:spPr bwMode="auto">
          <a:xfrm>
            <a:off x="0" y="228600"/>
            <a:ext cx="815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Design and Implementation of the GMELT</a:t>
            </a:r>
            <a:endParaRPr lang="zh-CN" altLang="en-US" sz="3200" b="1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8229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矩形 4"/>
          <p:cNvSpPr>
            <a:spLocks noChangeArrowheads="1"/>
          </p:cNvSpPr>
          <p:nvPr/>
        </p:nvSpPr>
        <p:spPr bwMode="auto">
          <a:xfrm>
            <a:off x="0" y="971550"/>
            <a:ext cx="914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/>
              <a:t>Observation: Information Service and Data Viewer </a:t>
            </a:r>
            <a:endParaRPr lang="zh-CN" altLang="en-US" sz="2000" b="1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775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133600" y="1817688"/>
            <a:ext cx="4800600" cy="1077912"/>
          </a:xfrm>
          <a:prstGeom prst="rect">
            <a:avLst/>
          </a:prstGeom>
          <a:solidFill>
            <a:schemeClr val="tx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</a:rPr>
              <a:t>Two folders: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Data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Statistic/Big Data   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Service (Glacier/Snow/Lake…)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01" y="191683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Thank You</a:t>
            </a:r>
            <a:endParaRPr lang="en-US" sz="66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201" y="3658379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Contact details : </a:t>
            </a:r>
          </a:p>
          <a:p>
            <a:pPr algn="ctr"/>
            <a:endParaRPr lang="fr-CH" sz="25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CH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Yubao QIU: </a:t>
            </a:r>
            <a:r>
              <a:rPr lang="fr-CH" altLang="zh-CN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hlinkClick r:id="rId2"/>
              </a:rPr>
              <a:t>qiuyb@radi.ac.cn</a:t>
            </a:r>
            <a:endParaRPr lang="fr-CH" altLang="zh-CN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Hannele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zh-CN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Savela</a:t>
            </a:r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: </a:t>
            </a:r>
            <a:r>
              <a:rPr lang="en-US" altLang="zh-CN" dirty="0" smtClean="0">
                <a:hlinkClick r:id="rId3"/>
              </a:rPr>
              <a:t>Hannele.Savela@oulu.fi</a:t>
            </a:r>
            <a:r>
              <a:rPr lang="en-US" altLang="zh-CN" dirty="0" smtClean="0"/>
              <a:t> </a:t>
            </a:r>
            <a:r>
              <a:rPr lang="fr-CH" altLang="zh-CN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fr-CH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 descr="C:\Users\Administrator\AppData\Roaming\Tencent\Users\4456434\QQ\WinTemp\RichOle\9}V(Q{{A1WI{`T`%XKDY}}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013" y="5353198"/>
            <a:ext cx="4267200" cy="1084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 descr="svalsat_20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1638" y="5353198"/>
            <a:ext cx="1743075" cy="1084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Administrator\AppData\Roaming\Tencent\Users\4456434\QQ\WinTemp\RichOle\YOXROQRVH13~YG3VR`RBL`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5353198"/>
            <a:ext cx="1519238" cy="1084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563" y="5353198"/>
            <a:ext cx="2117725" cy="108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38" y="5353198"/>
            <a:ext cx="1530350" cy="11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47" y="404664"/>
            <a:ext cx="315450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7020272" y="188640"/>
            <a:ext cx="18002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905000"/>
            <a:ext cx="8915400" cy="2667000"/>
          </a:xfrm>
        </p:spPr>
        <p:txBody>
          <a:bodyPr/>
          <a:lstStyle/>
          <a:p>
            <a:pPr marL="457200" indent="-457200">
              <a:buFontTx/>
              <a:buNone/>
            </a:pPr>
            <a:endParaRPr lang="nb-NO" altLang="zh-CN" sz="1000" dirty="0" smtClean="0"/>
          </a:p>
          <a:p>
            <a:pPr marL="457200" indent="-457200"/>
            <a:r>
              <a:rPr lang="nb-NO" altLang="zh-CN" dirty="0" smtClean="0">
                <a:solidFill>
                  <a:srgbClr val="3595B7"/>
                </a:solidFill>
              </a:rPr>
              <a:t>More than 100 countries around the world have cryospheric elements. These elements are a main source of fresh water. </a:t>
            </a:r>
          </a:p>
          <a:p>
            <a:pPr marL="457200" indent="-457200"/>
            <a:r>
              <a:rPr lang="nb-NO" altLang="zh-CN" dirty="0" smtClean="0">
                <a:solidFill>
                  <a:srgbClr val="3595B7"/>
                </a:solidFill>
              </a:rPr>
              <a:t>Cold regions are the </a:t>
            </a:r>
            <a:r>
              <a:rPr lang="nb-NO" altLang="zh-CN" dirty="0" smtClean="0">
                <a:solidFill>
                  <a:srgbClr val="C00000"/>
                </a:solidFill>
              </a:rPr>
              <a:t>most ecologically and environmentally sensitive areas,</a:t>
            </a:r>
            <a:r>
              <a:rPr lang="nb-NO" altLang="zh-CN" dirty="0" smtClean="0">
                <a:solidFill>
                  <a:srgbClr val="3595B7"/>
                </a:solidFill>
              </a:rPr>
              <a:t> and changes to these areas </a:t>
            </a:r>
          </a:p>
          <a:p>
            <a:pPr marL="457200" indent="-457200"/>
            <a:r>
              <a:rPr lang="nb-NO" altLang="zh-CN" dirty="0" smtClean="0">
                <a:solidFill>
                  <a:srgbClr val="3595B7"/>
                </a:solidFill>
              </a:rPr>
              <a:t>comprehensively affect the </a:t>
            </a:r>
            <a:r>
              <a:rPr lang="nb-NO" altLang="zh-CN" dirty="0">
                <a:solidFill>
                  <a:srgbClr val="C00000"/>
                </a:solidFill>
              </a:rPr>
              <a:t>dynamic earth system</a:t>
            </a:r>
            <a:r>
              <a:rPr lang="nb-NO" altLang="zh-CN" dirty="0" smtClean="0">
                <a:solidFill>
                  <a:srgbClr val="3595B7"/>
                </a:solidFill>
              </a:rPr>
              <a:t>, impacting </a:t>
            </a:r>
            <a:r>
              <a:rPr lang="nb-NO" altLang="zh-CN" dirty="0">
                <a:solidFill>
                  <a:srgbClr val="C00000"/>
                </a:solidFill>
              </a:rPr>
              <a:t>many aspects of society </a:t>
            </a:r>
            <a:r>
              <a:rPr lang="nb-NO" altLang="zh-CN" dirty="0" smtClean="0">
                <a:solidFill>
                  <a:srgbClr val="3595B7"/>
                </a:solidFill>
              </a:rPr>
              <a:t>in all parts of the world. </a:t>
            </a:r>
          </a:p>
        </p:txBody>
      </p:sp>
      <p:pic>
        <p:nvPicPr>
          <p:cNvPr id="9219" name="Bilde 1" descr="SnowEurope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5334000"/>
            <a:ext cx="19335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Bilde 4" descr="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20701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矩形 1"/>
          <p:cNvSpPr>
            <a:spLocks noChangeArrowheads="1"/>
          </p:cNvSpPr>
          <p:nvPr/>
        </p:nvSpPr>
        <p:spPr bwMode="auto">
          <a:xfrm>
            <a:off x="762000" y="4703793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0000"/>
                </a:solidFill>
                <a:latin typeface="Tahoma" pitchFamily="34" charset="0"/>
                <a:ea typeface="MS PGothic" pitchFamily="34" charset="-128"/>
              </a:rPr>
              <a:t>The cold regions of our planet influence our entire world.</a:t>
            </a:r>
          </a:p>
        </p:txBody>
      </p:sp>
      <p:pic>
        <p:nvPicPr>
          <p:cNvPr id="922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334000"/>
            <a:ext cx="17224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5334000"/>
            <a:ext cx="17224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0" y="1028700"/>
            <a:ext cx="9144000" cy="4953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457200" indent="-457200" algn="ctr" eaLnBrk="1" hangingPunct="1">
              <a:defRPr/>
            </a:pPr>
            <a:r>
              <a:rPr lang="en-US" altLang="ja-JP" dirty="0">
                <a:solidFill>
                  <a:schemeClr val="bg1"/>
                </a:solidFill>
              </a:rPr>
              <a:t>Why GEO Cold Regions?</a:t>
            </a:r>
          </a:p>
        </p:txBody>
      </p:sp>
      <p:sp>
        <p:nvSpPr>
          <p:cNvPr id="9225" name="矩形 4"/>
          <p:cNvSpPr>
            <a:spLocks noChangeArrowheads="1"/>
          </p:cNvSpPr>
          <p:nvPr/>
        </p:nvSpPr>
        <p:spPr bwMode="auto">
          <a:xfrm>
            <a:off x="0" y="159226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Scientific</a:t>
            </a:r>
            <a:r>
              <a:rPr lang="en-US" altLang="zh-CN" sz="2800" b="1" dirty="0" smtClean="0">
                <a:solidFill>
                  <a:srgbClr val="92D050"/>
                </a:solidFill>
                <a:latin typeface="Tahoma" pitchFamily="34" charset="0"/>
                <a:ea typeface="MS PGothic" pitchFamily="34" charset="-128"/>
              </a:rPr>
              <a:t> and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Societal </a:t>
            </a:r>
            <a:r>
              <a:rPr lang="en-US" altLang="zh-CN" sz="2800" b="1" dirty="0" smtClean="0">
                <a:solidFill>
                  <a:srgbClr val="FFC000"/>
                </a:solidFill>
                <a:latin typeface="Tahoma" pitchFamily="34" charset="0"/>
                <a:ea typeface="MS PGothic" pitchFamily="34" charset="-128"/>
              </a:rPr>
              <a:t>Development </a:t>
            </a:r>
            <a:r>
              <a:rPr lang="en-US" altLang="zh-CN" sz="2800" b="1" dirty="0" smtClean="0">
                <a:solidFill>
                  <a:srgbClr val="92D050"/>
                </a:solidFill>
                <a:latin typeface="Tahoma" pitchFamily="34" charset="0"/>
                <a:ea typeface="MS PGothic" pitchFamily="34" charset="-128"/>
              </a:rPr>
              <a:t>Importance</a:t>
            </a:r>
            <a:endParaRPr lang="en-US" altLang="zh-CN" sz="2800" b="1" dirty="0" smtClean="0">
              <a:solidFill>
                <a:srgbClr val="92D050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58" y="147224"/>
            <a:ext cx="1936645" cy="76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4"/>
          <p:cNvSpPr>
            <a:spLocks noChangeArrowheads="1"/>
          </p:cNvSpPr>
          <p:nvPr/>
        </p:nvSpPr>
        <p:spPr bwMode="auto">
          <a:xfrm>
            <a:off x="358775" y="1981200"/>
            <a:ext cx="85788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Climate &amp; Weather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Biodiversity &amp; </a:t>
            </a: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Ecosystems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International Relations &amp; Cooperation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Sustainable</a:t>
            </a: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 Development, Indigenous Communities &amp; Traditional Practices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Health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Agriculture</a:t>
            </a: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, Fisheries, Hunting &amp; Food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Water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Pollution</a:t>
            </a: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 &amp; Environmental Protection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Hazards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Built </a:t>
            </a: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Environment</a:t>
            </a: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, Infrastructure &amp; 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Energy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Mining &amp; Fossil </a:t>
            </a: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Fuels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Forestry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Shipping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000" dirty="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Tourism</a:t>
            </a:r>
            <a:endParaRPr lang="zh-CN" altLang="en-US" sz="2000" i="1" dirty="0" smtClean="0">
              <a:solidFill>
                <a:srgbClr val="000000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0243" name="矩形 7"/>
          <p:cNvSpPr>
            <a:spLocks noChangeArrowheads="1"/>
          </p:cNvSpPr>
          <p:nvPr/>
        </p:nvSpPr>
        <p:spPr bwMode="auto">
          <a:xfrm>
            <a:off x="0" y="15811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1" smtClean="0">
                <a:solidFill>
                  <a:srgbClr val="002060"/>
                </a:solidFill>
                <a:latin typeface="Tahoma" pitchFamily="34" charset="0"/>
                <a:ea typeface="MS PGothic" pitchFamily="34" charset="-128"/>
              </a:rPr>
              <a:t>Specific Earth observation needs and requirements</a:t>
            </a:r>
            <a:endParaRPr lang="zh-CN" altLang="en-US" sz="2000" b="1" i="1" smtClean="0">
              <a:solidFill>
                <a:srgbClr val="002060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4953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30000"/>
              </a:spcBef>
              <a:defRPr/>
            </a:pPr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Environmental and </a:t>
            </a:r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Socio-Political </a:t>
            </a:r>
            <a:r>
              <a:rPr lang="en-US" altLang="zh-CN" dirty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C</a:t>
            </a:r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hallenges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58" y="147224"/>
            <a:ext cx="1936645" cy="76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http://www.global-economic-symposium.org/knowledgebase/the-global-environment/exploring-energy-resources-in-the-arctic-ocean/figure_over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6113463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arctic-shipping-rou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2498725"/>
            <a:ext cx="23907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矩形 4"/>
          <p:cNvSpPr>
            <a:spLocks noChangeArrowheads="1"/>
          </p:cNvSpPr>
          <p:nvPr/>
        </p:nvSpPr>
        <p:spPr bwMode="auto">
          <a:xfrm>
            <a:off x="4619625" y="1746250"/>
            <a:ext cx="365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000000"/>
                </a:solidFill>
                <a:latin typeface="Brunel-for-Titles" charset="0"/>
                <a:ea typeface="MS PGothic" pitchFamily="34" charset="-128"/>
              </a:rPr>
              <a:t>Make Way for More Ships--and More Species Invasions</a:t>
            </a:r>
          </a:p>
        </p:txBody>
      </p:sp>
      <p:sp>
        <p:nvSpPr>
          <p:cNvPr id="12293" name="矩形 5"/>
          <p:cNvSpPr>
            <a:spLocks noChangeArrowheads="1"/>
          </p:cNvSpPr>
          <p:nvPr/>
        </p:nvSpPr>
        <p:spPr bwMode="auto">
          <a:xfrm>
            <a:off x="0" y="5980113"/>
            <a:ext cx="501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Energy Resources in the Arctic Ocean</a:t>
            </a:r>
          </a:p>
        </p:txBody>
      </p:sp>
      <p:pic>
        <p:nvPicPr>
          <p:cNvPr id="12294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1500"/>
            <a:ext cx="1219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200400"/>
            <a:ext cx="31845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矩形 7"/>
          <p:cNvSpPr>
            <a:spLocks noChangeArrowheads="1"/>
          </p:cNvSpPr>
          <p:nvPr/>
        </p:nvSpPr>
        <p:spPr bwMode="auto">
          <a:xfrm>
            <a:off x="6421438" y="6061075"/>
            <a:ext cx="2511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srgbClr val="C00000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Arctic: a new geopolitical arena</a:t>
            </a:r>
            <a:r>
              <a:rPr lang="en-US" altLang="zh-CN" sz="2000" b="1" smtClean="0">
                <a:solidFill>
                  <a:srgbClr val="C00000"/>
                </a:solidFill>
                <a:latin typeface="Tahoma" pitchFamily="34" charset="0"/>
                <a:ea typeface="MS PGothic" pitchFamily="34" charset="-128"/>
              </a:rPr>
              <a:t> </a:t>
            </a:r>
            <a:endParaRPr lang="zh-CN" altLang="en-US" sz="2000" b="1" smtClean="0">
              <a:solidFill>
                <a:srgbClr val="C00000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0" y="952500"/>
            <a:ext cx="9144000" cy="7239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zh-CN" sz="2400" dirty="0" smtClean="0">
                <a:solidFill>
                  <a:schemeClr val="bg1"/>
                </a:solidFill>
              </a:rPr>
              <a:t>An Example: The melting Arctic creates a new world of shipping and resource opportunities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58" y="147224"/>
            <a:ext cx="1936645" cy="76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2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Ryan Presentations\2014\Arctic Circle\geo_cold_regions_activiti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b="4121"/>
          <a:stretch>
            <a:fillRect/>
          </a:stretch>
        </p:blipFill>
        <p:spPr bwMode="auto">
          <a:xfrm>
            <a:off x="258763" y="1209675"/>
            <a:ext cx="88598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虚尾箭头 1"/>
          <p:cNvSpPr/>
          <p:nvPr/>
        </p:nvSpPr>
        <p:spPr>
          <a:xfrm>
            <a:off x="3847862" y="3330133"/>
            <a:ext cx="928861" cy="386135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虚尾箭头 4"/>
          <p:cNvSpPr/>
          <p:nvPr/>
        </p:nvSpPr>
        <p:spPr>
          <a:xfrm rot="10800000">
            <a:off x="5487306" y="3490540"/>
            <a:ext cx="928861" cy="386135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5496" y="251615"/>
            <a:ext cx="7639050" cy="657105"/>
            <a:chOff x="35496" y="251615"/>
            <a:chExt cx="7639050" cy="657105"/>
          </a:xfrm>
        </p:grpSpPr>
        <p:sp>
          <p:nvSpPr>
            <p:cNvPr id="7171" name="文本框 4"/>
            <p:cNvSpPr txBox="1">
              <a:spLocks noChangeArrowheads="1"/>
            </p:cNvSpPr>
            <p:nvPr/>
          </p:nvSpPr>
          <p:spPr bwMode="auto">
            <a:xfrm>
              <a:off x="258763" y="251615"/>
              <a:ext cx="668756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u="none" dirty="0" smtClean="0">
                  <a:solidFill>
                    <a:schemeClr val="tx2"/>
                  </a:solidFill>
                  <a:latin typeface="Tahoma" panose="020B0604030504040204" pitchFamily="34" charset="0"/>
                </a:rPr>
                <a:t>An Arctic Focus on Earth’s </a:t>
              </a:r>
              <a:r>
                <a:rPr lang="en-US" altLang="zh-CN" sz="2800" u="none" dirty="0">
                  <a:solidFill>
                    <a:schemeClr val="tx2"/>
                  </a:solidFill>
                  <a:latin typeface="Tahoma" panose="020B0604030504040204" pitchFamily="34" charset="0"/>
                </a:rPr>
                <a:t>Cold </a:t>
              </a:r>
              <a:r>
                <a:rPr lang="en-US" altLang="zh-CN" sz="2800" u="none" dirty="0" smtClean="0">
                  <a:solidFill>
                    <a:schemeClr val="tx2"/>
                  </a:solidFill>
                  <a:latin typeface="Tahoma" panose="020B0604030504040204" pitchFamily="34" charset="0"/>
                </a:rPr>
                <a:t>Regions</a:t>
              </a:r>
              <a:endParaRPr lang="zh-CN" altLang="en-US" sz="2800" u="none" dirty="0">
                <a:solidFill>
                  <a:schemeClr val="tx2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765845"/>
              <a:ext cx="7639050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Image 6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2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848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3" name="直接连接符 7"/>
          <p:cNvCxnSpPr>
            <a:cxnSpLocks noChangeShapeType="1"/>
          </p:cNvCxnSpPr>
          <p:nvPr/>
        </p:nvCxnSpPr>
        <p:spPr bwMode="auto">
          <a:xfrm flipH="1">
            <a:off x="4280647" y="1698848"/>
            <a:ext cx="36513" cy="3962400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4" name="直接连接符 9"/>
          <p:cNvCxnSpPr>
            <a:cxnSpLocks noChangeShapeType="1"/>
          </p:cNvCxnSpPr>
          <p:nvPr/>
        </p:nvCxnSpPr>
        <p:spPr bwMode="auto">
          <a:xfrm flipH="1">
            <a:off x="6185647" y="1686148"/>
            <a:ext cx="36513" cy="3924300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矩形 10"/>
          <p:cNvSpPr>
            <a:spLocks noChangeArrowheads="1"/>
          </p:cNvSpPr>
          <p:nvPr/>
        </p:nvSpPr>
        <p:spPr bwMode="auto">
          <a:xfrm>
            <a:off x="152400" y="5828184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CN" i="1" u="none" dirty="0">
                <a:solidFill>
                  <a:schemeClr val="tx2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Numbers for the activities arranged by Regions</a:t>
            </a:r>
            <a:endParaRPr lang="zh-CN" altLang="en-US" i="1" u="none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10246" name="椭圆 11"/>
          <p:cNvSpPr>
            <a:spLocks noChangeArrowheads="1"/>
          </p:cNvSpPr>
          <p:nvPr/>
        </p:nvSpPr>
        <p:spPr bwMode="auto">
          <a:xfrm>
            <a:off x="7315200" y="2156048"/>
            <a:ext cx="1145232" cy="838200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9" y="44624"/>
            <a:ext cx="666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GB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Activates related to Earth Observations and GEOCRI by domain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11" name="Image 6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1386642"/>
            <a:ext cx="91439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700" b="0" u="none" dirty="0">
                <a:solidFill>
                  <a:srgbClr val="005FA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Aiming to coordinates </a:t>
            </a:r>
            <a:r>
              <a:rPr lang="en-US" altLang="zh-CN" sz="2700" b="0" u="none" dirty="0">
                <a:solidFill>
                  <a:srgbClr val="005FAA"/>
                </a:solidFill>
                <a:latin typeface="Times New Roman" pitchFamily="18" charset="0"/>
                <a:cs typeface="Times New Roman" pitchFamily="18" charset="0"/>
              </a:rPr>
              <a:t>global </a:t>
            </a:r>
            <a:r>
              <a:rPr lang="en-US" altLang="zh-CN" sz="2700" b="0" u="none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joint efforts </a:t>
            </a:r>
            <a:r>
              <a:rPr lang="en-US" altLang="zh-CN" sz="2700" b="0" u="none" dirty="0">
                <a:solidFill>
                  <a:srgbClr val="005FAA"/>
                </a:solidFill>
                <a:latin typeface="Times New Roman" pitchFamily="18" charset="0"/>
                <a:cs typeface="Times New Roman" pitchFamily="18" charset="0"/>
              </a:rPr>
              <a:t>for Earth observations and information services over a vast Cold Regions area including the </a:t>
            </a:r>
            <a:r>
              <a:rPr lang="en-US" altLang="zh-CN" sz="2700" b="0" u="none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North Pole, South Pole, High Latitude Ocean, Himalaya-Third Pole and Mountain Cold Regions</a:t>
            </a:r>
            <a:r>
              <a:rPr lang="en-US" altLang="zh-CN" sz="2700" b="0" u="none" dirty="0">
                <a:solidFill>
                  <a:srgbClr val="005FA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700" b="0" u="none" dirty="0">
              <a:solidFill>
                <a:srgbClr val="005FAA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4580" name="矩形 5"/>
          <p:cNvSpPr>
            <a:spLocks noChangeArrowheads="1"/>
          </p:cNvSpPr>
          <p:nvPr/>
        </p:nvSpPr>
        <p:spPr bwMode="auto">
          <a:xfrm>
            <a:off x="395536" y="3702967"/>
            <a:ext cx="84026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ctr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ctr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ctr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ctr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p"/>
              <a:defRPr/>
            </a:pPr>
            <a:r>
              <a:rPr lang="en-GB" altLang="zh-CN" b="0" u="none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lang="en-GB" altLang="zh-CN" i="1" u="none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GEO Cold Region Initiative (GEOCRI) </a:t>
            </a:r>
            <a:r>
              <a:rPr lang="en-GB" altLang="zh-CN" b="0" u="none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is an </a:t>
            </a:r>
            <a:r>
              <a:rPr lang="en-GB" altLang="zh-CN" b="0" u="none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initiated initiative in GEO XII at Nov. 2015</a:t>
            </a:r>
            <a:r>
              <a:rPr lang="en-GB" altLang="zh-CN" b="0" u="none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, listed at GI-11: GEOCR imitative. </a:t>
            </a:r>
          </a:p>
          <a:p>
            <a:pPr marL="0" indent="0" eaLnBrk="1" hangingPunct="1">
              <a:defRPr/>
            </a:pPr>
            <a:endParaRPr lang="en-GB" altLang="zh-CN" b="0" u="none" dirty="0" smtClean="0">
              <a:latin typeface="Times New Roman" panose="020206030504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l" eaLnBrk="1" hangingPunct="1">
              <a:buFont typeface="Wingdings" panose="05000000000000000000" pitchFamily="2" charset="2"/>
              <a:buChar char="p"/>
              <a:defRPr/>
            </a:pPr>
            <a:r>
              <a:rPr lang="en-US" altLang="zh-CN" b="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AOS summit featured the GEO Cold Region </a:t>
            </a:r>
            <a:r>
              <a:rPr lang="en-US" altLang="zh-CN" b="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Initiative (GEOCRI</a:t>
            </a:r>
            <a:r>
              <a:rPr lang="en-US" altLang="zh-CN" b="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that aims to identify, address and fill observational gaps and improve networks through coordinated observation practices and information services worldwide. See the </a:t>
            </a:r>
            <a:r>
              <a:rPr lang="en-US" altLang="zh-CN" b="0" i="1" u="none" dirty="0" smtClean="0">
                <a:solidFill>
                  <a:srgbClr val="00447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Statement on the GEO Cold Region Initiative</a:t>
            </a:r>
            <a:r>
              <a:rPr lang="en-US" altLang="zh-CN" b="0" i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(GEOCRI).</a:t>
            </a:r>
            <a:endParaRPr lang="zh-CN" altLang="en-US" u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7853"/>
            <a:ext cx="76390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79512" y="279515"/>
            <a:ext cx="6723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GEOCRI </a:t>
            </a: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GEO Cold Regions Initiative</a:t>
            </a:r>
            <a:endParaRPr lang="zh-CN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 6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60623" r="13458" b="12482"/>
          <a:stretch>
            <a:fillRect/>
          </a:stretch>
        </p:blipFill>
        <p:spPr bwMode="auto">
          <a:xfrm>
            <a:off x="6992161" y="147608"/>
            <a:ext cx="2044335" cy="6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3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1569</Words>
  <Application>Microsoft Office PowerPoint</Application>
  <PresentationFormat>全屏显示(4:3)</PresentationFormat>
  <Paragraphs>220</Paragraphs>
  <Slides>34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36" baseType="lpstr">
      <vt:lpstr>Office Theme</vt:lpstr>
      <vt:lpstr>Blank Presentation</vt:lpstr>
      <vt:lpstr>PowerPoint 演示文稿</vt:lpstr>
      <vt:lpstr>PowerPoint 演示文稿</vt:lpstr>
      <vt:lpstr>PowerPoint 演示文稿</vt:lpstr>
      <vt:lpstr>Why GEO Cold Regions?</vt:lpstr>
      <vt:lpstr>Environmental and Socio-Political Challenges</vt:lpstr>
      <vt:lpstr>An Example: The melting Arctic creates a new world of shipping and resource opportunities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Why this Ad Hoc Committee? </vt:lpstr>
      <vt:lpstr>PowerPoint 演示文稿</vt:lpstr>
      <vt:lpstr>Networking : DBAR-HiMAC Task Force</vt:lpstr>
      <vt:lpstr>Activities Recently (with NERSC/FMI) </vt:lpstr>
      <vt:lpstr>PowerPoint 演示文稿</vt:lpstr>
      <vt:lpstr>Events : GEOCRI Side Meeting at Polar2018</vt:lpstr>
      <vt:lpstr>Events : 2018 International Workshop on Observations and Understanding of Changes in High Mountain and Cold Regions (HiMAC2018)</vt:lpstr>
      <vt:lpstr>CAS-GMELT : A HMA Community Portal</vt:lpstr>
      <vt:lpstr>CAS-GMELT : A HMA Community Portal</vt:lpstr>
      <vt:lpstr>CAS-GMELT : A HMA Community Portal</vt:lpstr>
      <vt:lpstr>Design and Implementation of CAS-GMELT</vt:lpstr>
      <vt:lpstr>Design and Implementation of CAS-GMELT</vt:lpstr>
      <vt:lpstr>Design and Implementation of the GMELT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Madeline West</dc:creator>
  <cp:lastModifiedBy>邱玉宝</cp:lastModifiedBy>
  <cp:revision>129</cp:revision>
  <cp:lastPrinted>2017-10-10T04:29:32Z</cp:lastPrinted>
  <dcterms:created xsi:type="dcterms:W3CDTF">2017-08-25T15:25:00Z</dcterms:created>
  <dcterms:modified xsi:type="dcterms:W3CDTF">2018-05-04T11:22:59Z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1033-10.2.0.5908</vt:lpwstr>
  </property>
</Properties>
</file>