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11"/>
  </p:notesMasterIdLst>
  <p:handoutMasterIdLst>
    <p:handoutMasterId r:id="rId12"/>
  </p:handoutMasterIdLst>
  <p:sldIdLst>
    <p:sldId id="256" r:id="rId3"/>
    <p:sldId id="456" r:id="rId4"/>
    <p:sldId id="476" r:id="rId5"/>
    <p:sldId id="477" r:id="rId6"/>
    <p:sldId id="479" r:id="rId7"/>
    <p:sldId id="480" r:id="rId8"/>
    <p:sldId id="481" r:id="rId9"/>
    <p:sldId id="362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53548A"/>
    <a:srgbClr val="AFD6E9"/>
    <a:srgbClr val="F5FF93"/>
    <a:srgbClr val="E7FF01"/>
    <a:srgbClr val="000000"/>
    <a:srgbClr val="66FFFF"/>
    <a:srgbClr val="0000FF"/>
    <a:srgbClr val="CC00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9" autoAdjust="0"/>
    <p:restoredTop sz="90504" autoAdjust="0"/>
  </p:normalViewPr>
  <p:slideViewPr>
    <p:cSldViewPr>
      <p:cViewPr>
        <p:scale>
          <a:sx n="40" d="100"/>
          <a:sy n="40" d="100"/>
        </p:scale>
        <p:origin x="-178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notesViewPr>
    <p:cSldViewPr>
      <p:cViewPr varScale="1">
        <p:scale>
          <a:sx n="71" d="100"/>
          <a:sy n="71" d="100"/>
        </p:scale>
        <p:origin x="-2813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CD819-827A-4355-BC55-BC2EFF343CD1}" type="datetimeFigureOut">
              <a:rPr lang="it-IT" smtClean="0"/>
              <a:pPr/>
              <a:t>02/05/2018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CF55-8342-45B2-8FB0-B004E5CE6FF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593A841-E1D7-427D-B95A-EC29C0921306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703B781-9744-4547-9764-3D475E27AAE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074E4-EA6F-4BF3-AA66-4BBE28077FE4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7663" y="509588"/>
            <a:ext cx="3627437" cy="27209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96" y="3350523"/>
            <a:ext cx="5638410" cy="533862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>
              <a:buClr>
                <a:schemeClr val="tx1"/>
              </a:buClr>
            </a:pPr>
            <a:endParaRPr lang="fr-FR" altLang="en-US" sz="14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074E4-EA6F-4BF3-AA66-4BBE28077FE4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7663" y="509588"/>
            <a:ext cx="3627437" cy="27209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796" y="3350523"/>
            <a:ext cx="5638410" cy="533862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>
              <a:buClr>
                <a:schemeClr val="tx1"/>
              </a:buClr>
            </a:pPr>
            <a:endParaRPr lang="fr-FR" altLang="en-US" sz="14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5E7A5-7482-4E77-BFFB-D60AAB164C4E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B9DD-C9BE-45C4-B72B-0104B04A29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F7775-E439-40CF-B3DA-17D9F0F38C30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D369-852B-43D7-9D46-F4D722D5DF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F8E6B-711E-4D42-8EE3-A1217F05B929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D76A3-5F91-40CC-8E6A-52F98C8496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5/2/2018</a:t>
            </a:fld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BD04B-D6B8-46A8-9855-7F9213837C81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CD15-36B1-4F59-AE77-FF5B03CF1D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EE13-24E8-423F-8F6A-059BF279456A}" type="datetimeFigureOut">
              <a:rPr lang="it-IT" smtClean="0"/>
              <a:pPr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C094-F9BC-4834-9F29-577F3CBA0F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B1305-048E-4122-88D5-4E9F3FDC18E8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3464-B885-4B68-973D-DF6C3449F9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E1BBC-A5A1-40CB-8A36-C4DCB232A352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C6D6C-AA3A-468B-8B28-1F2DFEEE95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A29EA-6E1F-47E3-9F74-DA43C43890D1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577A-91FB-44A6-AA62-1CF48DB6FAB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000B3-D036-48BB-9332-48B744FA4B21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7239-E76C-4433-BDEA-75A3E3322E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C44B5-0F25-47D3-8517-63085D809739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CD30-64FC-4C3E-B7BE-FFF4DA7169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8585F-E1BB-452A-B0AC-4F5519F21650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91ADC-523B-4EAA-AF98-958FDCE824D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81281-6AD7-4AED-9ECC-E5C4279B2EC3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5E87-E864-484E-AC7A-9A62D5355ED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A669EE13-24E8-423F-8F6A-059BF279456A}" type="datetimeFigureOut">
              <a:rPr lang="it-IT"/>
              <a:pPr/>
              <a:t>02/05/2018</a:t>
            </a:fld>
            <a:endParaRPr lang="it-IT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0F8C094-F9BC-4834-9F29-577F3CBA0FE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69EE13-24E8-423F-8F6A-059BF279456A}" type="datetimeFigureOut">
              <a:rPr lang="it-IT" smtClean="0"/>
              <a:pPr/>
              <a:t>02/05/2018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F8C094-F9BC-4834-9F29-577F3CBA0FE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6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90600" cy="518886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1004170" y="-1338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Geohazard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Supersites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&amp;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Natural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Laboratories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hub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-gsnl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2133601"/>
            <a:ext cx="8458200" cy="106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GSNL way to Open Science</a:t>
            </a:r>
            <a:endParaRPr lang="it-IT" sz="2800" dirty="0"/>
          </a:p>
        </p:txBody>
      </p:sp>
      <p:pic>
        <p:nvPicPr>
          <p:cNvPr id="254978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494" y="228600"/>
            <a:ext cx="8237306" cy="1066800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685800" y="4419600"/>
            <a:ext cx="7924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Stefano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Salvi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Chair of the GSNL Scientific Advisory Committee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Immagine 6" descr="GSNL-NEW-logo_title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79226" y="228600"/>
            <a:ext cx="2531374" cy="105918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334000" y="304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705600" cy="3022599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1800"/>
              </a:spcBef>
              <a:buClr>
                <a:srgbClr val="005FAA"/>
              </a:buClr>
              <a:buNone/>
            </a:pPr>
            <a:r>
              <a:rPr lang="en-US" altLang="en-US" sz="1800" dirty="0" smtClean="0">
                <a:latin typeface="Calibri" pitchFamily="34" charset="0"/>
              </a:rPr>
              <a:t>In essence, OS is about making  </a:t>
            </a:r>
            <a:r>
              <a:rPr lang="en-US" altLang="en-US" sz="1800" b="1" dirty="0" smtClean="0">
                <a:latin typeface="Calibri" pitchFamily="34" charset="0"/>
              </a:rPr>
              <a:t>Scientific Knowledge </a:t>
            </a:r>
            <a:r>
              <a:rPr lang="en-US" altLang="en-US" sz="1800" dirty="0" smtClean="0">
                <a:latin typeface="Calibri" pitchFamily="34" charset="0"/>
              </a:rPr>
              <a:t>openly shared  and reusable (at least the one which is publicly funded).</a:t>
            </a:r>
          </a:p>
          <a:p>
            <a:pPr marL="0" indent="0">
              <a:lnSpc>
                <a:spcPct val="125000"/>
              </a:lnSpc>
              <a:spcBef>
                <a:spcPts val="1800"/>
              </a:spcBef>
              <a:buClr>
                <a:srgbClr val="005FAA"/>
              </a:buClr>
              <a:buFontTx/>
              <a:buNone/>
            </a:pPr>
            <a:r>
              <a:rPr lang="en-US" altLang="en-US" sz="1800" dirty="0" smtClean="0">
                <a:latin typeface="Calibri" pitchFamily="34" charset="0"/>
              </a:rPr>
              <a:t>While </a:t>
            </a:r>
            <a:r>
              <a:rPr lang="en-US" altLang="en-US" sz="1800" b="1" dirty="0" smtClean="0">
                <a:latin typeface="Calibri" pitchFamily="34" charset="0"/>
              </a:rPr>
              <a:t>Open Data </a:t>
            </a:r>
            <a:r>
              <a:rPr lang="en-US" altLang="en-US" sz="1800" dirty="0" smtClean="0">
                <a:latin typeface="Calibri" pitchFamily="34" charset="0"/>
              </a:rPr>
              <a:t>is a fundamental component of OS, it is not sufficient  to attain a full sharing of scientific information. There is a lot more to knowledge than just data.</a:t>
            </a:r>
          </a:p>
          <a:p>
            <a:pPr marL="0" indent="0">
              <a:lnSpc>
                <a:spcPct val="125000"/>
              </a:lnSpc>
              <a:spcBef>
                <a:spcPts val="1800"/>
              </a:spcBef>
              <a:buClr>
                <a:srgbClr val="005FAA"/>
              </a:buClr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Open Access </a:t>
            </a:r>
            <a:r>
              <a:rPr lang="en-US" altLang="en-US" sz="1800" dirty="0" smtClean="0">
                <a:latin typeface="Calibri" pitchFamily="34" charset="0"/>
              </a:rPr>
              <a:t>to scientific literature is another component of OS, however publications do disseminate scientific knowledge, they do not </a:t>
            </a:r>
            <a:r>
              <a:rPr lang="en-US" altLang="en-US" sz="1800" dirty="0" err="1" smtClean="0">
                <a:latin typeface="Calibri" pitchFamily="34" charset="0"/>
              </a:rPr>
              <a:t>optimise</a:t>
            </a:r>
            <a:r>
              <a:rPr lang="en-US" altLang="en-US" sz="1800" dirty="0" smtClean="0">
                <a:latin typeface="Calibri" pitchFamily="34" charset="0"/>
              </a:rPr>
              <a:t> timeliness , completeness, reusability and reproducibility.</a:t>
            </a:r>
          </a:p>
          <a:p>
            <a:pPr marL="0" indent="0">
              <a:lnSpc>
                <a:spcPct val="125000"/>
              </a:lnSpc>
              <a:spcBef>
                <a:spcPts val="1800"/>
              </a:spcBef>
              <a:buClr>
                <a:srgbClr val="005FAA"/>
              </a:buClr>
              <a:buFontTx/>
              <a:buNone/>
            </a:pPr>
            <a:endParaRPr lang="en-US" altLang="en-US" sz="1800" dirty="0" smtClean="0">
              <a:latin typeface="Calibri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1800"/>
              </a:spcBef>
              <a:buClr>
                <a:srgbClr val="005FAA"/>
              </a:buClr>
              <a:buFontTx/>
              <a:buNone/>
            </a:pPr>
            <a:endParaRPr lang="en-US" altLang="en-US" sz="1800" dirty="0" smtClean="0">
              <a:latin typeface="Calibri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1800"/>
              </a:spcBef>
              <a:buClr>
                <a:srgbClr val="005FAA"/>
              </a:buClr>
              <a:buFontTx/>
              <a:buNone/>
            </a:pPr>
            <a:endParaRPr lang="en-US" altLang="en-US" sz="1800" dirty="0" smtClean="0"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24200" y="685800"/>
            <a:ext cx="2717411" cy="733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005FAA"/>
              </a:buClr>
            </a:pPr>
            <a:r>
              <a:rPr lang="en-US" altLang="en-US" sz="3600" dirty="0" smtClean="0">
                <a:solidFill>
                  <a:prstClr val="black"/>
                </a:solidFill>
                <a:latin typeface="Calibri" pitchFamily="34" charset="0"/>
              </a:rPr>
              <a:t>Open Science</a:t>
            </a:r>
          </a:p>
        </p:txBody>
      </p:sp>
      <p:pic>
        <p:nvPicPr>
          <p:cNvPr id="37890" name="Picture 2" descr="Risultati immagini per open 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1570127" cy="1036638"/>
          </a:xfrm>
          <a:prstGeom prst="rect">
            <a:avLst/>
          </a:prstGeom>
          <a:noFill/>
        </p:spPr>
      </p:pic>
      <p:sp>
        <p:nvSpPr>
          <p:cNvPr id="37892" name="AutoShape 4" descr="Risultati immagini per open access"/>
          <p:cNvSpPr>
            <a:spLocks noChangeAspect="1" noChangeArrowheads="1"/>
          </p:cNvSpPr>
          <p:nvPr/>
        </p:nvSpPr>
        <p:spPr bwMode="auto">
          <a:xfrm>
            <a:off x="155575" y="-1257300"/>
            <a:ext cx="5915025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4" name="AutoShape 6" descr="Risultati immagini per open access"/>
          <p:cNvSpPr>
            <a:spLocks noChangeAspect="1" noChangeArrowheads="1"/>
          </p:cNvSpPr>
          <p:nvPr/>
        </p:nvSpPr>
        <p:spPr bwMode="auto">
          <a:xfrm>
            <a:off x="155575" y="-1257300"/>
            <a:ext cx="5915025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7896" name="Picture 8" descr="http://www.eizg.hr/UserDocsImages/publikacije/serijske-publikacije/CES/about-open-acc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4038600"/>
            <a:ext cx="1790700" cy="79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273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022599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25000"/>
              </a:lnSpc>
              <a:buClr>
                <a:srgbClr val="005FAA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Limited commercial interests</a:t>
            </a:r>
          </a:p>
          <a:p>
            <a:pPr marL="358775" indent="-358775">
              <a:lnSpc>
                <a:spcPct val="125000"/>
              </a:lnSpc>
              <a:buClr>
                <a:srgbClr val="005FAA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Strong benefits for the protection of lives and economic assets</a:t>
            </a:r>
          </a:p>
          <a:p>
            <a:pPr marL="358775" indent="-358775">
              <a:lnSpc>
                <a:spcPct val="125000"/>
              </a:lnSpc>
              <a:buClr>
                <a:srgbClr val="005FAA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Important ethical motivations of scientists</a:t>
            </a:r>
          </a:p>
          <a:p>
            <a:pPr marL="358775" indent="-358775">
              <a:lnSpc>
                <a:spcPct val="125000"/>
              </a:lnSpc>
              <a:buClr>
                <a:srgbClr val="005FAA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Mainly sustained by public </a:t>
            </a:r>
            <a:r>
              <a:rPr lang="en-US" altLang="en-US" sz="1800" dirty="0" smtClean="0">
                <a:latin typeface="Calibri" pitchFamily="34" charset="0"/>
              </a:rPr>
              <a:t>funding</a:t>
            </a:r>
          </a:p>
          <a:p>
            <a:pPr marL="358775" indent="-358775">
              <a:lnSpc>
                <a:spcPct val="125000"/>
              </a:lnSpc>
              <a:buClr>
                <a:srgbClr val="005FAA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Mostly public users with good </a:t>
            </a:r>
            <a:r>
              <a:rPr lang="en-US" altLang="en-US" sz="1800" dirty="0" err="1" smtClean="0">
                <a:latin typeface="Calibri" pitchFamily="34" charset="0"/>
              </a:rPr>
              <a:t>capacitiy</a:t>
            </a:r>
            <a:r>
              <a:rPr lang="en-US" altLang="en-US" sz="1800" dirty="0" smtClean="0">
                <a:latin typeface="Calibri" pitchFamily="34" charset="0"/>
              </a:rPr>
              <a:t> to uptake scientific information</a:t>
            </a:r>
            <a:endParaRPr lang="en-US" altLang="en-US" sz="1800" dirty="0" smtClean="0">
              <a:latin typeface="Calibri" pitchFamily="34" charset="0"/>
            </a:endParaRPr>
          </a:p>
          <a:p>
            <a:pPr marL="358775" indent="-358775">
              <a:lnSpc>
                <a:spcPct val="125000"/>
              </a:lnSpc>
              <a:buClr>
                <a:srgbClr val="005FAA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During ongoing disasters, sharing of scientific knowledge must be timely and unrelated to publications</a:t>
            </a:r>
          </a:p>
          <a:p>
            <a:pPr marL="0" indent="0">
              <a:lnSpc>
                <a:spcPct val="125000"/>
              </a:lnSpc>
              <a:buClr>
                <a:srgbClr val="005FAA"/>
              </a:buClr>
              <a:buFontTx/>
              <a:buNone/>
            </a:pPr>
            <a:endParaRPr lang="en-US" altLang="en-US" sz="1800" dirty="0" smtClean="0">
              <a:latin typeface="Calibri" pitchFamily="34" charset="0"/>
            </a:endParaRPr>
          </a:p>
          <a:p>
            <a:pPr marL="0" indent="0">
              <a:lnSpc>
                <a:spcPct val="125000"/>
              </a:lnSpc>
              <a:buClr>
                <a:srgbClr val="005FAA"/>
              </a:buClr>
              <a:buFontTx/>
              <a:buNone/>
            </a:pPr>
            <a:endParaRPr lang="en-US" altLang="en-US" sz="1800" dirty="0" smtClean="0"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88513" y="762000"/>
            <a:ext cx="556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005FAA"/>
              </a:buClr>
            </a:pPr>
            <a:r>
              <a:rPr lang="en-US" altLang="en-US" sz="3200" dirty="0" smtClean="0">
                <a:solidFill>
                  <a:prstClr val="black"/>
                </a:solidFill>
                <a:latin typeface="Calibri" pitchFamily="34" charset="0"/>
              </a:rPr>
              <a:t>Earthquake and Volcano Science</a:t>
            </a:r>
          </a:p>
        </p:txBody>
      </p:sp>
      <p:sp>
        <p:nvSpPr>
          <p:cNvPr id="4" name="CasellaDiTesto 3"/>
          <p:cNvSpPr txBox="1"/>
          <p:nvPr/>
        </p:nvSpPr>
        <p:spPr>
          <a:xfrm rot="21102872">
            <a:off x="1980501" y="5556736"/>
            <a:ext cx="523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+mj-lt"/>
              </a:rPr>
              <a:t>Well</a:t>
            </a:r>
            <a:r>
              <a:rPr lang="it-IT" b="1" dirty="0" smtClean="0">
                <a:latin typeface="+mj-lt"/>
              </a:rPr>
              <a:t> </a:t>
            </a:r>
            <a:r>
              <a:rPr lang="it-IT" b="1" dirty="0" err="1" smtClean="0">
                <a:latin typeface="+mj-lt"/>
              </a:rPr>
              <a:t>suited</a:t>
            </a:r>
            <a:r>
              <a:rPr lang="it-IT" b="1" dirty="0" smtClean="0">
                <a:latin typeface="+mj-lt"/>
              </a:rPr>
              <a:t> </a:t>
            </a:r>
            <a:r>
              <a:rPr lang="it-IT" b="1" dirty="0" err="1" smtClean="0">
                <a:latin typeface="+mj-lt"/>
              </a:rPr>
              <a:t>for</a:t>
            </a:r>
            <a:r>
              <a:rPr lang="it-IT" b="1" dirty="0" smtClean="0">
                <a:latin typeface="+mj-lt"/>
              </a:rPr>
              <a:t> Open Science </a:t>
            </a:r>
            <a:r>
              <a:rPr lang="it-IT" b="1" dirty="0" err="1" smtClean="0">
                <a:latin typeface="+mj-lt"/>
              </a:rPr>
              <a:t>implementation</a:t>
            </a:r>
            <a:r>
              <a:rPr lang="it-IT" b="1" dirty="0" smtClean="0">
                <a:latin typeface="+mj-lt"/>
              </a:rPr>
              <a:t> !</a:t>
            </a:r>
            <a:endParaRPr lang="it-I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731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</a:rPr>
              <a:t>Research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</a:rPr>
              <a:t>Objects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 Open Science</a:t>
            </a:r>
            <a:endParaRPr lang="it-IT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Segnaposto contenuto 1"/>
          <p:cNvSpPr txBox="1">
            <a:spLocks/>
          </p:cNvSpPr>
          <p:nvPr/>
        </p:nvSpPr>
        <p:spPr>
          <a:xfrm>
            <a:off x="654115" y="1697536"/>
            <a:ext cx="7835770" cy="112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 Research Object (RO) is a machine-readable aggregation of digital resources that bundles the content of a research work to facilitate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reusability, reproducibility and sharing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buNone/>
            </a:pPr>
            <a:endParaRPr lang="it-IT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936" t="31606"/>
          <a:stretch/>
        </p:blipFill>
        <p:spPr>
          <a:xfrm>
            <a:off x="1495874" y="2861733"/>
            <a:ext cx="5971726" cy="4148667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6096000" y="2495490"/>
            <a:ext cx="27304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000" i="1" dirty="0" smtClean="0">
                <a:solidFill>
                  <a:srgbClr val="AD0913"/>
                </a:solidFill>
                <a:latin typeface="Calibri" pitchFamily="34" charset="0"/>
              </a:rPr>
              <a:t>www.researchobject.org</a:t>
            </a:r>
            <a:endParaRPr lang="it-IT" sz="2000" i="1" dirty="0">
              <a:solidFill>
                <a:srgbClr val="AD0913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Research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Object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implementation</a:t>
            </a:r>
            <a:endParaRPr lang="it-IT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Segnaposto contenuto 1"/>
          <p:cNvSpPr txBox="1">
            <a:spLocks/>
          </p:cNvSpPr>
          <p:nvPr/>
        </p:nvSpPr>
        <p:spPr>
          <a:xfrm>
            <a:off x="533400" y="1621336"/>
            <a:ext cx="8445370" cy="249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Research Object can contain (or link) one or more of these resource types:</a:t>
            </a:r>
          </a:p>
          <a:p>
            <a:pPr>
              <a:spcBef>
                <a:spcPts val="600"/>
              </a:spcBef>
            </a:pPr>
            <a:endParaRPr lang="en-GB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Data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Results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Experiments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Workflows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Metadata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Annotations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Bibliography</a:t>
            </a:r>
          </a:p>
          <a:p>
            <a:pPr marL="173038" indent="-1730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Provenance info</a:t>
            </a:r>
          </a:p>
          <a:p>
            <a:pPr>
              <a:spcBef>
                <a:spcPts val="600"/>
              </a:spcBef>
              <a:buNone/>
            </a:pPr>
            <a:endParaRPr lang="it-IT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34250"/>
            <a:ext cx="6223000" cy="42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457200" y="6297068"/>
            <a:ext cx="8445370" cy="560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A RO can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have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a DOI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persistent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identification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attribution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intellectual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 pitchFamily="34" charset="0"/>
              </a:rPr>
              <a:t>property</a:t>
            </a:r>
            <a:endParaRPr lang="it-IT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8610" name="Picture 2" descr="Risultati immagini per d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15000"/>
            <a:ext cx="547688" cy="54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2840" y="644325"/>
            <a:ext cx="5369560" cy="1066800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</a:rPr>
              <a:t>Research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</a:rPr>
              <a:t>Objects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are stored in</a:t>
            </a:r>
            <a:endParaRPr lang="it-IT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80" t="7538" r="59018" b="52162"/>
          <a:stretch/>
        </p:blipFill>
        <p:spPr>
          <a:xfrm>
            <a:off x="6271550" y="838200"/>
            <a:ext cx="1657129" cy="53243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90600" y="2081986"/>
            <a:ext cx="7399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libri" pitchFamily="34" charset="0"/>
              </a:rPr>
              <a:t>Rohub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s a portal providing access to the RO database and to a complete set of management functions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It has been developed within different EC projects during the last 10 years and contains ROs from different communities (e.g., biology, marine science, natural hazards, etc.)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40483" y="5089485"/>
            <a:ext cx="224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hlinkClick r:id="rId3"/>
              </a:rPr>
              <a:t>www.rohub.org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3600" dirty="0" smtClean="0">
                <a:solidFill>
                  <a:srgbClr val="990000"/>
                </a:solidFill>
                <a:latin typeface="Calibri" pitchFamily="34" charset="0"/>
              </a:rPr>
              <a:t>ever-</a:t>
            </a:r>
            <a:r>
              <a:rPr lang="en-US" sz="3600" dirty="0" err="1" smtClean="0">
                <a:solidFill>
                  <a:srgbClr val="990000"/>
                </a:solidFill>
                <a:latin typeface="Calibri" pitchFamily="34" charset="0"/>
              </a:rPr>
              <a:t>est</a:t>
            </a:r>
            <a:r>
              <a:rPr lang="en-US" sz="3600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Virtual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Research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Environment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 GSNL</a:t>
            </a:r>
            <a:endParaRPr lang="it-IT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291920"/>
            <a:ext cx="4375596" cy="3229205"/>
          </a:xfrm>
          <a:prstGeom prst="rect">
            <a:avLst/>
          </a:prstGeom>
        </p:spPr>
      </p:pic>
      <p:sp>
        <p:nvSpPr>
          <p:cNvPr id="7" name="Segnaposto contenuto 1"/>
          <p:cNvSpPr txBox="1">
            <a:spLocks/>
          </p:cNvSpPr>
          <p:nvPr/>
        </p:nvSpPr>
        <p:spPr>
          <a:xfrm>
            <a:off x="457200" y="2809241"/>
            <a:ext cx="3733800" cy="252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  <a:ea typeface="+mj-ea"/>
                <a:cs typeface="+mj-cs"/>
              </a:rPr>
              <a:t>ever-</a:t>
            </a:r>
            <a:r>
              <a:rPr lang="en-US" sz="2400" dirty="0" err="1" smtClean="0">
                <a:solidFill>
                  <a:srgbClr val="990000"/>
                </a:solidFill>
                <a:latin typeface="Calibri" pitchFamily="34" charset="0"/>
                <a:ea typeface="+mj-ea"/>
                <a:cs typeface="+mj-cs"/>
              </a:rPr>
              <a:t>est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is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collaborative web platform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, designed to provide a scientific community with a set of tools and services, improving data access and sharing scientific knowledge, to effectively implement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Open Science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.</a:t>
            </a:r>
          </a:p>
        </p:txBody>
      </p:sp>
      <p:sp>
        <p:nvSpPr>
          <p:cNvPr id="8" name="Segnaposto contenuto 1"/>
          <p:cNvSpPr>
            <a:spLocks noGrp="1"/>
          </p:cNvSpPr>
          <p:nvPr>
            <p:ph idx="1"/>
          </p:nvPr>
        </p:nvSpPr>
        <p:spPr>
          <a:xfrm>
            <a:off x="432361" y="1631217"/>
            <a:ext cx="7984364" cy="584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</a:rPr>
              <a:t>ever-</a:t>
            </a:r>
            <a:r>
              <a:rPr lang="en-US" sz="2400" dirty="0" err="1" smtClean="0">
                <a:solidFill>
                  <a:srgbClr val="990000"/>
                </a:solidFill>
                <a:latin typeface="Calibri" pitchFamily="34" charset="0"/>
              </a:rPr>
              <a:t>est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is a </a:t>
            </a:r>
            <a:r>
              <a:rPr lang="en-US" sz="1800" b="1" dirty="0" smtClean="0">
                <a:latin typeface="Calibri" pitchFamily="34" charset="0"/>
              </a:rPr>
              <a:t>Virtual Research Environment </a:t>
            </a:r>
            <a:r>
              <a:rPr lang="en-US" sz="1800" dirty="0" smtClean="0">
                <a:latin typeface="Calibri" pitchFamily="34" charset="0"/>
              </a:rPr>
              <a:t>(VRE) developed within a H2020 project during 2015-2018. </a:t>
            </a:r>
            <a:endParaRPr lang="it-IT" sz="1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15725" y="57150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</a:rPr>
              <a:t>ever-</a:t>
            </a:r>
            <a:r>
              <a:rPr lang="en-US" sz="2400" dirty="0" err="1" smtClean="0">
                <a:solidFill>
                  <a:srgbClr val="990000"/>
                </a:solidFill>
                <a:latin typeface="Calibri" pitchFamily="34" charset="0"/>
              </a:rPr>
              <a:t>est</a:t>
            </a:r>
            <a:r>
              <a:rPr lang="en-US" dirty="0" smtClean="0">
                <a:solidFill>
                  <a:srgbClr val="424456"/>
                </a:solidFill>
                <a:latin typeface="Calibri" pitchFamily="34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exploits the Research Object paradigm to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implement Open Science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in the Geohazard Supersite scientific community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086600" y="1447800"/>
            <a:ext cx="990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5800" y="838200"/>
            <a:ext cx="7772400" cy="6096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4000" dirty="0" err="1" smtClean="0">
                <a:latin typeface="Calibri" pitchFamily="34" charset="0"/>
                <a:ea typeface="+mj-ea"/>
                <a:cs typeface="+mj-cs"/>
              </a:rPr>
              <a:t>For</a:t>
            </a:r>
            <a:r>
              <a:rPr lang="it-IT" sz="4000" dirty="0" smtClean="0">
                <a:latin typeface="Calibri" pitchFamily="34" charset="0"/>
                <a:ea typeface="+mj-ea"/>
                <a:cs typeface="+mj-cs"/>
              </a:rPr>
              <a:t> more info</a:t>
            </a:r>
            <a:endParaRPr kumimoji="0" lang="it-IT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762000" y="1981200"/>
            <a:ext cx="76200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763" indent="-4763" algn="ctr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defRPr/>
            </a:pPr>
            <a:r>
              <a:rPr lang="en-US" sz="2400" dirty="0" err="1" smtClean="0">
                <a:latin typeface="Calibri" pitchFamily="34" charset="0"/>
                <a:cs typeface="Arial" pitchFamily="34" charset="0"/>
                <a:hlinkClick r:id="rId3"/>
              </a:rPr>
              <a:t>www.geo-gsnl.org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4763" indent="-4763" algn="ctr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4763" indent="-4763" algn="ctr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defRPr/>
            </a:pP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info@geo-gsnl.org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Immagine 4" descr="GSNL-NEW-logo_titl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798" y="3962400"/>
            <a:ext cx="2895602" cy="1592580"/>
          </a:xfrm>
          <a:prstGeom prst="rect">
            <a:avLst/>
          </a:prstGeom>
        </p:spPr>
      </p:pic>
      <p:pic>
        <p:nvPicPr>
          <p:cNvPr id="7" name="Immagine 6" descr="LogoGEO trasparen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32216" y="4291908"/>
            <a:ext cx="2182584" cy="92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12656</TotalTime>
  <Words>382</Words>
  <Application>Microsoft Office PowerPoint</Application>
  <PresentationFormat>Presentazione su schermo (4:3)</PresentationFormat>
  <Paragraphs>50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Personalizza struttura</vt:lpstr>
      <vt:lpstr>Tramonto</vt:lpstr>
      <vt:lpstr>The GSNL way to Open Science</vt:lpstr>
      <vt:lpstr>Diapositiva 2</vt:lpstr>
      <vt:lpstr>Diapositiva 3</vt:lpstr>
      <vt:lpstr>Research Objects for Open Science</vt:lpstr>
      <vt:lpstr>Research Object implementation</vt:lpstr>
      <vt:lpstr>Research Objects are stored in</vt:lpstr>
      <vt:lpstr>The ever-est Virtual Research Environment for GSNL</vt:lpstr>
      <vt:lpstr>Diapositiva 8</vt:lpstr>
    </vt:vector>
  </TitlesOfParts>
  <Company>INGV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Stefano</cp:lastModifiedBy>
  <cp:revision>459</cp:revision>
  <dcterms:created xsi:type="dcterms:W3CDTF">2010-06-14T07:49:16Z</dcterms:created>
  <dcterms:modified xsi:type="dcterms:W3CDTF">2018-05-02T08:18:33Z</dcterms:modified>
</cp:coreProperties>
</file>