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64" r:id="rId5"/>
    <p:sldId id="265" r:id="rId6"/>
    <p:sldId id="266" r:id="rId7"/>
    <p:sldId id="261" r:id="rId8"/>
    <p:sldId id="257" r:id="rId9"/>
    <p:sldId id="262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569"/>
  </p:normalViewPr>
  <p:slideViewPr>
    <p:cSldViewPr>
      <p:cViewPr>
        <p:scale>
          <a:sx n="53" d="100"/>
          <a:sy n="53" d="100"/>
        </p:scale>
        <p:origin x="-108" y="-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voidrot@opengeospatial.org" TargetMode="External"/><Relationship Id="rId5" Type="http://schemas.openxmlformats.org/officeDocument/2006/relationships/hyperlink" Target="mailto:TIdol@opengeospatial.org" TargetMode="External"/><Relationship Id="rId4" Type="http://schemas.openxmlformats.org/officeDocument/2006/relationships/hyperlink" Target="http://www.opengeospatial.org/projects/initiatives/disasterscd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voidrot@opengeospatial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382688" y="5489848"/>
            <a:ext cx="23530481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CA" sz="12500" dirty="0"/>
              <a:t>Disasters CDS and Pilot initiative</a:t>
            </a:r>
            <a:endParaRPr sz="12500" dirty="0"/>
          </a:p>
        </p:txBody>
      </p:sp>
      <p:sp>
        <p:nvSpPr>
          <p:cNvPr id="124" name="Shape 124"/>
          <p:cNvSpPr/>
          <p:nvPr/>
        </p:nvSpPr>
        <p:spPr>
          <a:xfrm>
            <a:off x="382689" y="7934608"/>
            <a:ext cx="23530480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CA" altLang="en-US" dirty="0">
                <a:ea typeface="MS PGothic" charset="-128"/>
              </a:rPr>
              <a:t>Marie-Francoise </a:t>
            </a:r>
            <a:r>
              <a:rPr lang="en-CA" altLang="en-US" dirty="0" err="1">
                <a:ea typeface="MS PGothic" charset="-128"/>
              </a:rPr>
              <a:t>Voidrot</a:t>
            </a:r>
            <a:r>
              <a:rPr lang="en-CA" altLang="en-US" dirty="0">
                <a:ea typeface="MS PGothic" charset="-128"/>
              </a:rPr>
              <a:t> , </a:t>
            </a:r>
            <a:r>
              <a:rPr dirty="0"/>
              <a:t> </a:t>
            </a:r>
            <a:r>
              <a:rPr lang="fr-FR" dirty="0"/>
              <a:t>Europe </a:t>
            </a:r>
            <a:r>
              <a:rPr lang="fr-FR" dirty="0" err="1"/>
              <a:t>Director</a:t>
            </a:r>
            <a:r>
              <a:rPr lang="fr-FR" dirty="0"/>
              <a:t>, Innovation Program</a:t>
            </a:r>
            <a:r>
              <a:rPr dirty="0"/>
              <a:t> </a:t>
            </a:r>
            <a:endParaRPr lang="fr-FR" dirty="0"/>
          </a:p>
          <a:p>
            <a:pPr algn="ctr"/>
            <a:r>
              <a:rPr lang="fr-FR" dirty="0"/>
              <a:t>Open </a:t>
            </a:r>
            <a:r>
              <a:rPr lang="fr-FR" dirty="0" err="1"/>
              <a:t>Geospatial</a:t>
            </a:r>
            <a:r>
              <a:rPr lang="fr-FR" dirty="0"/>
              <a:t> Consortium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672459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OGC work on disasters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33B7FD-BEC0-5E4A-A063-F9B6761BFAE2}"/>
              </a:ext>
            </a:extLst>
          </p:cNvPr>
          <p:cNvSpPr/>
          <p:nvPr/>
        </p:nvSpPr>
        <p:spPr>
          <a:xfrm>
            <a:off x="1462808" y="3113584"/>
            <a:ext cx="21890432" cy="620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dirty="0"/>
              <a:t>Emergency &amp; Disaster Management DWG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dirty="0"/>
              <a:t>Strengthening Disaster Risk Reduction Across the Americas Summit - Simulated Exercise 2017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dirty="0"/>
              <a:t>Testbed 13 (and many other Testbeds)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b="1" dirty="0"/>
              <a:t>Disasters Concept Development Study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562607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0365C0"/>
                </a:solidFill>
                <a:latin typeface="Arial"/>
                <a:cs typeface="Arial"/>
                <a:sym typeface="Arial"/>
              </a:rPr>
              <a:t>Phase one : OGC Concept Development Study (CDS) </a:t>
            </a: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33B7FD-BEC0-5E4A-A063-F9B6761BFAE2}"/>
              </a:ext>
            </a:extLst>
          </p:cNvPr>
          <p:cNvSpPr/>
          <p:nvPr/>
        </p:nvSpPr>
        <p:spPr>
          <a:xfrm>
            <a:off x="932868" y="1932662"/>
            <a:ext cx="21890432" cy="1123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indent="0" algn="l"/>
            <a:endParaRPr lang="en-US" sz="3600" dirty="0"/>
          </a:p>
          <a:p>
            <a:pPr marL="685800" lvl="8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Sponsored by the Federal Geographic Data Committee and the US Geological Survey</a:t>
            </a:r>
          </a:p>
          <a:p>
            <a:pPr marL="685800" lvl="8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Other Sponsors are being sought and coming on line for the Pilot</a:t>
            </a:r>
          </a:p>
          <a:p>
            <a:pPr marL="685800" lvl="8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Bring together key stakeholders across the natural hazards disaster communities</a:t>
            </a:r>
          </a:p>
          <a:p>
            <a:pPr marL="685800" lvl="8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Assess the status of data exchange technologies</a:t>
            </a:r>
          </a:p>
          <a:p>
            <a:pPr marL="685800" lvl="8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Lay the groundwork  for future pilots</a:t>
            </a:r>
          </a:p>
          <a:p>
            <a:pPr marL="685800" lvl="8" indent="-6858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lvl="8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Assess the current state of SDI components for the use of disasters. </a:t>
            </a:r>
          </a:p>
          <a:p>
            <a:pPr marL="685800" lvl="8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Document data exchange technologies, develop an inventory of available geospatial Web services across different types of disasters, define the core components of a SDI architecture</a:t>
            </a:r>
          </a:p>
          <a:p>
            <a:pPr marL="685800" lvl="8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Define use-cases and scenarios for future disaster pilot(s) as part of phase two.  </a:t>
            </a:r>
          </a:p>
          <a:p>
            <a:pPr marL="685800" lvl="8" indent="-685800" algn="l">
              <a:buFont typeface="Arial" panose="020B0604020202020204" pitchFamily="34" charset="0"/>
              <a:buChar char="•"/>
            </a:pPr>
            <a:r>
              <a:rPr lang="en-US" sz="4400" dirty="0"/>
              <a:t>The request for information (RFI) is part of phase one, used to gather the knowledge from disasters stakeholders and contributors.</a:t>
            </a:r>
          </a:p>
          <a:p>
            <a:pPr marL="685800" lvl="8" indent="-6858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lvl="8" indent="0"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42645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626406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0365C0"/>
                </a:solidFill>
                <a:latin typeface="Arial"/>
                <a:cs typeface="Arial"/>
                <a:sym typeface="Arial"/>
              </a:rPr>
              <a:t>Phase two : Pilot(s) to </a:t>
            </a:r>
            <a:r>
              <a:rPr lang="en-US" dirty="0">
                <a:solidFill>
                  <a:srgbClr val="0365C0"/>
                </a:solidFill>
                <a:latin typeface="Arial"/>
                <a:cs typeface="Arial"/>
              </a:rPr>
              <a:t>support future SDI enhancements </a:t>
            </a:r>
            <a:endParaRPr dirty="0">
              <a:solidFill>
                <a:srgbClr val="0365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33B7FD-BEC0-5E4A-A063-F9B6761BFAE2}"/>
              </a:ext>
            </a:extLst>
          </p:cNvPr>
          <p:cNvSpPr/>
          <p:nvPr/>
        </p:nvSpPr>
        <p:spPr>
          <a:xfrm>
            <a:off x="1174776" y="2681536"/>
            <a:ext cx="21890432" cy="1157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indent="0" algn="l"/>
            <a:endParaRPr lang="en-US" sz="3600" dirty="0"/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Will be an OGC initiative with active involvement by several OGC member organizations. 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Goal of Phase 2 is to articulate the value of interoperability and to demonstrate the benefits of standards through pilot(s) and demonstrations. </a:t>
            </a:r>
          </a:p>
          <a:p>
            <a:pPr marL="685800" lvl="2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Done by piloting a recommended SDI architecture to support Disasters and developing demonstrations. </a:t>
            </a:r>
          </a:p>
          <a:p>
            <a:pPr marL="685800" lvl="2" indent="-6858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Gathering requirements on different portions of a common SDI architecture to support disasters.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Explaining an SDI architecture concept, technology and its application to support disaster stakeholders.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Making more data available.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Analyzing consistent and long term </a:t>
            </a:r>
            <a:r>
              <a:rPr lang="en-US" sz="4000" dirty="0" err="1"/>
              <a:t>retainability</a:t>
            </a:r>
            <a:r>
              <a:rPr lang="en-US" sz="4000" dirty="0"/>
              <a:t> practices for disasters related material.</a:t>
            </a: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en-US" sz="4000" dirty="0"/>
              <a:t>Complementing it with clients, tools, and applications that allow efficient use of disasters SDI data, processing resources and long term storage capabilities.</a:t>
            </a:r>
          </a:p>
          <a:p>
            <a:pPr marL="685800" lvl="2" indent="-685800" algn="l">
              <a:buFont typeface="Arial" panose="020B0604020202020204" pitchFamily="34" charset="0"/>
              <a:buChar char="•"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6984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58752" y="593304"/>
            <a:ext cx="359553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rgbClr val="0365C0"/>
                </a:solidFill>
                <a:latin typeface="Arial"/>
                <a:cs typeface="Arial"/>
                <a:sym typeface="Arial"/>
              </a:rPr>
              <a:t>SCHEDULE</a:t>
            </a: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3DC7F5-D01A-A743-B839-3E4B11E9FC8E}"/>
              </a:ext>
            </a:extLst>
          </p:cNvPr>
          <p:cNvSpPr/>
          <p:nvPr/>
        </p:nvSpPr>
        <p:spPr>
          <a:xfrm>
            <a:off x="454696" y="1938462"/>
            <a:ext cx="25490832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latin typeface="arial" panose="020B0604020202020204" pitchFamily="34" charset="0"/>
              </a:rPr>
              <a:t>2018</a:t>
            </a:r>
            <a:endParaRPr lang="en-US" sz="3600" b="1" dirty="0">
              <a:latin typeface="arial" panose="020B0604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i="1" dirty="0">
                <a:latin typeface="arial" panose="020B0604020202020204" pitchFamily="34" charset="0"/>
              </a:rPr>
              <a:t>January: 		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ESIP meeting </a:t>
            </a:r>
            <a:r>
              <a:rPr lang="en-US" sz="3600" i="1" dirty="0">
                <a:latin typeface="arial" panose="020B0604020202020204" pitchFamily="34" charset="0"/>
              </a:rPr>
              <a:t>-  Luis Bermudez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i="1" dirty="0">
                <a:latin typeface="arial" panose="020B0604020202020204" pitchFamily="34" charset="0"/>
              </a:rPr>
              <a:t>February: 	Interview Disaster people - USGS - Feb 5 - 9</a:t>
            </a:r>
          </a:p>
          <a:p>
            <a:pPr algn="l"/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			Release RFI 28 February 2018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i="1" dirty="0">
                <a:latin typeface="arial" panose="020B0604020202020204" pitchFamily="34" charset="0"/>
              </a:rPr>
              <a:t>March:		Attentional interviews</a:t>
            </a:r>
          </a:p>
          <a:p>
            <a:pPr algn="l"/>
            <a:r>
              <a:rPr lang="en-US" sz="3600" i="1" dirty="0">
                <a:latin typeface="arial" panose="020B0604020202020204" pitchFamily="34" charset="0"/>
              </a:rPr>
              <a:t>				Attend OGC TC in France - Brief on Disasters CDS</a:t>
            </a:r>
          </a:p>
          <a:p>
            <a:pPr algn="l"/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			Respond RFI 30 April 2018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i="1" dirty="0">
                <a:latin typeface="arial" panose="020B0604020202020204" pitchFamily="34" charset="0"/>
              </a:rPr>
              <a:t>April:		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ENGAGE other Groups!</a:t>
            </a:r>
          </a:p>
          <a:p>
            <a:pPr algn="l"/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			Workshops preparation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</a:rPr>
              <a:t>May:	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ENGAGE other Groups!</a:t>
            </a:r>
          </a:p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			Engage specifically with Respondents of RFI</a:t>
            </a:r>
          </a:p>
          <a:p>
            <a:pPr algn="l"/>
            <a:r>
              <a:rPr lang="en-US" sz="3600" dirty="0">
                <a:latin typeface="arial" panose="020B0604020202020204" pitchFamily="34" charset="0"/>
              </a:rPr>
              <a:t>				</a:t>
            </a:r>
            <a:r>
              <a:rPr lang="en-US" sz="3600" b="1" dirty="0">
                <a:latin typeface="arial" panose="020B0604020202020204" pitchFamily="34" charset="0"/>
              </a:rPr>
              <a:t>17-18 May : 1</a:t>
            </a:r>
            <a:r>
              <a:rPr lang="en-US" sz="3600" b="1" baseline="30000" dirty="0">
                <a:latin typeface="arial" panose="020B0604020202020204" pitchFamily="34" charset="0"/>
              </a:rPr>
              <a:t>st</a:t>
            </a:r>
            <a:r>
              <a:rPr lang="en-US" sz="3600" b="1" dirty="0">
                <a:latin typeface="arial" panose="020B0604020202020204" pitchFamily="34" charset="0"/>
              </a:rPr>
              <a:t> workshop at NASA Ames- Mountain View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</a:rPr>
              <a:t>June:	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ENGAGE other Groups!</a:t>
            </a:r>
          </a:p>
          <a:p>
            <a:pPr algn="l"/>
            <a:r>
              <a:rPr lang="en-US" sz="3600" dirty="0">
                <a:latin typeface="arial" panose="020B0604020202020204" pitchFamily="34" charset="0"/>
              </a:rPr>
              <a:t>				</a:t>
            </a:r>
            <a:r>
              <a:rPr lang="en-US" sz="3600" b="1" dirty="0">
                <a:latin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</a:rPr>
              <a:t>nd</a:t>
            </a:r>
            <a:r>
              <a:rPr lang="en-US" sz="3600" b="1" dirty="0">
                <a:latin typeface="arial" panose="020B0604020202020204" pitchFamily="34" charset="0"/>
              </a:rPr>
              <a:t> workshop – Tentative - Washington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</a:rPr>
              <a:t>July : 		</a:t>
            </a:r>
            <a:r>
              <a:rPr lang="en-US" sz="3600" b="1" dirty="0">
                <a:latin typeface="arial" panose="020B0604020202020204" pitchFamily="34" charset="0"/>
              </a:rPr>
              <a:t>3</a:t>
            </a:r>
            <a:r>
              <a:rPr lang="en-US" sz="3600" b="1" baseline="30000" dirty="0">
                <a:latin typeface="arial" panose="020B0604020202020204" pitchFamily="34" charset="0"/>
              </a:rPr>
              <a:t>rd</a:t>
            </a:r>
            <a:r>
              <a:rPr lang="en-US" sz="3600" b="1" dirty="0">
                <a:latin typeface="arial" panose="020B0604020202020204" pitchFamily="34" charset="0"/>
              </a:rPr>
              <a:t> workshop – Europe TBD</a:t>
            </a:r>
          </a:p>
          <a:p>
            <a:pPr algn="l"/>
            <a:r>
              <a:rPr lang="en-US" sz="3600" dirty="0">
                <a:latin typeface="arial" panose="020B0604020202020204" pitchFamily="34" charset="0"/>
              </a:rPr>
              <a:t>				Write Engineering Report (Draft)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</a:rPr>
              <a:t>Aug.:		Write Engineering Report (Final)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</a:rPr>
              <a:t>Sept.:	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RFQ for Disasters RFQ (Final for Sponsors review)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l"/>
            <a:r>
              <a:rPr lang="en-US" sz="4400" b="1" dirty="0">
                <a:latin typeface="arial" panose="020B0604020202020204" pitchFamily="34" charset="0"/>
              </a:rPr>
              <a:t>2019 and following years : Hands on Pilots</a:t>
            </a:r>
          </a:p>
        </p:txBody>
      </p:sp>
    </p:spTree>
    <p:extLst>
      <p:ext uri="{BB962C8B-B14F-4D97-AF65-F5344CB8AC3E}">
        <p14:creationId xmlns:p14="http://schemas.microsoft.com/office/powerpoint/2010/main" val="348462619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87931"/>
            <a:ext cx="6290668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6">
                    <a:lumOff val="-21524"/>
                  </a:schemeClr>
                </a:solidFill>
              </a:rPr>
              <a:t>section title </a:t>
            </a:r>
            <a:r>
              <a:rPr>
                <a:solidFill>
                  <a:srgbClr val="A6AAA9"/>
                </a:solidFill>
              </a:rPr>
              <a:t>/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slide title</a:t>
            </a: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922524" y="4256644"/>
            <a:ext cx="22466496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Link to project at OGC: </a:t>
            </a:r>
            <a:r>
              <a:rPr lang="en-US" sz="5400" b="1" dirty="0">
                <a:solidFill>
                  <a:schemeClr val="bg1"/>
                </a:solidFill>
                <a:hlinkClick r:id="rId4"/>
              </a:rPr>
              <a:t>http://www.opengeospatial.org/projects/initiatives/disasterscds</a:t>
            </a:r>
            <a:endParaRPr lang="en-US" sz="5400" b="1" dirty="0">
              <a:solidFill>
                <a:schemeClr val="bg1"/>
              </a:solidFill>
            </a:endParaRPr>
          </a:p>
          <a:p>
            <a:pPr algn="l"/>
            <a:endParaRPr lang="en-US" sz="5400" b="1" dirty="0">
              <a:solidFill>
                <a:schemeClr val="bg1"/>
              </a:solidFill>
            </a:endParaRPr>
          </a:p>
          <a:p>
            <a:pPr algn="l"/>
            <a:r>
              <a:rPr lang="en-US" sz="5400" b="1" dirty="0">
                <a:solidFill>
                  <a:schemeClr val="bg1"/>
                </a:solidFill>
              </a:rPr>
              <a:t>For more information about how to participate please contact:</a:t>
            </a:r>
          </a:p>
          <a:p>
            <a:pPr algn="l"/>
            <a:r>
              <a:rPr lang="en-US" sz="5400" b="1" dirty="0">
                <a:solidFill>
                  <a:schemeClr val="bg1"/>
                </a:solidFill>
              </a:rPr>
              <a:t>Terry Idol:  </a:t>
            </a:r>
            <a:r>
              <a:rPr lang="en-US" sz="5400" b="1" dirty="0">
                <a:solidFill>
                  <a:schemeClr val="bg1"/>
                </a:solidFill>
                <a:hlinkClick r:id="rId5"/>
              </a:rPr>
              <a:t>TIdol@opengeospatial.org</a:t>
            </a:r>
            <a:endParaRPr lang="en-US" sz="5400" b="1" dirty="0">
              <a:solidFill>
                <a:schemeClr val="bg1"/>
              </a:solidFill>
            </a:endParaRPr>
          </a:p>
          <a:p>
            <a:pPr algn="l"/>
            <a:r>
              <a:rPr lang="en-US" sz="5400" b="1" dirty="0">
                <a:solidFill>
                  <a:schemeClr val="bg1"/>
                </a:solidFill>
              </a:rPr>
              <a:t>Marie-Francoise </a:t>
            </a:r>
            <a:r>
              <a:rPr lang="en-US" sz="5400" b="1" dirty="0" err="1">
                <a:solidFill>
                  <a:schemeClr val="bg1"/>
                </a:solidFill>
              </a:rPr>
              <a:t>Voidrot</a:t>
            </a:r>
            <a:r>
              <a:rPr lang="en-US" sz="5400" b="1" dirty="0">
                <a:solidFill>
                  <a:schemeClr val="bg1"/>
                </a:solidFill>
              </a:rPr>
              <a:t>: </a:t>
            </a:r>
            <a:r>
              <a:rPr lang="en-US" sz="5400" b="1" dirty="0">
                <a:solidFill>
                  <a:schemeClr val="bg1"/>
                </a:solidFill>
                <a:hlinkClick r:id="rId6"/>
              </a:rPr>
              <a:t>  mvoidrot@opengeospatial.org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</a:p>
          <a:p>
            <a:pPr algn="l"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CH" sz="5400" b="1" dirty="0">
                <a:solidFill>
                  <a:schemeClr val="bg1"/>
                </a:solidFill>
              </a:rPr>
              <a:t> </a:t>
            </a:r>
            <a:endParaRPr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itle slides-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16345821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>
                <a:hlinkClick r:id="rId3"/>
              </a:rPr>
              <a:t>mvoidrot@opengeospatial.org</a:t>
            </a:r>
            <a:r>
              <a:rPr lang="fr-FR" dirty="0"/>
              <a:t> </a:t>
            </a:r>
            <a:r>
              <a:rPr dirty="0"/>
              <a:t>/ </a:t>
            </a:r>
            <a:r>
              <a:rPr lang="fr-FR" dirty="0" err="1"/>
              <a:t>www.opengeospatial.org</a:t>
            </a:r>
            <a:r>
              <a:rPr dirty="0"/>
              <a:t> / @</a:t>
            </a:r>
            <a:r>
              <a:rPr lang="fr-FR" dirty="0" err="1"/>
              <a:t>twitt_mfv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340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8</cp:revision>
  <dcterms:modified xsi:type="dcterms:W3CDTF">2018-04-25T13:26:39Z</dcterms:modified>
</cp:coreProperties>
</file>