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306" r:id="rId2"/>
    <p:sldId id="307" r:id="rId3"/>
    <p:sldId id="325" r:id="rId4"/>
    <p:sldId id="308" r:id="rId5"/>
    <p:sldId id="303" r:id="rId6"/>
    <p:sldId id="329" r:id="rId7"/>
    <p:sldId id="261" r:id="rId8"/>
    <p:sldId id="328" r:id="rId9"/>
    <p:sldId id="309" r:id="rId10"/>
    <p:sldId id="323" r:id="rId11"/>
    <p:sldId id="272" r:id="rId12"/>
    <p:sldId id="31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9BB2"/>
    <a:srgbClr val="28415A"/>
    <a:srgbClr val="000000"/>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64" autoAdjust="0"/>
    <p:restoredTop sz="91734" autoAdjust="0"/>
  </p:normalViewPr>
  <p:slideViewPr>
    <p:cSldViewPr snapToGrid="0">
      <p:cViewPr>
        <p:scale>
          <a:sx n="98" d="100"/>
          <a:sy n="98" d="100"/>
        </p:scale>
        <p:origin x="-108" y="-21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DC2F50-7CAC-4335-AADA-D179C10DE749}" type="datetimeFigureOut">
              <a:rPr lang="en-US" smtClean="0"/>
              <a:t>25/04/2018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CCB2D2-7608-44FA-BC21-FBE89A1D0566}" type="slidenum">
              <a:rPr lang="en-US" smtClean="0"/>
              <a:t>‹#›</a:t>
            </a:fld>
            <a:endParaRPr lang="en-US"/>
          </a:p>
        </p:txBody>
      </p:sp>
    </p:spTree>
    <p:extLst>
      <p:ext uri="{BB962C8B-B14F-4D97-AF65-F5344CB8AC3E}">
        <p14:creationId xmlns:p14="http://schemas.microsoft.com/office/powerpoint/2010/main" val="1897743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prepdata.o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prepdata.or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prepdata.or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Josh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for joining. I am Josh from 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Problem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Adaptation practitioners face a confusing landscape of datasets, platforms and tools. Navigating the many fragmented resources available can be overwhelming and most users struggle to access the climate data they need.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Solution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Partnership for Resilience and Preparedness (PREP) is a public-private collaboration that seeks to </a:t>
            </a:r>
            <a:r>
              <a:rPr lang="en-US" sz="1200" b="1" kern="1200" dirty="0">
                <a:solidFill>
                  <a:schemeClr val="tx1"/>
                </a:solidFill>
                <a:effectLst/>
                <a:latin typeface="+mn-lt"/>
                <a:ea typeface="+mn-ea"/>
                <a:cs typeface="+mn-cs"/>
              </a:rPr>
              <a:t>improve access to useful data</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empower communities and businesses to better plan for and build climate resilience</a:t>
            </a:r>
            <a:r>
              <a:rPr lang="en-US" sz="1200" kern="1200" dirty="0">
                <a:solidFill>
                  <a:schemeClr val="tx1"/>
                </a:solidFill>
                <a:effectLst/>
                <a:latin typeface="+mn-lt"/>
                <a:ea typeface="+mn-ea"/>
                <a:cs typeface="+mn-cs"/>
              </a:rPr>
              <a:t>. </a:t>
            </a:r>
          </a:p>
          <a:p>
            <a:endParaRPr lang="en-US" b="1" u="sng" dirty="0"/>
          </a:p>
          <a:p>
            <a:r>
              <a:rPr lang="en-US" b="1" u="sng" dirty="0"/>
              <a:t>Why a Webinar?</a:t>
            </a:r>
          </a:p>
          <a:p>
            <a:r>
              <a:rPr lang="en-US" dirty="0"/>
              <a:t>The Partnership recently launched </a:t>
            </a:r>
            <a:r>
              <a:rPr lang="en-US" dirty="0" err="1"/>
              <a:t>PREPdata</a:t>
            </a:r>
            <a:r>
              <a:rPr lang="en-US" dirty="0"/>
              <a:t> on Feb 7</a:t>
            </a:r>
            <a:r>
              <a:rPr lang="en-US" baseline="30000" dirty="0"/>
              <a:t>th</a:t>
            </a:r>
            <a:r>
              <a:rPr lang="en-US" dirty="0"/>
              <a:t>. </a:t>
            </a:r>
            <a:r>
              <a:rPr lang="en-US" dirty="0" err="1"/>
              <a:t>PREPdata</a:t>
            </a:r>
            <a:r>
              <a:rPr lang="en-US" dirty="0"/>
              <a:t> is an intuitive, user designed, map-based platform that enables users to visualize, download and layer data to inform adaptation decision making. During this webinar, you will learn about the partnership, how to find relevant data for climate adaptation and resilience planning and build “dashboards” to monitor key indicators. </a:t>
            </a:r>
          </a:p>
        </p:txBody>
      </p:sp>
      <p:sp>
        <p:nvSpPr>
          <p:cNvPr id="4" name="Slide Number Placeholder 3"/>
          <p:cNvSpPr>
            <a:spLocks noGrp="1"/>
          </p:cNvSpPr>
          <p:nvPr>
            <p:ph type="sldNum" sz="quarter" idx="10"/>
          </p:nvPr>
        </p:nvSpPr>
        <p:spPr/>
        <p:txBody>
          <a:bodyPr/>
          <a:lstStyle/>
          <a:p>
            <a:fld id="{0DCCB2D2-7608-44FA-BC21-FBE89A1D0566}" type="slidenum">
              <a:rPr lang="en-US" smtClean="0"/>
              <a:t>1</a:t>
            </a:fld>
            <a:endParaRPr lang="en-US"/>
          </a:p>
        </p:txBody>
      </p:sp>
    </p:spTree>
    <p:extLst>
      <p:ext uri="{BB962C8B-B14F-4D97-AF65-F5344CB8AC3E}">
        <p14:creationId xmlns:p14="http://schemas.microsoft.com/office/powerpoint/2010/main" val="3651560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CCB2D2-7608-44FA-BC21-FBE89A1D0566}" type="slidenum">
              <a:rPr lang="en-US" smtClean="0"/>
              <a:t>12</a:t>
            </a:fld>
            <a:endParaRPr lang="en-US"/>
          </a:p>
        </p:txBody>
      </p:sp>
    </p:spTree>
    <p:extLst>
      <p:ext uri="{BB962C8B-B14F-4D97-AF65-F5344CB8AC3E}">
        <p14:creationId xmlns:p14="http://schemas.microsoft.com/office/powerpoint/2010/main" val="1973433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Lauretta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 crucial challenge in building resilience to climate change is the lack of access to </a:t>
            </a:r>
            <a:r>
              <a:rPr lang="en-US" sz="1200" b="1" u="sng" kern="1200" dirty="0">
                <a:solidFill>
                  <a:schemeClr val="tx1"/>
                </a:solidFill>
                <a:effectLst/>
                <a:latin typeface="+mn-lt"/>
                <a:ea typeface="+mn-ea"/>
                <a:cs typeface="+mn-cs"/>
              </a:rPr>
              <a:t>useful</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timely</a:t>
            </a:r>
            <a:r>
              <a:rPr lang="en-US" sz="1200" kern="1200" dirty="0">
                <a:solidFill>
                  <a:schemeClr val="tx1"/>
                </a:solidFill>
                <a:effectLst/>
                <a:latin typeface="+mn-lt"/>
                <a:ea typeface="+mn-ea"/>
                <a:cs typeface="+mn-cs"/>
              </a:rPr>
              <a:t> and </a:t>
            </a:r>
            <a:r>
              <a:rPr lang="en-US" sz="1200" b="1" u="sng" kern="1200" dirty="0">
                <a:solidFill>
                  <a:schemeClr val="tx1"/>
                </a:solidFill>
                <a:effectLst/>
                <a:latin typeface="+mn-lt"/>
                <a:ea typeface="+mn-ea"/>
                <a:cs typeface="+mn-cs"/>
              </a:rPr>
              <a:t>credible</a:t>
            </a:r>
            <a:r>
              <a:rPr lang="en-US" sz="1200" kern="1200" dirty="0">
                <a:solidFill>
                  <a:schemeClr val="tx1"/>
                </a:solidFill>
                <a:effectLst/>
                <a:latin typeface="+mn-lt"/>
                <a:ea typeface="+mn-ea"/>
                <a:cs typeface="+mn-cs"/>
              </a:rPr>
              <a:t> data and information. </a:t>
            </a:r>
          </a:p>
          <a:p>
            <a:pPr lvl="0"/>
            <a:r>
              <a:rPr lang="en-US" sz="1200" kern="1200" dirty="0">
                <a:solidFill>
                  <a:schemeClr val="tx1"/>
                </a:solidFill>
                <a:effectLst/>
                <a:latin typeface="+mn-lt"/>
                <a:ea typeface="+mn-ea"/>
                <a:cs typeface="+mn-cs"/>
              </a:rPr>
              <a:t>Adaptation and resilience practitioners face a confusing and fragmented landscape of platforms and tools, and lack guidance on how to understand and manage climate risk using the data available. </a:t>
            </a:r>
          </a:p>
          <a:p>
            <a:pPr lvl="0"/>
            <a:r>
              <a:rPr lang="en-US" sz="1200" kern="1200" dirty="0">
                <a:solidFill>
                  <a:schemeClr val="tx1"/>
                </a:solidFill>
                <a:effectLst/>
                <a:latin typeface="+mn-lt"/>
                <a:ea typeface="+mn-ea"/>
                <a:cs typeface="+mn-cs"/>
              </a:rPr>
              <a:t>Access to the right data has been identified as a problem across sectors (public, private, civil society) and across geographies. </a:t>
            </a:r>
          </a:p>
          <a:p>
            <a:pPr lvl="0"/>
            <a:r>
              <a:rPr lang="en-US" sz="1200" kern="1200" dirty="0">
                <a:solidFill>
                  <a:schemeClr val="tx1"/>
                </a:solidFill>
                <a:effectLst/>
                <a:latin typeface="+mn-lt"/>
                <a:ea typeface="+mn-ea"/>
                <a:cs typeface="+mn-cs"/>
              </a:rPr>
              <a:t>The data landscape is uneven – in the Global North, countries have a lot of data, much of which is difficult to navigate and goes unused. For countries in the Global South, data availability and access is often insufficient to support adaptation planning needs. </a:t>
            </a:r>
          </a:p>
          <a:p>
            <a:pPr lvl="0"/>
            <a:r>
              <a:rPr lang="en-US" sz="1200" kern="1200" dirty="0">
                <a:solidFill>
                  <a:schemeClr val="tx1"/>
                </a:solidFill>
                <a:effectLst/>
                <a:latin typeface="+mn-lt"/>
                <a:ea typeface="+mn-ea"/>
                <a:cs typeface="+mn-cs"/>
              </a:rPr>
              <a:t>This problem is exacerbated by a lack of feedback mechanisms to help data providers understand user needs. </a:t>
            </a:r>
          </a:p>
          <a:p>
            <a:pPr lvl="0"/>
            <a:r>
              <a:rPr lang="en-US" sz="1200" kern="1200" dirty="0">
                <a:solidFill>
                  <a:schemeClr val="tx1"/>
                </a:solidFill>
                <a:effectLst/>
                <a:latin typeface="+mn-lt"/>
                <a:ea typeface="+mn-ea"/>
                <a:cs typeface="+mn-cs"/>
              </a:rPr>
              <a:t>Finally, there is a pressing need for better cross-sectoral collaboration and knowledge-sharing on climate and adaptation planning.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CB2D2-7608-44FA-BC21-FBE89A1D05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865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PREP was launched in September 2016. US government agencies like NASA have amassed hundreds of datasets yet they remained largely underutilized, and difficult to access. PREP, through the data platform, aimed to leverage the extensive data resources to support innovation and entrepreneurship in support of national climate change preparedness. (Note: that was the initial focus – US data, but we are now adding US and global data, and will soon begin adding data for India.)  </a:t>
            </a:r>
          </a:p>
          <a:p>
            <a:pPr lvl="0"/>
            <a:r>
              <a:rPr lang="en-US" sz="1200" kern="1200" dirty="0">
                <a:solidFill>
                  <a:schemeClr val="tx1"/>
                </a:solidFill>
                <a:effectLst/>
                <a:latin typeface="+mn-lt"/>
                <a:ea typeface="+mn-ea"/>
                <a:cs typeface="+mn-cs"/>
              </a:rPr>
              <a:t>There are two key elements to PREP: the partnership and the online platform it supports (</a:t>
            </a:r>
            <a:r>
              <a:rPr lang="en-US" sz="1200" kern="1200" dirty="0" err="1">
                <a:solidFill>
                  <a:schemeClr val="tx1"/>
                </a:solidFill>
                <a:effectLst/>
                <a:latin typeface="+mn-lt"/>
                <a:ea typeface="+mn-ea"/>
                <a:cs typeface="+mn-cs"/>
              </a:rPr>
              <a:t>PREPdata</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CB2D2-7608-44FA-BC21-FBE89A1D05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677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dirty="0">
                <a:solidFill>
                  <a:schemeClr val="dk1"/>
                </a:solidFill>
                <a:latin typeface="Calibri"/>
                <a:ea typeface="Calibri"/>
                <a:cs typeface="Calibri"/>
                <a:sym typeface="Calibri"/>
              </a:rPr>
              <a:t>Lauretta</a:t>
            </a:r>
          </a:p>
          <a:p>
            <a:pPr marL="0" marR="0" lvl="0" indent="0" algn="l" rtl="0">
              <a:lnSpc>
                <a:spcPct val="100000"/>
              </a:lnSpc>
              <a:spcBef>
                <a:spcPts val="0"/>
              </a:spcBef>
              <a:spcAft>
                <a:spcPts val="0"/>
              </a:spcAft>
              <a:buClr>
                <a:schemeClr val="dk1"/>
              </a:buClr>
              <a:buSzPts val="1200"/>
              <a:buFont typeface="Calibri"/>
              <a:buNone/>
            </a:pPr>
            <a:endParaRPr lang="en-US"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Currently, PREP has </a:t>
            </a:r>
            <a:r>
              <a:rPr lang="en-US" dirty="0"/>
              <a:t>33</a:t>
            </a:r>
            <a:r>
              <a:rPr lang="en-US" sz="1200" b="0" i="0" u="none" strike="noStrike" cap="none" dirty="0">
                <a:solidFill>
                  <a:schemeClr val="dk1"/>
                </a:solidFill>
                <a:latin typeface="Calibri"/>
                <a:ea typeface="Calibri"/>
                <a:cs typeface="Calibri"/>
                <a:sym typeface="Calibri"/>
              </a:rPr>
              <a:t> members</a:t>
            </a:r>
            <a:r>
              <a:rPr lang="en-US" dirty="0"/>
              <a:t>:</a:t>
            </a:r>
            <a:r>
              <a:rPr lang="en-US" sz="1200" b="0" i="0" u="none" strike="noStrike" cap="none" dirty="0">
                <a:solidFill>
                  <a:schemeClr val="dk1"/>
                </a:solidFill>
                <a:latin typeface="Calibri"/>
                <a:ea typeface="Calibri"/>
                <a:cs typeface="Calibri"/>
                <a:sym typeface="Calibri"/>
              </a:rPr>
              <a:t>  6 public sector partners, 12 NGOs, and 15 private sector</a:t>
            </a:r>
          </a:p>
          <a:p>
            <a:pPr marL="0" marR="0" lvl="0" indent="0" algn="l" rtl="0">
              <a:lnSpc>
                <a:spcPct val="100000"/>
              </a:lnSpc>
              <a:spcBef>
                <a:spcPts val="0"/>
              </a:spcBef>
              <a:spcAft>
                <a:spcPts val="0"/>
              </a:spcAft>
              <a:buClr>
                <a:schemeClr val="dk1"/>
              </a:buClr>
              <a:buSzPts val="1200"/>
              <a:buFont typeface="Calibri"/>
              <a:buNone/>
            </a:pPr>
            <a:r>
              <a:rPr lang="en-US" sz="1200" b="0" i="1" u="none" strike="noStrike" cap="none" dirty="0">
                <a:solidFill>
                  <a:schemeClr val="dk1"/>
                </a:solidFill>
                <a:latin typeface="Calibri"/>
                <a:ea typeface="Calibri"/>
                <a:cs typeface="Calibri"/>
                <a:sym typeface="Calibri"/>
              </a:rPr>
              <a:t>(numbers include WRI/FE as NGOs and USCGRP as public sector)</a:t>
            </a:r>
            <a:endParaRPr sz="1200" b="0" i="1" u="none" strike="noStrike" cap="none" dirty="0">
              <a:solidFill>
                <a:schemeClr val="dk1"/>
              </a:solidFill>
              <a:latin typeface="Calibri"/>
              <a:ea typeface="Calibri"/>
              <a:cs typeface="Calibri"/>
              <a:sym typeface="Calibri"/>
            </a:endParaRPr>
          </a:p>
        </p:txBody>
      </p:sp>
      <p:sp>
        <p:nvSpPr>
          <p:cNvPr id="188" name="Shape 188"/>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12748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err="1">
                <a:solidFill>
                  <a:schemeClr val="tx1"/>
                </a:solidFill>
                <a:effectLst/>
                <a:latin typeface="+mn-lt"/>
                <a:ea typeface="+mn-ea"/>
                <a:cs typeface="+mn-cs"/>
              </a:rPr>
              <a:t>PREPdata</a:t>
            </a:r>
            <a:r>
              <a:rPr lang="en-US" sz="1200" kern="1200" dirty="0">
                <a:solidFill>
                  <a:schemeClr val="tx1"/>
                </a:solidFill>
                <a:effectLst/>
                <a:latin typeface="+mn-lt"/>
                <a:ea typeface="+mn-ea"/>
                <a:cs typeface="+mn-cs"/>
              </a:rPr>
              <a:t> is a map-based, open-data online platform (</a:t>
            </a:r>
            <a:r>
              <a:rPr lang="en-US" sz="1200" kern="1200" dirty="0">
                <a:solidFill>
                  <a:schemeClr val="tx1"/>
                </a:solidFill>
                <a:effectLst/>
                <a:latin typeface="+mn-lt"/>
                <a:ea typeface="+mn-ea"/>
                <a:cs typeface="+mn-cs"/>
                <a:hlinkClick r:id="rId3"/>
              </a:rPr>
              <a:t>www.prepdata.org</a:t>
            </a:r>
            <a:r>
              <a:rPr lang="en-US" sz="1200" kern="1200" dirty="0">
                <a:solidFill>
                  <a:schemeClr val="tx1"/>
                </a:solidFill>
                <a:effectLst/>
                <a:latin typeface="+mn-lt"/>
                <a:ea typeface="+mn-ea"/>
                <a:cs typeface="+mn-cs"/>
              </a:rPr>
              <a:t>) that allows users to </a:t>
            </a:r>
            <a:r>
              <a:rPr lang="en-US" sz="1200" b="1" kern="1200" dirty="0">
                <a:solidFill>
                  <a:schemeClr val="tx1"/>
                </a:solidFill>
                <a:effectLst/>
                <a:latin typeface="+mn-lt"/>
                <a:ea typeface="+mn-ea"/>
                <a:cs typeface="+mn-cs"/>
              </a:rPr>
              <a:t>access</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visualize</a:t>
            </a:r>
            <a:r>
              <a:rPr lang="en-US" sz="1200" kern="1200" dirty="0">
                <a:solidFill>
                  <a:schemeClr val="tx1"/>
                </a:solidFill>
                <a:effectLst/>
                <a:latin typeface="+mn-lt"/>
                <a:ea typeface="+mn-ea"/>
                <a:cs typeface="+mn-cs"/>
              </a:rPr>
              <a:t> climate, physical, and socioeconomic data for climate adaptation and resilience planning.</a:t>
            </a:r>
          </a:p>
          <a:p>
            <a:pPr lvl="0"/>
            <a:r>
              <a:rPr lang="en-US" sz="1200" kern="1200" dirty="0">
                <a:solidFill>
                  <a:schemeClr val="tx1"/>
                </a:solidFill>
                <a:effectLst/>
                <a:latin typeface="+mn-lt"/>
                <a:ea typeface="+mn-ea"/>
                <a:cs typeface="+mn-cs"/>
              </a:rPr>
              <a:t>It is being developed as a flexible tool for climate adaptation planning, designed to address many of the gaps and challenges adaptation practitioners face. </a:t>
            </a:r>
          </a:p>
          <a:p>
            <a:pPr lvl="0"/>
            <a:r>
              <a:rPr lang="en-US" sz="1200" kern="1200" dirty="0" err="1">
                <a:solidFill>
                  <a:schemeClr val="tx1"/>
                </a:solidFill>
                <a:effectLst/>
                <a:latin typeface="+mn-lt"/>
                <a:ea typeface="+mn-ea"/>
                <a:cs typeface="+mn-cs"/>
              </a:rPr>
              <a:t>PREPdata</a:t>
            </a:r>
            <a:r>
              <a:rPr lang="en-US" sz="1200" kern="1200" dirty="0">
                <a:solidFill>
                  <a:schemeClr val="tx1"/>
                </a:solidFill>
                <a:effectLst/>
                <a:latin typeface="+mn-lt"/>
                <a:ea typeface="+mn-ea"/>
                <a:cs typeface="+mn-cs"/>
              </a:rPr>
              <a:t> also enables users to:</a:t>
            </a:r>
          </a:p>
          <a:p>
            <a:pPr lvl="1"/>
            <a:r>
              <a:rPr lang="en-US" sz="1200" kern="1200" dirty="0">
                <a:solidFill>
                  <a:schemeClr val="tx1"/>
                </a:solidFill>
                <a:effectLst/>
                <a:latin typeface="+mn-lt"/>
                <a:ea typeface="+mn-ea"/>
                <a:cs typeface="+mn-cs"/>
              </a:rPr>
              <a:t>monitor and share indicators on customized </a:t>
            </a:r>
            <a:r>
              <a:rPr lang="en-US" sz="1200" b="1" kern="1200" dirty="0">
                <a:solidFill>
                  <a:schemeClr val="tx1"/>
                </a:solidFill>
                <a:effectLst/>
                <a:latin typeface="+mn-lt"/>
                <a:ea typeface="+mn-ea"/>
                <a:cs typeface="+mn-cs"/>
              </a:rPr>
              <a:t>dashboard.</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share their climate adaptation </a:t>
            </a:r>
            <a:r>
              <a:rPr lang="en-US" sz="1200" b="1" kern="1200" dirty="0">
                <a:solidFill>
                  <a:schemeClr val="tx1"/>
                </a:solidFill>
                <a:effectLst/>
                <a:latin typeface="+mn-lt"/>
                <a:ea typeface="+mn-ea"/>
                <a:cs typeface="+mn-cs"/>
              </a:rPr>
              <a:t>stories</a:t>
            </a:r>
            <a:r>
              <a:rPr lang="en-US" sz="1200" kern="1200" dirty="0">
                <a:solidFill>
                  <a:schemeClr val="tx1"/>
                </a:solidFill>
                <a:effectLst/>
                <a:latin typeface="+mn-lt"/>
                <a:ea typeface="+mn-ea"/>
                <a:cs typeface="+mn-cs"/>
              </a:rPr>
              <a:t> with a global community.</a:t>
            </a:r>
          </a:p>
          <a:p>
            <a:pPr lvl="2"/>
            <a:r>
              <a:rPr lang="en-US" sz="1200" kern="1200" dirty="0">
                <a:solidFill>
                  <a:schemeClr val="tx1"/>
                </a:solidFill>
                <a:effectLst/>
                <a:latin typeface="+mn-lt"/>
                <a:ea typeface="+mn-ea"/>
                <a:cs typeface="+mn-cs"/>
              </a:rPr>
              <a:t>We don’t go deep on stories later, so if you want to say more: The </a:t>
            </a:r>
            <a:r>
              <a:rPr lang="en-US" sz="1200" b="1" kern="1200" dirty="0">
                <a:solidFill>
                  <a:schemeClr val="tx1"/>
                </a:solidFill>
                <a:effectLst/>
                <a:latin typeface="+mn-lt"/>
                <a:ea typeface="+mn-ea"/>
                <a:cs typeface="+mn-cs"/>
              </a:rPr>
              <a:t>Stories</a:t>
            </a:r>
            <a:r>
              <a:rPr lang="en-US" sz="1200" kern="1200" dirty="0">
                <a:solidFill>
                  <a:schemeClr val="tx1"/>
                </a:solidFill>
                <a:effectLst/>
                <a:latin typeface="+mn-lt"/>
                <a:ea typeface="+mn-ea"/>
                <a:cs typeface="+mn-cs"/>
              </a:rPr>
              <a:t> feature supports user communication efforts –highlighting climate vulnerability analyses efforts and findings through case studies, and adaptation planning solutions.</a:t>
            </a:r>
          </a:p>
          <a:p>
            <a:pPr lvl="0"/>
            <a:r>
              <a:rPr lang="en-US" sz="1200" kern="1200" dirty="0" err="1">
                <a:solidFill>
                  <a:schemeClr val="tx1"/>
                </a:solidFill>
                <a:effectLst/>
                <a:latin typeface="+mn-lt"/>
                <a:ea typeface="+mn-ea"/>
                <a:cs typeface="+mn-cs"/>
              </a:rPr>
              <a:t>PREPdata</a:t>
            </a:r>
            <a:r>
              <a:rPr lang="en-US" sz="1200" kern="1200" dirty="0">
                <a:solidFill>
                  <a:schemeClr val="tx1"/>
                </a:solidFill>
                <a:effectLst/>
                <a:latin typeface="+mn-lt"/>
                <a:ea typeface="+mn-ea"/>
                <a:cs typeface="+mn-cs"/>
              </a:rPr>
              <a:t> will also provide feedback mechanisms enabling adaptation practitioners to inform data providers about the tools and information they need and use – filling a critical gap in the climate data ecosystem.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I’ll now provide examples of several of these feature.</a:t>
            </a:r>
            <a:endParaRPr lang="en-US" dirty="0"/>
          </a:p>
        </p:txBody>
      </p:sp>
      <p:sp>
        <p:nvSpPr>
          <p:cNvPr id="4" name="Slide Number Placeholder 3"/>
          <p:cNvSpPr>
            <a:spLocks noGrp="1"/>
          </p:cNvSpPr>
          <p:nvPr>
            <p:ph type="sldNum" sz="quarter" idx="10"/>
          </p:nvPr>
        </p:nvSpPr>
        <p:spPr/>
        <p:txBody>
          <a:bodyPr/>
          <a:lstStyle/>
          <a:p>
            <a:fld id="{0DCCB2D2-7608-44FA-BC21-FBE89A1D0566}" type="slidenum">
              <a:rPr lang="en-US" smtClean="0"/>
              <a:t>5</a:t>
            </a:fld>
            <a:endParaRPr lang="en-US"/>
          </a:p>
        </p:txBody>
      </p:sp>
    </p:spTree>
    <p:extLst>
      <p:ext uri="{BB962C8B-B14F-4D97-AF65-F5344CB8AC3E}">
        <p14:creationId xmlns:p14="http://schemas.microsoft.com/office/powerpoint/2010/main" val="3266920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err="1">
                <a:solidFill>
                  <a:schemeClr val="tx1"/>
                </a:solidFill>
                <a:effectLst/>
                <a:latin typeface="+mn-lt"/>
                <a:ea typeface="+mn-ea"/>
                <a:cs typeface="+mn-cs"/>
              </a:rPr>
              <a:t>PREPdata</a:t>
            </a:r>
            <a:r>
              <a:rPr lang="en-US" sz="1200" kern="1200" dirty="0">
                <a:solidFill>
                  <a:schemeClr val="tx1"/>
                </a:solidFill>
                <a:effectLst/>
                <a:latin typeface="+mn-lt"/>
                <a:ea typeface="+mn-ea"/>
                <a:cs typeface="+mn-cs"/>
              </a:rPr>
              <a:t> is a map-based, open-data online platform (</a:t>
            </a:r>
            <a:r>
              <a:rPr lang="en-US" sz="1200" kern="1200" dirty="0">
                <a:solidFill>
                  <a:schemeClr val="tx1"/>
                </a:solidFill>
                <a:effectLst/>
                <a:latin typeface="+mn-lt"/>
                <a:ea typeface="+mn-ea"/>
                <a:cs typeface="+mn-cs"/>
                <a:hlinkClick r:id="rId3"/>
              </a:rPr>
              <a:t>www.prepdata.org</a:t>
            </a:r>
            <a:r>
              <a:rPr lang="en-US" sz="1200" kern="1200" dirty="0">
                <a:solidFill>
                  <a:schemeClr val="tx1"/>
                </a:solidFill>
                <a:effectLst/>
                <a:latin typeface="+mn-lt"/>
                <a:ea typeface="+mn-ea"/>
                <a:cs typeface="+mn-cs"/>
              </a:rPr>
              <a:t>) that allows users to </a:t>
            </a:r>
            <a:r>
              <a:rPr lang="en-US" sz="1200" b="1" kern="1200" dirty="0">
                <a:solidFill>
                  <a:schemeClr val="tx1"/>
                </a:solidFill>
                <a:effectLst/>
                <a:latin typeface="+mn-lt"/>
                <a:ea typeface="+mn-ea"/>
                <a:cs typeface="+mn-cs"/>
              </a:rPr>
              <a:t>access</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visualize</a:t>
            </a:r>
            <a:r>
              <a:rPr lang="en-US" sz="1200" kern="1200" dirty="0">
                <a:solidFill>
                  <a:schemeClr val="tx1"/>
                </a:solidFill>
                <a:effectLst/>
                <a:latin typeface="+mn-lt"/>
                <a:ea typeface="+mn-ea"/>
                <a:cs typeface="+mn-cs"/>
              </a:rPr>
              <a:t> climate, physical, and socioeconomic data for climate adaptation and resilience planning.</a:t>
            </a:r>
          </a:p>
          <a:p>
            <a:pPr lvl="0"/>
            <a:r>
              <a:rPr lang="en-US" sz="1200" kern="1200" dirty="0">
                <a:solidFill>
                  <a:schemeClr val="tx1"/>
                </a:solidFill>
                <a:effectLst/>
                <a:latin typeface="+mn-lt"/>
                <a:ea typeface="+mn-ea"/>
                <a:cs typeface="+mn-cs"/>
              </a:rPr>
              <a:t>It is being developed as a flexible tool for climate adaptation planning, designed to address many of the gaps and challenges adaptation practitioners face. </a:t>
            </a:r>
          </a:p>
          <a:p>
            <a:pPr lvl="0"/>
            <a:r>
              <a:rPr lang="en-US" sz="1200" kern="1200" dirty="0" err="1">
                <a:solidFill>
                  <a:schemeClr val="tx1"/>
                </a:solidFill>
                <a:effectLst/>
                <a:latin typeface="+mn-lt"/>
                <a:ea typeface="+mn-ea"/>
                <a:cs typeface="+mn-cs"/>
              </a:rPr>
              <a:t>PREPdata</a:t>
            </a:r>
            <a:r>
              <a:rPr lang="en-US" sz="1200" kern="1200" dirty="0">
                <a:solidFill>
                  <a:schemeClr val="tx1"/>
                </a:solidFill>
                <a:effectLst/>
                <a:latin typeface="+mn-lt"/>
                <a:ea typeface="+mn-ea"/>
                <a:cs typeface="+mn-cs"/>
              </a:rPr>
              <a:t> also enables users to:</a:t>
            </a:r>
          </a:p>
          <a:p>
            <a:pPr lvl="1"/>
            <a:r>
              <a:rPr lang="en-US" sz="1200" kern="1200" dirty="0">
                <a:solidFill>
                  <a:schemeClr val="tx1"/>
                </a:solidFill>
                <a:effectLst/>
                <a:latin typeface="+mn-lt"/>
                <a:ea typeface="+mn-ea"/>
                <a:cs typeface="+mn-cs"/>
              </a:rPr>
              <a:t>monitor and share indicators on customized </a:t>
            </a:r>
            <a:r>
              <a:rPr lang="en-US" sz="1200" b="1" kern="1200" dirty="0">
                <a:solidFill>
                  <a:schemeClr val="tx1"/>
                </a:solidFill>
                <a:effectLst/>
                <a:latin typeface="+mn-lt"/>
                <a:ea typeface="+mn-ea"/>
                <a:cs typeface="+mn-cs"/>
              </a:rPr>
              <a:t>dashboard.</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share their climate adaptation </a:t>
            </a:r>
            <a:r>
              <a:rPr lang="en-US" sz="1200" b="1" kern="1200" dirty="0">
                <a:solidFill>
                  <a:schemeClr val="tx1"/>
                </a:solidFill>
                <a:effectLst/>
                <a:latin typeface="+mn-lt"/>
                <a:ea typeface="+mn-ea"/>
                <a:cs typeface="+mn-cs"/>
              </a:rPr>
              <a:t>stories</a:t>
            </a:r>
            <a:r>
              <a:rPr lang="en-US" sz="1200" kern="1200" dirty="0">
                <a:solidFill>
                  <a:schemeClr val="tx1"/>
                </a:solidFill>
                <a:effectLst/>
                <a:latin typeface="+mn-lt"/>
                <a:ea typeface="+mn-ea"/>
                <a:cs typeface="+mn-cs"/>
              </a:rPr>
              <a:t> with a global community.</a:t>
            </a:r>
          </a:p>
          <a:p>
            <a:pPr lvl="2"/>
            <a:r>
              <a:rPr lang="en-US" sz="1200" kern="1200" dirty="0">
                <a:solidFill>
                  <a:schemeClr val="tx1"/>
                </a:solidFill>
                <a:effectLst/>
                <a:latin typeface="+mn-lt"/>
                <a:ea typeface="+mn-ea"/>
                <a:cs typeface="+mn-cs"/>
              </a:rPr>
              <a:t>We don’t go deep on stories later, so if you want to say more: The </a:t>
            </a:r>
            <a:r>
              <a:rPr lang="en-US" sz="1200" b="1" kern="1200" dirty="0">
                <a:solidFill>
                  <a:schemeClr val="tx1"/>
                </a:solidFill>
                <a:effectLst/>
                <a:latin typeface="+mn-lt"/>
                <a:ea typeface="+mn-ea"/>
                <a:cs typeface="+mn-cs"/>
              </a:rPr>
              <a:t>Stories</a:t>
            </a:r>
            <a:r>
              <a:rPr lang="en-US" sz="1200" kern="1200" dirty="0">
                <a:solidFill>
                  <a:schemeClr val="tx1"/>
                </a:solidFill>
                <a:effectLst/>
                <a:latin typeface="+mn-lt"/>
                <a:ea typeface="+mn-ea"/>
                <a:cs typeface="+mn-cs"/>
              </a:rPr>
              <a:t> feature supports user communication efforts –highlighting climate vulnerability analyses efforts and findings through case studies, and adaptation planning solutions.</a:t>
            </a:r>
          </a:p>
          <a:p>
            <a:pPr lvl="0"/>
            <a:r>
              <a:rPr lang="en-US" sz="1200" kern="1200" dirty="0" err="1">
                <a:solidFill>
                  <a:schemeClr val="tx1"/>
                </a:solidFill>
                <a:effectLst/>
                <a:latin typeface="+mn-lt"/>
                <a:ea typeface="+mn-ea"/>
                <a:cs typeface="+mn-cs"/>
              </a:rPr>
              <a:t>PREPdata</a:t>
            </a:r>
            <a:r>
              <a:rPr lang="en-US" sz="1200" kern="1200" dirty="0">
                <a:solidFill>
                  <a:schemeClr val="tx1"/>
                </a:solidFill>
                <a:effectLst/>
                <a:latin typeface="+mn-lt"/>
                <a:ea typeface="+mn-ea"/>
                <a:cs typeface="+mn-cs"/>
              </a:rPr>
              <a:t> will also provide feedback mechanisms enabling adaptation practitioners to inform data providers about the tools and information they need and use – filling a critical gap in the climate data ecosystem.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I’ll now provide examples of several of these feature.</a:t>
            </a:r>
            <a:endParaRPr lang="en-US" dirty="0"/>
          </a:p>
        </p:txBody>
      </p:sp>
      <p:sp>
        <p:nvSpPr>
          <p:cNvPr id="4" name="Slide Number Placeholder 3"/>
          <p:cNvSpPr>
            <a:spLocks noGrp="1"/>
          </p:cNvSpPr>
          <p:nvPr>
            <p:ph type="sldNum" sz="quarter" idx="10"/>
          </p:nvPr>
        </p:nvSpPr>
        <p:spPr/>
        <p:txBody>
          <a:bodyPr/>
          <a:lstStyle/>
          <a:p>
            <a:fld id="{0DCCB2D2-7608-44FA-BC21-FBE89A1D0566}" type="slidenum">
              <a:rPr lang="en-US" smtClean="0"/>
              <a:t>6</a:t>
            </a:fld>
            <a:endParaRPr lang="en-US"/>
          </a:p>
        </p:txBody>
      </p:sp>
    </p:spTree>
    <p:extLst>
      <p:ext uri="{BB962C8B-B14F-4D97-AF65-F5344CB8AC3E}">
        <p14:creationId xmlns:p14="http://schemas.microsoft.com/office/powerpoint/2010/main" val="3916915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err="1">
                <a:solidFill>
                  <a:schemeClr val="tx1"/>
                </a:solidFill>
                <a:effectLst/>
                <a:latin typeface="+mn-lt"/>
                <a:ea typeface="+mn-ea"/>
                <a:cs typeface="+mn-cs"/>
              </a:rPr>
              <a:t>PREPdata</a:t>
            </a:r>
            <a:r>
              <a:rPr lang="en-US" sz="1200" kern="1200" dirty="0">
                <a:solidFill>
                  <a:schemeClr val="tx1"/>
                </a:solidFill>
                <a:effectLst/>
                <a:latin typeface="+mn-lt"/>
                <a:ea typeface="+mn-ea"/>
                <a:cs typeface="+mn-cs"/>
              </a:rPr>
              <a:t> is a map-based, open-data online platform (</a:t>
            </a:r>
            <a:r>
              <a:rPr lang="en-US" sz="1200" kern="1200" dirty="0">
                <a:solidFill>
                  <a:schemeClr val="tx1"/>
                </a:solidFill>
                <a:effectLst/>
                <a:latin typeface="+mn-lt"/>
                <a:ea typeface="+mn-ea"/>
                <a:cs typeface="+mn-cs"/>
                <a:hlinkClick r:id="rId3"/>
              </a:rPr>
              <a:t>www.prepdata.org</a:t>
            </a:r>
            <a:r>
              <a:rPr lang="en-US" sz="1200" kern="1200" dirty="0">
                <a:solidFill>
                  <a:schemeClr val="tx1"/>
                </a:solidFill>
                <a:effectLst/>
                <a:latin typeface="+mn-lt"/>
                <a:ea typeface="+mn-ea"/>
                <a:cs typeface="+mn-cs"/>
              </a:rPr>
              <a:t>) that allows users to </a:t>
            </a:r>
            <a:r>
              <a:rPr lang="en-US" sz="1200" b="1" kern="1200" dirty="0">
                <a:solidFill>
                  <a:schemeClr val="tx1"/>
                </a:solidFill>
                <a:effectLst/>
                <a:latin typeface="+mn-lt"/>
                <a:ea typeface="+mn-ea"/>
                <a:cs typeface="+mn-cs"/>
              </a:rPr>
              <a:t>access</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visualize</a:t>
            </a:r>
            <a:r>
              <a:rPr lang="en-US" sz="1200" kern="1200" dirty="0">
                <a:solidFill>
                  <a:schemeClr val="tx1"/>
                </a:solidFill>
                <a:effectLst/>
                <a:latin typeface="+mn-lt"/>
                <a:ea typeface="+mn-ea"/>
                <a:cs typeface="+mn-cs"/>
              </a:rPr>
              <a:t> climate, physical, and socioeconomic data for climate adaptation and resilience planning.</a:t>
            </a:r>
          </a:p>
          <a:p>
            <a:pPr lvl="0"/>
            <a:r>
              <a:rPr lang="en-US" sz="1200" kern="1200" dirty="0">
                <a:solidFill>
                  <a:schemeClr val="tx1"/>
                </a:solidFill>
                <a:effectLst/>
                <a:latin typeface="+mn-lt"/>
                <a:ea typeface="+mn-ea"/>
                <a:cs typeface="+mn-cs"/>
              </a:rPr>
              <a:t>It is being developed as a flexible tool for climate adaptation planning, designed to address many of the gaps and challenges adaptation practitioners face. </a:t>
            </a:r>
          </a:p>
          <a:p>
            <a:pPr lvl="0"/>
            <a:r>
              <a:rPr lang="en-US" sz="1200" kern="1200" dirty="0" err="1">
                <a:solidFill>
                  <a:schemeClr val="tx1"/>
                </a:solidFill>
                <a:effectLst/>
                <a:latin typeface="+mn-lt"/>
                <a:ea typeface="+mn-ea"/>
                <a:cs typeface="+mn-cs"/>
              </a:rPr>
              <a:t>PREPdata</a:t>
            </a:r>
            <a:r>
              <a:rPr lang="en-US" sz="1200" kern="1200" dirty="0">
                <a:solidFill>
                  <a:schemeClr val="tx1"/>
                </a:solidFill>
                <a:effectLst/>
                <a:latin typeface="+mn-lt"/>
                <a:ea typeface="+mn-ea"/>
                <a:cs typeface="+mn-cs"/>
              </a:rPr>
              <a:t> also enables users to:</a:t>
            </a:r>
          </a:p>
          <a:p>
            <a:pPr lvl="1"/>
            <a:r>
              <a:rPr lang="en-US" sz="1200" kern="1200" dirty="0">
                <a:solidFill>
                  <a:schemeClr val="tx1"/>
                </a:solidFill>
                <a:effectLst/>
                <a:latin typeface="+mn-lt"/>
                <a:ea typeface="+mn-ea"/>
                <a:cs typeface="+mn-cs"/>
              </a:rPr>
              <a:t>monitor and share indicators on customized </a:t>
            </a:r>
            <a:r>
              <a:rPr lang="en-US" sz="1200" b="1" kern="1200" dirty="0">
                <a:solidFill>
                  <a:schemeClr val="tx1"/>
                </a:solidFill>
                <a:effectLst/>
                <a:latin typeface="+mn-lt"/>
                <a:ea typeface="+mn-ea"/>
                <a:cs typeface="+mn-cs"/>
              </a:rPr>
              <a:t>dashboard.</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share their climate adaptation </a:t>
            </a:r>
            <a:r>
              <a:rPr lang="en-US" sz="1200" b="1" kern="1200" dirty="0">
                <a:solidFill>
                  <a:schemeClr val="tx1"/>
                </a:solidFill>
                <a:effectLst/>
                <a:latin typeface="+mn-lt"/>
                <a:ea typeface="+mn-ea"/>
                <a:cs typeface="+mn-cs"/>
              </a:rPr>
              <a:t>stories</a:t>
            </a:r>
            <a:r>
              <a:rPr lang="en-US" sz="1200" kern="1200" dirty="0">
                <a:solidFill>
                  <a:schemeClr val="tx1"/>
                </a:solidFill>
                <a:effectLst/>
                <a:latin typeface="+mn-lt"/>
                <a:ea typeface="+mn-ea"/>
                <a:cs typeface="+mn-cs"/>
              </a:rPr>
              <a:t> with a global community.</a:t>
            </a:r>
          </a:p>
          <a:p>
            <a:pPr lvl="2"/>
            <a:r>
              <a:rPr lang="en-US" sz="1200" kern="1200" dirty="0">
                <a:solidFill>
                  <a:schemeClr val="tx1"/>
                </a:solidFill>
                <a:effectLst/>
                <a:latin typeface="+mn-lt"/>
                <a:ea typeface="+mn-ea"/>
                <a:cs typeface="+mn-cs"/>
              </a:rPr>
              <a:t>We don’t go deep on stories later, so if you want to say more: The </a:t>
            </a:r>
            <a:r>
              <a:rPr lang="en-US" sz="1200" b="1" kern="1200" dirty="0">
                <a:solidFill>
                  <a:schemeClr val="tx1"/>
                </a:solidFill>
                <a:effectLst/>
                <a:latin typeface="+mn-lt"/>
                <a:ea typeface="+mn-ea"/>
                <a:cs typeface="+mn-cs"/>
              </a:rPr>
              <a:t>Stories</a:t>
            </a:r>
            <a:r>
              <a:rPr lang="en-US" sz="1200" kern="1200" dirty="0">
                <a:solidFill>
                  <a:schemeClr val="tx1"/>
                </a:solidFill>
                <a:effectLst/>
                <a:latin typeface="+mn-lt"/>
                <a:ea typeface="+mn-ea"/>
                <a:cs typeface="+mn-cs"/>
              </a:rPr>
              <a:t> feature supports user communication efforts –highlighting climate vulnerability analyses efforts and findings through case studies, and adaptation planning solutions.</a:t>
            </a:r>
          </a:p>
          <a:p>
            <a:pPr lvl="0"/>
            <a:r>
              <a:rPr lang="en-US" sz="1200" kern="1200" dirty="0" err="1">
                <a:solidFill>
                  <a:schemeClr val="tx1"/>
                </a:solidFill>
                <a:effectLst/>
                <a:latin typeface="+mn-lt"/>
                <a:ea typeface="+mn-ea"/>
                <a:cs typeface="+mn-cs"/>
              </a:rPr>
              <a:t>PREPdata</a:t>
            </a:r>
            <a:r>
              <a:rPr lang="en-US" sz="1200" kern="1200" dirty="0">
                <a:solidFill>
                  <a:schemeClr val="tx1"/>
                </a:solidFill>
                <a:effectLst/>
                <a:latin typeface="+mn-lt"/>
                <a:ea typeface="+mn-ea"/>
                <a:cs typeface="+mn-cs"/>
              </a:rPr>
              <a:t> will also provide feedback mechanisms enabling adaptation practitioners to inform data providers about the tools and information they need and use – filling a critical gap in the climate data ecosystem.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I’ll now provide examples of several of these feature.</a:t>
            </a:r>
            <a:endParaRPr lang="en-US" dirty="0"/>
          </a:p>
        </p:txBody>
      </p:sp>
      <p:sp>
        <p:nvSpPr>
          <p:cNvPr id="4" name="Slide Number Placeholder 3"/>
          <p:cNvSpPr>
            <a:spLocks noGrp="1"/>
          </p:cNvSpPr>
          <p:nvPr>
            <p:ph type="sldNum" sz="quarter" idx="10"/>
          </p:nvPr>
        </p:nvSpPr>
        <p:spPr/>
        <p:txBody>
          <a:bodyPr/>
          <a:lstStyle/>
          <a:p>
            <a:fld id="{0DCCB2D2-7608-44FA-BC21-FBE89A1D0566}" type="slidenum">
              <a:rPr lang="en-US" smtClean="0"/>
              <a:t>7</a:t>
            </a:fld>
            <a:endParaRPr lang="en-US"/>
          </a:p>
        </p:txBody>
      </p:sp>
    </p:spTree>
    <p:extLst>
      <p:ext uri="{BB962C8B-B14F-4D97-AF65-F5344CB8AC3E}">
        <p14:creationId xmlns:p14="http://schemas.microsoft.com/office/powerpoint/2010/main" val="82242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NASA Earth Exchange Global Daily Downscaled Projections (NEX-GDDP) dataset is comprised of downscaled climate scenarios for the globe that are derived from the General Circulation Model (GCM) runs conducted under the Coupled Model </a:t>
            </a:r>
            <a:r>
              <a:rPr lang="en-US" sz="1200" b="0" i="0" kern="1200" dirty="0" err="1">
                <a:solidFill>
                  <a:schemeClr val="tx1"/>
                </a:solidFill>
                <a:effectLst/>
                <a:latin typeface="+mn-lt"/>
                <a:ea typeface="+mn-ea"/>
                <a:cs typeface="+mn-cs"/>
              </a:rPr>
              <a:t>Intercomparison</a:t>
            </a:r>
            <a:r>
              <a:rPr lang="en-US" sz="1200" b="0" i="0" kern="1200" dirty="0">
                <a:solidFill>
                  <a:schemeClr val="tx1"/>
                </a:solidFill>
                <a:effectLst/>
                <a:latin typeface="+mn-lt"/>
                <a:ea typeface="+mn-ea"/>
                <a:cs typeface="+mn-cs"/>
              </a:rPr>
              <a:t> Project Phase 5 (CMIP5) and across two of the four greenhouse gas emissions scenarios known as Representative Concentration Pathways (RCPs). The CMIP5 GCM runs were developed in support of the Fifth Assessment Report of the Intergovernmental Panel on Climate Change (IPCC AR5). The NEX-GDDP dataset includes downscaled projections for RCP 4.5 and RCP 8.5 from the 21 models and scenarios for which daily scenarios were produced and distributed under CMIP5. Each of the climate projections includes daily maximum temperature, minimum temperature, and precipitation for the periods from 1950 through 2100. The spatial resolution of the dataset is 0.25 degrees (~25 km x 25 km). The NEX-GDDP dataset is provided to assist the science community in conducting studies of climate change impacts at local to regional scales, and to enhance public understanding of possible future global climate patterns at the spatial scale of individual towns, cities, and watersheds. </a:t>
            </a:r>
            <a:r>
              <a:rPr lang="en-US" dirty="0"/>
              <a:t/>
            </a:r>
            <a:br>
              <a:rPr lang="en-US" dirty="0"/>
            </a:br>
            <a:r>
              <a:rPr lang="en-US" dirty="0"/>
              <a:t/>
            </a:r>
            <a:br>
              <a:rPr lang="en-US" dirty="0"/>
            </a:br>
            <a:r>
              <a:rPr lang="en-US" sz="1200" b="0" i="0" kern="1200" dirty="0">
                <a:solidFill>
                  <a:schemeClr val="tx1"/>
                </a:solidFill>
                <a:effectLst/>
                <a:latin typeface="+mn-lt"/>
                <a:ea typeface="+mn-ea"/>
                <a:cs typeface="+mn-cs"/>
              </a:rPr>
              <a:t>Each of the climate projections includes monthly averaged maximum temperature, minimum temperature, and precipitation for the periods from 1950 through 2005 (Retrospective Run) and from 2006 to 2099 (Prospective Run).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DCCB2D2-7608-44FA-BC21-FBE89A1D0566}" type="slidenum">
              <a:rPr lang="en-US" smtClean="0"/>
              <a:t>9</a:t>
            </a:fld>
            <a:endParaRPr lang="en-US"/>
          </a:p>
        </p:txBody>
      </p:sp>
    </p:spTree>
    <p:extLst>
      <p:ext uri="{BB962C8B-B14F-4D97-AF65-F5344CB8AC3E}">
        <p14:creationId xmlns:p14="http://schemas.microsoft.com/office/powerpoint/2010/main" val="2351573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Several factors distinguish </a:t>
            </a:r>
            <a:r>
              <a:rPr lang="en-US" sz="1200" kern="1200" dirty="0" err="1">
                <a:solidFill>
                  <a:schemeClr val="tx1"/>
                </a:solidFill>
                <a:effectLst/>
                <a:latin typeface="+mn-lt"/>
                <a:ea typeface="+mn-ea"/>
                <a:cs typeface="+mn-cs"/>
              </a:rPr>
              <a:t>PREPdata</a:t>
            </a:r>
            <a:r>
              <a:rPr lang="en-US" sz="1200" kern="1200" dirty="0">
                <a:solidFill>
                  <a:schemeClr val="tx1"/>
                </a:solidFill>
                <a:effectLst/>
                <a:latin typeface="+mn-lt"/>
                <a:ea typeface="+mn-ea"/>
                <a:cs typeface="+mn-cs"/>
              </a:rPr>
              <a:t> from other adaptation platforms, including: </a:t>
            </a:r>
          </a:p>
          <a:p>
            <a:pPr lvl="0"/>
            <a:r>
              <a:rPr lang="en-US" sz="1200" u="none" strike="noStrike" kern="1200" dirty="0">
                <a:solidFill>
                  <a:schemeClr val="tx1"/>
                </a:solidFill>
                <a:effectLst/>
                <a:latin typeface="+mn-lt"/>
                <a:ea typeface="+mn-ea"/>
                <a:cs typeface="+mn-cs"/>
              </a:rPr>
              <a:t>A specific focus on visualizing data for climate resilience; </a:t>
            </a:r>
          </a:p>
          <a:p>
            <a:pPr lvl="0"/>
            <a:r>
              <a:rPr lang="en-US" sz="1200" u="none" strike="noStrike" kern="1200" dirty="0">
                <a:solidFill>
                  <a:schemeClr val="tx1"/>
                </a:solidFill>
                <a:effectLst/>
                <a:latin typeface="+mn-lt"/>
                <a:ea typeface="+mn-ea"/>
                <a:cs typeface="+mn-cs"/>
              </a:rPr>
              <a:t>A map-based platform that is user-friendly and customized to different contexts and skill levels; </a:t>
            </a:r>
          </a:p>
          <a:p>
            <a:pPr lvl="0"/>
            <a:r>
              <a:rPr lang="en-US" sz="1200" u="none" strike="noStrike" kern="1200" dirty="0">
                <a:solidFill>
                  <a:schemeClr val="tx1"/>
                </a:solidFill>
                <a:effectLst/>
                <a:latin typeface="+mn-lt"/>
                <a:ea typeface="+mn-ea"/>
                <a:cs typeface="+mn-cs"/>
              </a:rPr>
              <a:t>Active curation of data sets, streamlining the process of accessing and navigating to relevant data;</a:t>
            </a:r>
          </a:p>
          <a:p>
            <a:pPr lvl="0"/>
            <a:r>
              <a:rPr lang="en-US" sz="1200" u="none" strike="noStrike" kern="1200" dirty="0">
                <a:solidFill>
                  <a:schemeClr val="tx1"/>
                </a:solidFill>
                <a:effectLst/>
                <a:latin typeface="+mn-lt"/>
                <a:ea typeface="+mn-ea"/>
                <a:cs typeface="+mn-cs"/>
              </a:rPr>
              <a:t>A commitment to global coverage, with an emphasis on increasing access to data sets for the Global South, and support for applications across different scales and geographies;</a:t>
            </a:r>
          </a:p>
          <a:p>
            <a:pPr lvl="0"/>
            <a:r>
              <a:rPr lang="en-US" sz="1200" u="none" strike="noStrike" kern="1200" dirty="0">
                <a:solidFill>
                  <a:schemeClr val="tx1"/>
                </a:solidFill>
                <a:effectLst/>
                <a:latin typeface="+mn-lt"/>
                <a:ea typeface="+mn-ea"/>
                <a:cs typeface="+mn-cs"/>
              </a:rPr>
              <a:t>A user-needs based strategy for platform development, utilizing the knowledge and network of the partners and platform users, and lessons from platform applications to enable continuous improvement. </a:t>
            </a:r>
          </a:p>
          <a:p>
            <a:endParaRPr lang="en-US" dirty="0"/>
          </a:p>
        </p:txBody>
      </p:sp>
      <p:sp>
        <p:nvSpPr>
          <p:cNvPr id="4" name="Slide Number Placeholder 3"/>
          <p:cNvSpPr>
            <a:spLocks noGrp="1"/>
          </p:cNvSpPr>
          <p:nvPr>
            <p:ph type="sldNum" sz="quarter" idx="10"/>
          </p:nvPr>
        </p:nvSpPr>
        <p:spPr/>
        <p:txBody>
          <a:bodyPr/>
          <a:lstStyle/>
          <a:p>
            <a:fld id="{0DCCB2D2-7608-44FA-BC21-FBE89A1D0566}" type="slidenum">
              <a:rPr lang="en-US" smtClean="0"/>
              <a:t>11</a:t>
            </a:fld>
            <a:endParaRPr lang="en-US"/>
          </a:p>
        </p:txBody>
      </p:sp>
    </p:spTree>
    <p:extLst>
      <p:ext uri="{BB962C8B-B14F-4D97-AF65-F5344CB8AC3E}">
        <p14:creationId xmlns:p14="http://schemas.microsoft.com/office/powerpoint/2010/main" val="3920512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63FED1-89C0-4D88-A4E1-5305DB727A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77A95FA-2442-40AC-AE51-51C0EF6CEC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C47243F-523B-4BFD-8C63-17E8D0A1FCA4}"/>
              </a:ext>
            </a:extLst>
          </p:cNvPr>
          <p:cNvSpPr>
            <a:spLocks noGrp="1"/>
          </p:cNvSpPr>
          <p:nvPr>
            <p:ph type="dt" sz="half" idx="10"/>
          </p:nvPr>
        </p:nvSpPr>
        <p:spPr/>
        <p:txBody>
          <a:bodyPr/>
          <a:lstStyle/>
          <a:p>
            <a:fld id="{403A5D65-7278-422B-A6AC-9A1D57BAAD09}" type="datetime1">
              <a:rPr lang="en-US" smtClean="0"/>
              <a:t>25/04/2018</a:t>
            </a:fld>
            <a:endParaRPr lang="en-US"/>
          </a:p>
        </p:txBody>
      </p:sp>
      <p:sp>
        <p:nvSpPr>
          <p:cNvPr id="5" name="Footer Placeholder 4">
            <a:extLst>
              <a:ext uri="{FF2B5EF4-FFF2-40B4-BE49-F238E27FC236}">
                <a16:creationId xmlns:a16="http://schemas.microsoft.com/office/drawing/2014/main" xmlns="" id="{346FA218-AD0C-47A5-8169-27CD00C2F1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03742D-CC20-425D-9DB3-748675645B97}"/>
              </a:ext>
            </a:extLst>
          </p:cNvPr>
          <p:cNvSpPr>
            <a:spLocks noGrp="1"/>
          </p:cNvSpPr>
          <p:nvPr>
            <p:ph type="sldNum" sz="quarter" idx="12"/>
          </p:nvPr>
        </p:nvSpPr>
        <p:spPr/>
        <p:txBody>
          <a:bodyPr/>
          <a:lstStyle/>
          <a:p>
            <a:fld id="{9DC5D896-3B21-42FB-91B6-9B2B8E518F14}" type="slidenum">
              <a:rPr lang="en-US" smtClean="0"/>
              <a:t>‹#›</a:t>
            </a:fld>
            <a:endParaRPr lang="en-US"/>
          </a:p>
        </p:txBody>
      </p:sp>
    </p:spTree>
    <p:extLst>
      <p:ext uri="{BB962C8B-B14F-4D97-AF65-F5344CB8AC3E}">
        <p14:creationId xmlns:p14="http://schemas.microsoft.com/office/powerpoint/2010/main" val="453224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D3B60A-13BD-46B9-9E28-D60E52B6C8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FF48428-E4DB-41EA-B482-BB6A9E00809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7A711C3-76CF-46A5-A573-962012D24CDB}"/>
              </a:ext>
            </a:extLst>
          </p:cNvPr>
          <p:cNvSpPr>
            <a:spLocks noGrp="1"/>
          </p:cNvSpPr>
          <p:nvPr>
            <p:ph type="dt" sz="half" idx="10"/>
          </p:nvPr>
        </p:nvSpPr>
        <p:spPr/>
        <p:txBody>
          <a:bodyPr/>
          <a:lstStyle/>
          <a:p>
            <a:fld id="{812DE46D-FA56-4462-9AC5-E43ECB4A1714}" type="datetime1">
              <a:rPr lang="en-US" smtClean="0"/>
              <a:t>25/04/2018</a:t>
            </a:fld>
            <a:endParaRPr lang="en-US"/>
          </a:p>
        </p:txBody>
      </p:sp>
      <p:sp>
        <p:nvSpPr>
          <p:cNvPr id="5" name="Footer Placeholder 4">
            <a:extLst>
              <a:ext uri="{FF2B5EF4-FFF2-40B4-BE49-F238E27FC236}">
                <a16:creationId xmlns:a16="http://schemas.microsoft.com/office/drawing/2014/main" xmlns="" id="{FC5BA817-F9B1-4632-A685-E305243DD5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10D54C7-864C-4014-AA56-8078430FA60A}"/>
              </a:ext>
            </a:extLst>
          </p:cNvPr>
          <p:cNvSpPr>
            <a:spLocks noGrp="1"/>
          </p:cNvSpPr>
          <p:nvPr>
            <p:ph type="sldNum" sz="quarter" idx="12"/>
          </p:nvPr>
        </p:nvSpPr>
        <p:spPr/>
        <p:txBody>
          <a:bodyPr/>
          <a:lstStyle/>
          <a:p>
            <a:fld id="{9DC5D896-3B21-42FB-91B6-9B2B8E518F14}" type="slidenum">
              <a:rPr lang="en-US" smtClean="0"/>
              <a:t>‹#›</a:t>
            </a:fld>
            <a:endParaRPr lang="en-US"/>
          </a:p>
        </p:txBody>
      </p:sp>
    </p:spTree>
    <p:extLst>
      <p:ext uri="{BB962C8B-B14F-4D97-AF65-F5344CB8AC3E}">
        <p14:creationId xmlns:p14="http://schemas.microsoft.com/office/powerpoint/2010/main" val="1088224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DE32726-29FA-46D2-9ECB-A638A8EAF0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091E7E9-2398-424E-A62D-644ED5248EB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C07256D-1A87-4EC1-854E-A750D14D66C4}"/>
              </a:ext>
            </a:extLst>
          </p:cNvPr>
          <p:cNvSpPr>
            <a:spLocks noGrp="1"/>
          </p:cNvSpPr>
          <p:nvPr>
            <p:ph type="dt" sz="half" idx="10"/>
          </p:nvPr>
        </p:nvSpPr>
        <p:spPr/>
        <p:txBody>
          <a:bodyPr/>
          <a:lstStyle/>
          <a:p>
            <a:fld id="{87DB1561-4D24-4746-885A-24C33EAAC29E}" type="datetime1">
              <a:rPr lang="en-US" smtClean="0"/>
              <a:t>25/04/2018</a:t>
            </a:fld>
            <a:endParaRPr lang="en-US"/>
          </a:p>
        </p:txBody>
      </p:sp>
      <p:sp>
        <p:nvSpPr>
          <p:cNvPr id="5" name="Footer Placeholder 4">
            <a:extLst>
              <a:ext uri="{FF2B5EF4-FFF2-40B4-BE49-F238E27FC236}">
                <a16:creationId xmlns:a16="http://schemas.microsoft.com/office/drawing/2014/main" xmlns="" id="{70ABC595-59B2-42A8-90C5-1B3411061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4AF6381-F15B-4D5F-AB1D-F976B66B006B}"/>
              </a:ext>
            </a:extLst>
          </p:cNvPr>
          <p:cNvSpPr>
            <a:spLocks noGrp="1"/>
          </p:cNvSpPr>
          <p:nvPr>
            <p:ph type="sldNum" sz="quarter" idx="12"/>
          </p:nvPr>
        </p:nvSpPr>
        <p:spPr/>
        <p:txBody>
          <a:bodyPr/>
          <a:lstStyle/>
          <a:p>
            <a:fld id="{9DC5D896-3B21-42FB-91B6-9B2B8E518F14}" type="slidenum">
              <a:rPr lang="en-US" smtClean="0"/>
              <a:t>‹#›</a:t>
            </a:fld>
            <a:endParaRPr lang="en-US"/>
          </a:p>
        </p:txBody>
      </p:sp>
    </p:spTree>
    <p:extLst>
      <p:ext uri="{BB962C8B-B14F-4D97-AF65-F5344CB8AC3E}">
        <p14:creationId xmlns:p14="http://schemas.microsoft.com/office/powerpoint/2010/main" val="3077427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4A3950-7A02-4408-8011-A14D6C3B2B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BCDC090-C0C2-4383-ADD3-23A997E144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8D5194B-C3D1-4332-99C7-EE3BE5E99365}"/>
              </a:ext>
            </a:extLst>
          </p:cNvPr>
          <p:cNvSpPr>
            <a:spLocks noGrp="1"/>
          </p:cNvSpPr>
          <p:nvPr>
            <p:ph type="dt" sz="half" idx="10"/>
          </p:nvPr>
        </p:nvSpPr>
        <p:spPr/>
        <p:txBody>
          <a:bodyPr/>
          <a:lstStyle/>
          <a:p>
            <a:fld id="{CD88AD1D-7D78-4A2D-834A-2B6A33875732}" type="datetime1">
              <a:rPr lang="en-US" smtClean="0"/>
              <a:t>25/04/2018</a:t>
            </a:fld>
            <a:endParaRPr lang="en-US"/>
          </a:p>
        </p:txBody>
      </p:sp>
      <p:sp>
        <p:nvSpPr>
          <p:cNvPr id="5" name="Footer Placeholder 4">
            <a:extLst>
              <a:ext uri="{FF2B5EF4-FFF2-40B4-BE49-F238E27FC236}">
                <a16:creationId xmlns:a16="http://schemas.microsoft.com/office/drawing/2014/main" xmlns="" id="{15A7FE8D-0EC8-4D05-BBD1-19F53FE568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2D7E228-7CBF-4100-9627-5C398057BDE2}"/>
              </a:ext>
            </a:extLst>
          </p:cNvPr>
          <p:cNvSpPr>
            <a:spLocks noGrp="1"/>
          </p:cNvSpPr>
          <p:nvPr>
            <p:ph type="sldNum" sz="quarter" idx="12"/>
          </p:nvPr>
        </p:nvSpPr>
        <p:spPr/>
        <p:txBody>
          <a:bodyPr/>
          <a:lstStyle/>
          <a:p>
            <a:fld id="{9DC5D896-3B21-42FB-91B6-9B2B8E518F14}" type="slidenum">
              <a:rPr lang="en-US" smtClean="0"/>
              <a:t>‹#›</a:t>
            </a:fld>
            <a:endParaRPr lang="en-US"/>
          </a:p>
        </p:txBody>
      </p:sp>
    </p:spTree>
    <p:extLst>
      <p:ext uri="{BB962C8B-B14F-4D97-AF65-F5344CB8AC3E}">
        <p14:creationId xmlns:p14="http://schemas.microsoft.com/office/powerpoint/2010/main" val="2031833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A9457C-B87E-4FFA-8E9E-A3405EC2C4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632AA83-6D6E-4E16-93FD-35A04B99B4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564AC254-300A-484C-A8DE-F1EEE4F8576F}"/>
              </a:ext>
            </a:extLst>
          </p:cNvPr>
          <p:cNvSpPr>
            <a:spLocks noGrp="1"/>
          </p:cNvSpPr>
          <p:nvPr>
            <p:ph type="dt" sz="half" idx="10"/>
          </p:nvPr>
        </p:nvSpPr>
        <p:spPr/>
        <p:txBody>
          <a:bodyPr/>
          <a:lstStyle/>
          <a:p>
            <a:fld id="{441F99F8-3B42-4EA1-AEC4-03DAD8211C66}" type="datetime1">
              <a:rPr lang="en-US" smtClean="0"/>
              <a:t>25/04/2018</a:t>
            </a:fld>
            <a:endParaRPr lang="en-US"/>
          </a:p>
        </p:txBody>
      </p:sp>
      <p:sp>
        <p:nvSpPr>
          <p:cNvPr id="5" name="Footer Placeholder 4">
            <a:extLst>
              <a:ext uri="{FF2B5EF4-FFF2-40B4-BE49-F238E27FC236}">
                <a16:creationId xmlns:a16="http://schemas.microsoft.com/office/drawing/2014/main" xmlns="" id="{DFA1738D-29B3-4624-85EA-CF7754611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80BD6EE-0688-4731-A242-217CEC3A99AF}"/>
              </a:ext>
            </a:extLst>
          </p:cNvPr>
          <p:cNvSpPr>
            <a:spLocks noGrp="1"/>
          </p:cNvSpPr>
          <p:nvPr>
            <p:ph type="sldNum" sz="quarter" idx="12"/>
          </p:nvPr>
        </p:nvSpPr>
        <p:spPr/>
        <p:txBody>
          <a:bodyPr/>
          <a:lstStyle/>
          <a:p>
            <a:fld id="{9DC5D896-3B21-42FB-91B6-9B2B8E518F14}" type="slidenum">
              <a:rPr lang="en-US" smtClean="0"/>
              <a:t>‹#›</a:t>
            </a:fld>
            <a:endParaRPr lang="en-US"/>
          </a:p>
        </p:txBody>
      </p:sp>
    </p:spTree>
    <p:extLst>
      <p:ext uri="{BB962C8B-B14F-4D97-AF65-F5344CB8AC3E}">
        <p14:creationId xmlns:p14="http://schemas.microsoft.com/office/powerpoint/2010/main" val="594114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A8FC00-2EEE-4D9D-B6E0-CE67B7DE59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F90A447-DE26-4756-8F81-7576DC1BEA3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FF92E87-474A-4DB5-B86D-2CAFE4DF5B9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233428A-625D-4EF9-9C14-2AC5926B44BC}"/>
              </a:ext>
            </a:extLst>
          </p:cNvPr>
          <p:cNvSpPr>
            <a:spLocks noGrp="1"/>
          </p:cNvSpPr>
          <p:nvPr>
            <p:ph type="dt" sz="half" idx="10"/>
          </p:nvPr>
        </p:nvSpPr>
        <p:spPr/>
        <p:txBody>
          <a:bodyPr/>
          <a:lstStyle/>
          <a:p>
            <a:fld id="{11E80978-1868-4E5D-AEC5-602CB4F9B569}" type="datetime1">
              <a:rPr lang="en-US" smtClean="0"/>
              <a:t>25/04/2018</a:t>
            </a:fld>
            <a:endParaRPr lang="en-US"/>
          </a:p>
        </p:txBody>
      </p:sp>
      <p:sp>
        <p:nvSpPr>
          <p:cNvPr id="6" name="Footer Placeholder 5">
            <a:extLst>
              <a:ext uri="{FF2B5EF4-FFF2-40B4-BE49-F238E27FC236}">
                <a16:creationId xmlns:a16="http://schemas.microsoft.com/office/drawing/2014/main" xmlns="" id="{5DDDEC14-D129-4985-B1E9-42E0DB04AA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BBFFC88-2F94-4D04-94D9-A71C46E28251}"/>
              </a:ext>
            </a:extLst>
          </p:cNvPr>
          <p:cNvSpPr>
            <a:spLocks noGrp="1"/>
          </p:cNvSpPr>
          <p:nvPr>
            <p:ph type="sldNum" sz="quarter" idx="12"/>
          </p:nvPr>
        </p:nvSpPr>
        <p:spPr/>
        <p:txBody>
          <a:bodyPr/>
          <a:lstStyle/>
          <a:p>
            <a:fld id="{9DC5D896-3B21-42FB-91B6-9B2B8E518F14}" type="slidenum">
              <a:rPr lang="en-US" smtClean="0"/>
              <a:t>‹#›</a:t>
            </a:fld>
            <a:endParaRPr lang="en-US"/>
          </a:p>
        </p:txBody>
      </p:sp>
    </p:spTree>
    <p:extLst>
      <p:ext uri="{BB962C8B-B14F-4D97-AF65-F5344CB8AC3E}">
        <p14:creationId xmlns:p14="http://schemas.microsoft.com/office/powerpoint/2010/main" val="2125963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A37AB8-70BF-4751-A68C-3C4CBA8F6B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1E1B203-FFCC-4658-84C2-D4E4C72CE2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1D2177D5-6B18-46C6-BC80-BEAEA49E044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1BE9571-7359-470B-BD85-E05FEBB105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8E7F30B1-6FF7-443D-9D34-CB978D7BDC0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6C6463F-8483-4073-BD71-03E18B3ED98C}"/>
              </a:ext>
            </a:extLst>
          </p:cNvPr>
          <p:cNvSpPr>
            <a:spLocks noGrp="1"/>
          </p:cNvSpPr>
          <p:nvPr>
            <p:ph type="dt" sz="half" idx="10"/>
          </p:nvPr>
        </p:nvSpPr>
        <p:spPr/>
        <p:txBody>
          <a:bodyPr/>
          <a:lstStyle/>
          <a:p>
            <a:fld id="{9AA97B1C-CEFA-4026-8C15-07F620005BAC}" type="datetime1">
              <a:rPr lang="en-US" smtClean="0"/>
              <a:t>25/04/2018</a:t>
            </a:fld>
            <a:endParaRPr lang="en-US"/>
          </a:p>
        </p:txBody>
      </p:sp>
      <p:sp>
        <p:nvSpPr>
          <p:cNvPr id="8" name="Footer Placeholder 7">
            <a:extLst>
              <a:ext uri="{FF2B5EF4-FFF2-40B4-BE49-F238E27FC236}">
                <a16:creationId xmlns:a16="http://schemas.microsoft.com/office/drawing/2014/main" xmlns="" id="{FCBB3DFC-B41F-4188-8B25-5790DA0EBE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E3FBD76-3248-4BA7-9FB3-2266B339527C}"/>
              </a:ext>
            </a:extLst>
          </p:cNvPr>
          <p:cNvSpPr>
            <a:spLocks noGrp="1"/>
          </p:cNvSpPr>
          <p:nvPr>
            <p:ph type="sldNum" sz="quarter" idx="12"/>
          </p:nvPr>
        </p:nvSpPr>
        <p:spPr/>
        <p:txBody>
          <a:bodyPr/>
          <a:lstStyle/>
          <a:p>
            <a:fld id="{9DC5D896-3B21-42FB-91B6-9B2B8E518F14}" type="slidenum">
              <a:rPr lang="en-US" smtClean="0"/>
              <a:t>‹#›</a:t>
            </a:fld>
            <a:endParaRPr lang="en-US"/>
          </a:p>
        </p:txBody>
      </p:sp>
    </p:spTree>
    <p:extLst>
      <p:ext uri="{BB962C8B-B14F-4D97-AF65-F5344CB8AC3E}">
        <p14:creationId xmlns:p14="http://schemas.microsoft.com/office/powerpoint/2010/main" val="356305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F5ACAF-FFB6-443D-9547-A704F55A43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1448632-3257-460C-BD9E-359DB5D8586D}"/>
              </a:ext>
            </a:extLst>
          </p:cNvPr>
          <p:cNvSpPr>
            <a:spLocks noGrp="1"/>
          </p:cNvSpPr>
          <p:nvPr>
            <p:ph type="dt" sz="half" idx="10"/>
          </p:nvPr>
        </p:nvSpPr>
        <p:spPr/>
        <p:txBody>
          <a:bodyPr/>
          <a:lstStyle/>
          <a:p>
            <a:fld id="{57F2A99E-798D-4824-AED6-AF5A729EE0F3}" type="datetime1">
              <a:rPr lang="en-US" smtClean="0"/>
              <a:t>25/04/2018</a:t>
            </a:fld>
            <a:endParaRPr lang="en-US"/>
          </a:p>
        </p:txBody>
      </p:sp>
      <p:sp>
        <p:nvSpPr>
          <p:cNvPr id="4" name="Footer Placeholder 3">
            <a:extLst>
              <a:ext uri="{FF2B5EF4-FFF2-40B4-BE49-F238E27FC236}">
                <a16:creationId xmlns:a16="http://schemas.microsoft.com/office/drawing/2014/main" xmlns="" id="{85C00327-19D1-4B2C-BDE9-DCA3EA0B3C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0AF338F-F968-477F-BC5A-24AEE548CC80}"/>
              </a:ext>
            </a:extLst>
          </p:cNvPr>
          <p:cNvSpPr>
            <a:spLocks noGrp="1"/>
          </p:cNvSpPr>
          <p:nvPr>
            <p:ph type="sldNum" sz="quarter" idx="12"/>
          </p:nvPr>
        </p:nvSpPr>
        <p:spPr/>
        <p:txBody>
          <a:bodyPr/>
          <a:lstStyle/>
          <a:p>
            <a:fld id="{9DC5D896-3B21-42FB-91B6-9B2B8E518F14}" type="slidenum">
              <a:rPr lang="en-US" smtClean="0"/>
              <a:t>‹#›</a:t>
            </a:fld>
            <a:endParaRPr lang="en-US"/>
          </a:p>
        </p:txBody>
      </p:sp>
    </p:spTree>
    <p:extLst>
      <p:ext uri="{BB962C8B-B14F-4D97-AF65-F5344CB8AC3E}">
        <p14:creationId xmlns:p14="http://schemas.microsoft.com/office/powerpoint/2010/main" val="1010211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3D2699D-C9EF-4627-83DE-906EA31D98AA}"/>
              </a:ext>
            </a:extLst>
          </p:cNvPr>
          <p:cNvSpPr>
            <a:spLocks noGrp="1"/>
          </p:cNvSpPr>
          <p:nvPr>
            <p:ph type="dt" sz="half" idx="10"/>
          </p:nvPr>
        </p:nvSpPr>
        <p:spPr/>
        <p:txBody>
          <a:bodyPr/>
          <a:lstStyle/>
          <a:p>
            <a:fld id="{41566E4D-D264-44F9-9731-60B154B09AFF}" type="datetime1">
              <a:rPr lang="en-US" smtClean="0"/>
              <a:t>25/04/2018</a:t>
            </a:fld>
            <a:endParaRPr lang="en-US"/>
          </a:p>
        </p:txBody>
      </p:sp>
      <p:sp>
        <p:nvSpPr>
          <p:cNvPr id="3" name="Footer Placeholder 2">
            <a:extLst>
              <a:ext uri="{FF2B5EF4-FFF2-40B4-BE49-F238E27FC236}">
                <a16:creationId xmlns:a16="http://schemas.microsoft.com/office/drawing/2014/main" xmlns="" id="{FE7D3C83-21EA-4569-997C-035D6F5A73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C26B797-3C89-40F9-857E-16C5430F2174}"/>
              </a:ext>
            </a:extLst>
          </p:cNvPr>
          <p:cNvSpPr>
            <a:spLocks noGrp="1"/>
          </p:cNvSpPr>
          <p:nvPr>
            <p:ph type="sldNum" sz="quarter" idx="12"/>
          </p:nvPr>
        </p:nvSpPr>
        <p:spPr/>
        <p:txBody>
          <a:bodyPr/>
          <a:lstStyle/>
          <a:p>
            <a:fld id="{9DC5D896-3B21-42FB-91B6-9B2B8E518F14}" type="slidenum">
              <a:rPr lang="en-US" smtClean="0"/>
              <a:t>‹#›</a:t>
            </a:fld>
            <a:endParaRPr lang="en-US"/>
          </a:p>
        </p:txBody>
      </p:sp>
    </p:spTree>
    <p:extLst>
      <p:ext uri="{BB962C8B-B14F-4D97-AF65-F5344CB8AC3E}">
        <p14:creationId xmlns:p14="http://schemas.microsoft.com/office/powerpoint/2010/main" val="2393922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5ED93F-DF98-4DFB-95BE-5A3C8B78BE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14B0B62-1762-4A2C-82B6-1A8428ACA8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D2CB741-A9DC-4244-8DA5-355183898C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0479FC5-243E-4E54-B5D7-85E59B982408}"/>
              </a:ext>
            </a:extLst>
          </p:cNvPr>
          <p:cNvSpPr>
            <a:spLocks noGrp="1"/>
          </p:cNvSpPr>
          <p:nvPr>
            <p:ph type="dt" sz="half" idx="10"/>
          </p:nvPr>
        </p:nvSpPr>
        <p:spPr/>
        <p:txBody>
          <a:bodyPr/>
          <a:lstStyle/>
          <a:p>
            <a:fld id="{A269C525-B16A-4321-9C5D-4410DB2E5FE3}" type="datetime1">
              <a:rPr lang="en-US" smtClean="0"/>
              <a:t>25/04/2018</a:t>
            </a:fld>
            <a:endParaRPr lang="en-US"/>
          </a:p>
        </p:txBody>
      </p:sp>
      <p:sp>
        <p:nvSpPr>
          <p:cNvPr id="6" name="Footer Placeholder 5">
            <a:extLst>
              <a:ext uri="{FF2B5EF4-FFF2-40B4-BE49-F238E27FC236}">
                <a16:creationId xmlns:a16="http://schemas.microsoft.com/office/drawing/2014/main" xmlns="" id="{1070E987-3E4C-47F1-9C6A-4ADDB3A227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3973881-030B-4C04-966F-1B3CE50A8070}"/>
              </a:ext>
            </a:extLst>
          </p:cNvPr>
          <p:cNvSpPr>
            <a:spLocks noGrp="1"/>
          </p:cNvSpPr>
          <p:nvPr>
            <p:ph type="sldNum" sz="quarter" idx="12"/>
          </p:nvPr>
        </p:nvSpPr>
        <p:spPr/>
        <p:txBody>
          <a:bodyPr/>
          <a:lstStyle/>
          <a:p>
            <a:fld id="{9DC5D896-3B21-42FB-91B6-9B2B8E518F14}" type="slidenum">
              <a:rPr lang="en-US" smtClean="0"/>
              <a:t>‹#›</a:t>
            </a:fld>
            <a:endParaRPr lang="en-US"/>
          </a:p>
        </p:txBody>
      </p:sp>
    </p:spTree>
    <p:extLst>
      <p:ext uri="{BB962C8B-B14F-4D97-AF65-F5344CB8AC3E}">
        <p14:creationId xmlns:p14="http://schemas.microsoft.com/office/powerpoint/2010/main" val="631164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6AC555-D34E-4D57-A2A7-1D45DF9B2B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58975C9-2C00-4EC7-B99E-E717B73F6B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BEBD71A-6302-4C4B-9482-E4CE99E6F6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9C78473A-F253-4E03-BC96-814DD15EBCF7}"/>
              </a:ext>
            </a:extLst>
          </p:cNvPr>
          <p:cNvSpPr>
            <a:spLocks noGrp="1"/>
          </p:cNvSpPr>
          <p:nvPr>
            <p:ph type="dt" sz="half" idx="10"/>
          </p:nvPr>
        </p:nvSpPr>
        <p:spPr/>
        <p:txBody>
          <a:bodyPr/>
          <a:lstStyle/>
          <a:p>
            <a:fld id="{7710E355-A8F4-4622-95AE-5CEB347BEC13}" type="datetime1">
              <a:rPr lang="en-US" smtClean="0"/>
              <a:t>25/04/2018</a:t>
            </a:fld>
            <a:endParaRPr lang="en-US"/>
          </a:p>
        </p:txBody>
      </p:sp>
      <p:sp>
        <p:nvSpPr>
          <p:cNvPr id="6" name="Footer Placeholder 5">
            <a:extLst>
              <a:ext uri="{FF2B5EF4-FFF2-40B4-BE49-F238E27FC236}">
                <a16:creationId xmlns:a16="http://schemas.microsoft.com/office/drawing/2014/main" xmlns="" id="{C09486AE-A4B6-4500-B93B-AD3D356498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E9271B7-0D00-44E0-97D9-15F44DD1FBB8}"/>
              </a:ext>
            </a:extLst>
          </p:cNvPr>
          <p:cNvSpPr>
            <a:spLocks noGrp="1"/>
          </p:cNvSpPr>
          <p:nvPr>
            <p:ph type="sldNum" sz="quarter" idx="12"/>
          </p:nvPr>
        </p:nvSpPr>
        <p:spPr/>
        <p:txBody>
          <a:bodyPr/>
          <a:lstStyle/>
          <a:p>
            <a:fld id="{9DC5D896-3B21-42FB-91B6-9B2B8E518F14}" type="slidenum">
              <a:rPr lang="en-US" smtClean="0"/>
              <a:t>‹#›</a:t>
            </a:fld>
            <a:endParaRPr lang="en-US"/>
          </a:p>
        </p:txBody>
      </p:sp>
    </p:spTree>
    <p:extLst>
      <p:ext uri="{BB962C8B-B14F-4D97-AF65-F5344CB8AC3E}">
        <p14:creationId xmlns:p14="http://schemas.microsoft.com/office/powerpoint/2010/main" val="1095564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1ABDB75-E27D-4C66-B0CA-BE4B9AAAEB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E423109-458A-4A4C-9292-1B469046DE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9099C2A-E5B9-4C93-BFB9-D3D1438986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5F2ED6-8742-4843-9E25-D1F6DE64CFD0}" type="datetime1">
              <a:rPr lang="en-US" smtClean="0"/>
              <a:t>25/04/2018</a:t>
            </a:fld>
            <a:endParaRPr lang="en-US"/>
          </a:p>
        </p:txBody>
      </p:sp>
      <p:sp>
        <p:nvSpPr>
          <p:cNvPr id="5" name="Footer Placeholder 4">
            <a:extLst>
              <a:ext uri="{FF2B5EF4-FFF2-40B4-BE49-F238E27FC236}">
                <a16:creationId xmlns:a16="http://schemas.microsoft.com/office/drawing/2014/main" xmlns="" id="{5CF3D78F-3664-420A-B81C-11A80D9D10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9F2778A-F375-4A63-A0C7-09F251AEE6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C5D896-3B21-42FB-91B6-9B2B8E518F14}" type="slidenum">
              <a:rPr lang="en-US" smtClean="0"/>
              <a:t>‹#›</a:t>
            </a:fld>
            <a:endParaRPr lang="en-US"/>
          </a:p>
        </p:txBody>
      </p:sp>
    </p:spTree>
    <p:extLst>
      <p:ext uri="{BB962C8B-B14F-4D97-AF65-F5344CB8AC3E}">
        <p14:creationId xmlns:p14="http://schemas.microsoft.com/office/powerpoint/2010/main" val="2019638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mailto:info@prepdata.org"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mailto:lauretta@wri.org" TargetMode="External"/><Relationship Id="rId5" Type="http://schemas.openxmlformats.org/officeDocument/2006/relationships/hyperlink" Target="http://www.prepdata.org/" TargetMode="Externa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jpg"/><Relationship Id="rId26" Type="http://schemas.openxmlformats.org/officeDocument/2006/relationships/image" Target="../media/image28.png"/><Relationship Id="rId3" Type="http://schemas.openxmlformats.org/officeDocument/2006/relationships/image" Target="../media/image5.jpg"/><Relationship Id="rId21" Type="http://schemas.openxmlformats.org/officeDocument/2006/relationships/image" Target="../media/image23.png"/><Relationship Id="rId34" Type="http://schemas.openxmlformats.org/officeDocument/2006/relationships/image" Target="../media/image36.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jpg"/><Relationship Id="rId25" Type="http://schemas.openxmlformats.org/officeDocument/2006/relationships/image" Target="../media/image27.png"/><Relationship Id="rId33" Type="http://schemas.openxmlformats.org/officeDocument/2006/relationships/image" Target="../media/image35.png"/><Relationship Id="rId2" Type="http://schemas.openxmlformats.org/officeDocument/2006/relationships/notesSlide" Target="../notesSlides/notesSlide4.xml"/><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image" Target="../media/image13.gif"/><Relationship Id="rId24" Type="http://schemas.openxmlformats.org/officeDocument/2006/relationships/image" Target="../media/image26.png"/><Relationship Id="rId32" Type="http://schemas.openxmlformats.org/officeDocument/2006/relationships/image" Target="../media/image34.png"/><Relationship Id="rId5" Type="http://schemas.openxmlformats.org/officeDocument/2006/relationships/image" Target="../media/image7.png"/><Relationship Id="rId15" Type="http://schemas.openxmlformats.org/officeDocument/2006/relationships/image" Target="../media/image17.jpg"/><Relationship Id="rId23" Type="http://schemas.openxmlformats.org/officeDocument/2006/relationships/image" Target="../media/image25.png"/><Relationship Id="rId28" Type="http://schemas.openxmlformats.org/officeDocument/2006/relationships/image" Target="../media/image30.png"/><Relationship Id="rId36"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image" Target="../media/image21.png"/><Relationship Id="rId31" Type="http://schemas.openxmlformats.org/officeDocument/2006/relationships/image" Target="../media/image33.png"/><Relationship Id="rId4" Type="http://schemas.openxmlformats.org/officeDocument/2006/relationships/image" Target="../media/image6.jp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 Id="rId35"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DCA7AF5-B6EE-45D4-82B1-C62ECD95C8D4}"/>
              </a:ext>
            </a:extLst>
          </p:cNvPr>
          <p:cNvPicPr>
            <a:picLocks noChangeAspect="1"/>
          </p:cNvPicPr>
          <p:nvPr/>
        </p:nvPicPr>
        <p:blipFill rotWithShape="1">
          <a:blip r:embed="rId3">
            <a:extLst>
              <a:ext uri="{28A0092B-C50C-407E-A947-70E740481C1C}">
                <a14:useLocalDpi xmlns:a14="http://schemas.microsoft.com/office/drawing/2010/main" val="0"/>
              </a:ext>
            </a:extLst>
          </a:blip>
          <a:srcRect b="43750"/>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434385A7-427A-40A3-BE8C-63334E16F4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419" y="3063808"/>
            <a:ext cx="9154056" cy="2380054"/>
          </a:xfrm>
          <a:prstGeom prst="rect">
            <a:avLst/>
          </a:prstGeom>
        </p:spPr>
      </p:pic>
      <p:sp>
        <p:nvSpPr>
          <p:cNvPr id="10" name="Title 1">
            <a:extLst>
              <a:ext uri="{FF2B5EF4-FFF2-40B4-BE49-F238E27FC236}">
                <a16:creationId xmlns:a16="http://schemas.microsoft.com/office/drawing/2014/main" xmlns="" id="{2A454172-B810-4113-BB24-7424D0C676E3}"/>
              </a:ext>
            </a:extLst>
          </p:cNvPr>
          <p:cNvSpPr txBox="1">
            <a:spLocks/>
          </p:cNvSpPr>
          <p:nvPr/>
        </p:nvSpPr>
        <p:spPr>
          <a:xfrm>
            <a:off x="490091" y="5265986"/>
            <a:ext cx="10290204" cy="14919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Arial" panose="020B0604020202020204" pitchFamily="34" charset="0"/>
                <a:cs typeface="Arial" panose="020B0604020202020204" pitchFamily="34" charset="0"/>
              </a:rPr>
              <a:t>Visualizing Data to Build Climate Resilience</a:t>
            </a:r>
          </a:p>
          <a:p>
            <a:endParaRPr lang="en-US" sz="1800" b="1" dirty="0">
              <a:solidFill>
                <a:schemeClr val="bg1"/>
              </a:solidFill>
              <a:latin typeface="Arial" panose="020B0604020202020204" pitchFamily="34" charset="0"/>
              <a:cs typeface="Arial" panose="020B0604020202020204" pitchFamily="34" charset="0"/>
            </a:endParaRPr>
          </a:p>
          <a:p>
            <a:r>
              <a:rPr lang="en-US" sz="1800" dirty="0">
                <a:solidFill>
                  <a:schemeClr val="bg1"/>
                </a:solidFill>
                <a:latin typeface="Arial" panose="020B0604020202020204" pitchFamily="34" charset="0"/>
                <a:cs typeface="Arial" panose="020B0604020202020204" pitchFamily="34" charset="0"/>
              </a:rPr>
              <a:t>Lauretta Burke, World Resources Institute</a:t>
            </a:r>
          </a:p>
        </p:txBody>
      </p:sp>
      <p:sp>
        <p:nvSpPr>
          <p:cNvPr id="6" name="Title 1">
            <a:extLst>
              <a:ext uri="{FF2B5EF4-FFF2-40B4-BE49-F238E27FC236}">
                <a16:creationId xmlns:a16="http://schemas.microsoft.com/office/drawing/2014/main" xmlns="" id="{433E1D63-1DEF-4C08-9C81-B39056B3DB84}"/>
              </a:ext>
            </a:extLst>
          </p:cNvPr>
          <p:cNvSpPr txBox="1">
            <a:spLocks/>
          </p:cNvSpPr>
          <p:nvPr/>
        </p:nvSpPr>
        <p:spPr>
          <a:xfrm>
            <a:off x="490091" y="5799616"/>
            <a:ext cx="11441353" cy="9583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2000" dirty="0">
              <a:solidFill>
                <a:schemeClr val="bg1"/>
              </a:solidFill>
              <a:latin typeface="Arial" panose="020B0604020202020204" pitchFamily="34" charset="0"/>
              <a:cs typeface="Arial" panose="020B0604020202020204" pitchFamily="34" charset="0"/>
            </a:endParaRPr>
          </a:p>
        </p:txBody>
      </p:sp>
      <p:sp>
        <p:nvSpPr>
          <p:cNvPr id="7" name="Footer Placeholder 3">
            <a:extLst>
              <a:ext uri="{FF2B5EF4-FFF2-40B4-BE49-F238E27FC236}">
                <a16:creationId xmlns:a16="http://schemas.microsoft.com/office/drawing/2014/main" xmlns="" id="{7A472DFF-429B-4DFD-BCEF-93C2ADE4BE8D}"/>
              </a:ext>
            </a:extLst>
          </p:cNvPr>
          <p:cNvSpPr>
            <a:spLocks noGrp="1"/>
          </p:cNvSpPr>
          <p:nvPr>
            <p:ph type="ftr" sz="quarter" idx="11"/>
          </p:nvPr>
        </p:nvSpPr>
        <p:spPr>
          <a:xfrm>
            <a:off x="490091" y="6392804"/>
            <a:ext cx="7702826" cy="365125"/>
          </a:xfrm>
        </p:spPr>
        <p:txBody>
          <a:bodyPr/>
          <a:lstStyle/>
          <a:p>
            <a:pPr algn="l"/>
            <a:r>
              <a:rPr lang="en-US" sz="1000" dirty="0">
                <a:solidFill>
                  <a:schemeClr val="bg1"/>
                </a:solidFill>
                <a:latin typeface="Arial" panose="020B0604020202020204" pitchFamily="34" charset="0"/>
                <a:cs typeface="Arial" panose="020B0604020202020204" pitchFamily="34" charset="0"/>
              </a:rPr>
              <a:t>Photo Credit: NASA Earth Observatory </a:t>
            </a:r>
          </a:p>
        </p:txBody>
      </p:sp>
    </p:spTree>
    <p:extLst>
      <p:ext uri="{BB962C8B-B14F-4D97-AF65-F5344CB8AC3E}">
        <p14:creationId xmlns:p14="http://schemas.microsoft.com/office/powerpoint/2010/main" val="2788408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E910EB-2AD0-43B0-80F9-61E143AE9F72}"/>
              </a:ext>
            </a:extLst>
          </p:cNvPr>
          <p:cNvSpPr>
            <a:spLocks noGrp="1"/>
          </p:cNvSpPr>
          <p:nvPr>
            <p:ph type="title"/>
          </p:nvPr>
        </p:nvSpPr>
        <p:spPr/>
        <p:txBody>
          <a:bodyPr/>
          <a:lstStyle/>
          <a:p>
            <a:endParaRPr lang="en-US"/>
          </a:p>
        </p:txBody>
      </p:sp>
      <p:pic>
        <p:nvPicPr>
          <p:cNvPr id="5" name="Screen Recording 4">
            <a:hlinkClick r:id="" action="ppaction://media"/>
            <a:extLst>
              <a:ext uri="{FF2B5EF4-FFF2-40B4-BE49-F238E27FC236}">
                <a16:creationId xmlns:a16="http://schemas.microsoft.com/office/drawing/2014/main" xmlns="" id="{26F0AD56-A8CF-41DB-943F-0866662CEEAF}"/>
              </a:ext>
            </a:extLst>
          </p:cNvPr>
          <p:cNvPicPr>
            <a:picLocks noGrp="1" noChangeAspect="1"/>
          </p:cNvPicPr>
          <p:nvPr>
            <p:ph idx="1"/>
            <a:videoFile r:link="rId1"/>
            <p:extLst>
              <p:ext uri="{DAA4B4D4-6D71-4841-9C94-3DE7FCFB9230}">
                <p14:media xmlns:p14="http://schemas.microsoft.com/office/powerpoint/2010/main" r:embed="rId2">
                  <p14:trim st="18515" end="5313.4036"/>
                </p14:media>
              </p:ext>
            </p:extLst>
          </p:nvPr>
        </p:nvPicPr>
        <p:blipFill>
          <a:blip r:embed="rId4"/>
          <a:stretch>
            <a:fillRect/>
          </a:stretch>
        </p:blipFill>
        <p:spPr>
          <a:xfrm>
            <a:off x="146094" y="69405"/>
            <a:ext cx="12452305" cy="6652070"/>
          </a:xfrm>
        </p:spPr>
      </p:pic>
      <p:sp>
        <p:nvSpPr>
          <p:cNvPr id="4" name="Footer Placeholder 3">
            <a:extLst>
              <a:ext uri="{FF2B5EF4-FFF2-40B4-BE49-F238E27FC236}">
                <a16:creationId xmlns:a16="http://schemas.microsoft.com/office/drawing/2014/main" xmlns="" id="{F5B9D585-6537-4634-BB2E-351FF1DA1AE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177069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05A713-26AC-44E9-91A2-DD1FF9C9594D}"/>
              </a:ext>
            </a:extLst>
          </p:cNvPr>
          <p:cNvSpPr>
            <a:spLocks noGrp="1"/>
          </p:cNvSpPr>
          <p:nvPr>
            <p:ph type="title"/>
          </p:nvPr>
        </p:nvSpPr>
        <p:spPr>
          <a:xfrm>
            <a:off x="0" y="269587"/>
            <a:ext cx="10515600" cy="711507"/>
          </a:xfrm>
          <a:solidFill>
            <a:schemeClr val="tx1">
              <a:alpha val="70000"/>
            </a:schemeClr>
          </a:solidFill>
        </p:spPr>
        <p:txBody>
          <a:bodyPr>
            <a:normAutofit/>
          </a:bodyPr>
          <a:lstStyle/>
          <a:p>
            <a:r>
              <a:rPr lang="en-US" sz="3200" b="1" dirty="0">
                <a:solidFill>
                  <a:schemeClr val="bg1"/>
                </a:solidFill>
                <a:latin typeface="Arial" panose="020B0604020202020204" pitchFamily="34" charset="0"/>
                <a:cs typeface="Arial" panose="020B0604020202020204" pitchFamily="34" charset="0"/>
              </a:rPr>
              <a:t>  What makes </a:t>
            </a:r>
            <a:r>
              <a:rPr lang="en-US" sz="3200" b="1" dirty="0" err="1">
                <a:solidFill>
                  <a:schemeClr val="bg1"/>
                </a:solidFill>
                <a:latin typeface="Arial" panose="020B0604020202020204" pitchFamily="34" charset="0"/>
                <a:cs typeface="Arial" panose="020B0604020202020204" pitchFamily="34" charset="0"/>
              </a:rPr>
              <a:t>PREPdata</a:t>
            </a:r>
            <a:r>
              <a:rPr lang="en-US" sz="3200" b="1" dirty="0">
                <a:solidFill>
                  <a:schemeClr val="bg1"/>
                </a:solidFill>
                <a:latin typeface="Arial" panose="020B0604020202020204" pitchFamily="34" charset="0"/>
                <a:cs typeface="Arial" panose="020B0604020202020204" pitchFamily="34" charset="0"/>
              </a:rPr>
              <a:t> unique?</a:t>
            </a:r>
          </a:p>
        </p:txBody>
      </p:sp>
      <p:sp>
        <p:nvSpPr>
          <p:cNvPr id="4" name="Footer Placeholder 3">
            <a:extLst>
              <a:ext uri="{FF2B5EF4-FFF2-40B4-BE49-F238E27FC236}">
                <a16:creationId xmlns:a16="http://schemas.microsoft.com/office/drawing/2014/main" xmlns="" id="{9521FAF1-693C-40DC-A786-43892174C83D}"/>
              </a:ext>
            </a:extLst>
          </p:cNvPr>
          <p:cNvSpPr>
            <a:spLocks noGrp="1"/>
          </p:cNvSpPr>
          <p:nvPr>
            <p:ph type="ftr" sz="quarter" idx="11"/>
          </p:nvPr>
        </p:nvSpPr>
        <p:spPr>
          <a:xfrm>
            <a:off x="450574" y="6356350"/>
            <a:ext cx="7702826" cy="365125"/>
          </a:xfrm>
        </p:spPr>
        <p:txBody>
          <a:bodyPr/>
          <a:lstStyle/>
          <a:p>
            <a:pPr algn="l"/>
            <a:r>
              <a:rPr lang="en-US" sz="1000" i="1" dirty="0">
                <a:solidFill>
                  <a:schemeClr val="bg1"/>
                </a:solidFill>
                <a:latin typeface="Arial" panose="020B0604020202020204" pitchFamily="34" charset="0"/>
                <a:cs typeface="Arial" panose="020B0604020202020204" pitchFamily="34" charset="0"/>
              </a:rPr>
              <a:t>Visualized dataset of roads worldwide. </a:t>
            </a:r>
            <a:r>
              <a:rPr lang="en-US" sz="1000" dirty="0">
                <a:solidFill>
                  <a:schemeClr val="bg1"/>
                </a:solidFill>
                <a:latin typeface="Arial" panose="020B0604020202020204" pitchFamily="34" charset="0"/>
                <a:cs typeface="Arial" panose="020B0604020202020204" pitchFamily="34" charset="0"/>
              </a:rPr>
              <a:t>  Photo Credit: PREPdata </a:t>
            </a:r>
          </a:p>
        </p:txBody>
      </p:sp>
      <p:pic>
        <p:nvPicPr>
          <p:cNvPr id="5" name="Picture 2">
            <a:extLst>
              <a:ext uri="{FF2B5EF4-FFF2-40B4-BE49-F238E27FC236}">
                <a16:creationId xmlns:a16="http://schemas.microsoft.com/office/drawing/2014/main" xmlns="" id="{260347EF-2612-4E21-8642-19CF3DAEE5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407609" y="6345102"/>
            <a:ext cx="2015765" cy="52409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xmlns="" id="{75A547CB-D199-4C1B-AA48-F95D5C78EAC0}"/>
              </a:ext>
            </a:extLst>
          </p:cNvPr>
          <p:cNvCxnSpPr/>
          <p:nvPr/>
        </p:nvCxnSpPr>
        <p:spPr>
          <a:xfrm>
            <a:off x="450574" y="6313181"/>
            <a:ext cx="109728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xmlns="" id="{7C63C50F-754B-4BB0-A7AC-C103AD98DBAB}"/>
              </a:ext>
            </a:extLst>
          </p:cNvPr>
          <p:cNvSpPr txBox="1"/>
          <p:nvPr/>
        </p:nvSpPr>
        <p:spPr>
          <a:xfrm>
            <a:off x="6313653" y="1285978"/>
            <a:ext cx="5109721" cy="4722318"/>
          </a:xfrm>
          <a:prstGeom prst="rect">
            <a:avLst/>
          </a:prstGeom>
          <a:solidFill>
            <a:schemeClr val="tx1">
              <a:alpha val="70000"/>
            </a:schemeClr>
          </a:solidFill>
        </p:spPr>
        <p:txBody>
          <a:bodyPr wrap="square" rtlCol="0">
            <a:spAutoFit/>
          </a:bodyPr>
          <a:lstStyle/>
          <a:p>
            <a:pPr marL="342900" lvl="0" indent="-342900">
              <a:lnSpc>
                <a:spcPct val="90000"/>
              </a:lnSpc>
              <a:spcBef>
                <a:spcPts val="1000"/>
              </a:spcBef>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 focus on visualizing data for climate resilience</a:t>
            </a:r>
          </a:p>
          <a:p>
            <a:pPr marL="342900" lvl="0" indent="-342900">
              <a:lnSpc>
                <a:spcPct val="90000"/>
              </a:lnSpc>
              <a:spcBef>
                <a:spcPts val="1000"/>
              </a:spcBef>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 map-based platform that is user-friendly and customizable to different contexts and skill levels</a:t>
            </a:r>
          </a:p>
          <a:p>
            <a:pPr marL="342900" lvl="0" indent="-342900">
              <a:lnSpc>
                <a:spcPct val="90000"/>
              </a:lnSpc>
              <a:spcBef>
                <a:spcPts val="1000"/>
              </a:spcBef>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Active curation of data sets</a:t>
            </a:r>
          </a:p>
          <a:p>
            <a:pPr marL="342900" lvl="0" indent="-342900">
              <a:lnSpc>
                <a:spcPct val="90000"/>
              </a:lnSpc>
              <a:spcBef>
                <a:spcPts val="1000"/>
              </a:spcBef>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Commitment to global coverage</a:t>
            </a:r>
          </a:p>
          <a:p>
            <a:pPr marL="342900" lvl="0" indent="-342900">
              <a:lnSpc>
                <a:spcPct val="90000"/>
              </a:lnSpc>
              <a:spcBef>
                <a:spcPts val="1000"/>
              </a:spcBef>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 user-needs based strategy for platform development and data content </a:t>
            </a:r>
          </a:p>
          <a:p>
            <a:pPr marL="342900" lvl="0" indent="-342900">
              <a:lnSpc>
                <a:spcPct val="90000"/>
              </a:lnSpc>
              <a:spcBef>
                <a:spcPts val="1000"/>
              </a:spcBef>
              <a:buClr>
                <a:schemeClr val="lt1"/>
              </a:buClr>
              <a:buSzPts val="2400"/>
              <a:buFont typeface="Arial"/>
              <a:buChar char="•"/>
            </a:pPr>
            <a:r>
              <a:rPr lang="en-US" sz="2400" dirty="0">
                <a:solidFill>
                  <a:schemeClr val="lt1"/>
                </a:solidFill>
                <a:latin typeface="Arial"/>
                <a:ea typeface="Arial"/>
                <a:cs typeface="Arial"/>
                <a:sym typeface="Arial"/>
              </a:rPr>
              <a:t>Benefits from diverse partner / expert input</a:t>
            </a:r>
            <a:endParaRPr lang="en-US" sz="14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226089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DCA7AF5-B6EE-45D4-82B1-C62ECD95C8D4}"/>
              </a:ext>
            </a:extLst>
          </p:cNvPr>
          <p:cNvPicPr>
            <a:picLocks noChangeAspect="1"/>
          </p:cNvPicPr>
          <p:nvPr/>
        </p:nvPicPr>
        <p:blipFill rotWithShape="1">
          <a:blip r:embed="rId3">
            <a:extLst>
              <a:ext uri="{28A0092B-C50C-407E-A947-70E740481C1C}">
                <a14:useLocalDpi xmlns:a14="http://schemas.microsoft.com/office/drawing/2010/main" val="0"/>
              </a:ext>
            </a:extLst>
          </a:blip>
          <a:srcRect b="43750"/>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434385A7-427A-40A3-BE8C-63334E16F4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587"/>
            <a:ext cx="5252082" cy="1365541"/>
          </a:xfrm>
          <a:prstGeom prst="rect">
            <a:avLst/>
          </a:prstGeom>
        </p:spPr>
      </p:pic>
      <p:sp>
        <p:nvSpPr>
          <p:cNvPr id="6" name="Title 1">
            <a:extLst>
              <a:ext uri="{FF2B5EF4-FFF2-40B4-BE49-F238E27FC236}">
                <a16:creationId xmlns:a16="http://schemas.microsoft.com/office/drawing/2014/main" xmlns="" id="{433E1D63-1DEF-4C08-9C81-B39056B3DB84}"/>
              </a:ext>
            </a:extLst>
          </p:cNvPr>
          <p:cNvSpPr txBox="1">
            <a:spLocks/>
          </p:cNvSpPr>
          <p:nvPr/>
        </p:nvSpPr>
        <p:spPr>
          <a:xfrm>
            <a:off x="1717850" y="3130905"/>
            <a:ext cx="8267978" cy="1978318"/>
          </a:xfrm>
          <a:prstGeom prst="rect">
            <a:avLst/>
          </a:prstGeom>
          <a:solidFill>
            <a:srgbClr val="000000">
              <a:alpha val="50196"/>
            </a:srgbClr>
          </a:solid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endParaRPr lang="en-US" sz="4800" dirty="0">
              <a:solidFill>
                <a:schemeClr val="bg1"/>
              </a:solidFill>
              <a:latin typeface="Arial" panose="020B0604020202020204" pitchFamily="34" charset="0"/>
              <a:cs typeface="Arial" panose="020B0604020202020204" pitchFamily="34" charset="0"/>
            </a:endParaRPr>
          </a:p>
          <a:p>
            <a:pPr>
              <a:lnSpc>
                <a:spcPct val="120000"/>
              </a:lnSpc>
            </a:pPr>
            <a:r>
              <a:rPr lang="en-US" sz="2400" b="1" dirty="0">
                <a:solidFill>
                  <a:schemeClr val="bg1"/>
                </a:solidFill>
                <a:latin typeface="+mn-lt"/>
                <a:cs typeface="Arial" panose="020B0604020202020204" pitchFamily="34" charset="0"/>
              </a:rPr>
              <a:t>Visit </a:t>
            </a:r>
            <a:r>
              <a:rPr lang="en-US" sz="2400" b="1" dirty="0">
                <a:solidFill>
                  <a:schemeClr val="bg1"/>
                </a:solidFill>
                <a:latin typeface="+mn-lt"/>
                <a:cs typeface="Arial" panose="020B0604020202020204" pitchFamily="34" charset="0"/>
                <a:hlinkClick r:id="rId5"/>
              </a:rPr>
              <a:t>www.prepdata.org</a:t>
            </a:r>
            <a:endParaRPr lang="en-US" sz="2400" b="1" dirty="0">
              <a:solidFill>
                <a:schemeClr val="bg1"/>
              </a:solidFill>
              <a:latin typeface="+mn-lt"/>
              <a:cs typeface="Arial" panose="020B0604020202020204" pitchFamily="34" charset="0"/>
            </a:endParaRPr>
          </a:p>
          <a:p>
            <a:pPr>
              <a:lnSpc>
                <a:spcPct val="120000"/>
              </a:lnSpc>
            </a:pPr>
            <a:r>
              <a:rPr lang="en-US" sz="2400" b="1" dirty="0">
                <a:solidFill>
                  <a:schemeClr val="bg1"/>
                </a:solidFill>
                <a:latin typeface="+mn-lt"/>
              </a:rPr>
              <a:t>Contact: </a:t>
            </a:r>
            <a:r>
              <a:rPr lang="en-US" sz="2400" b="1" dirty="0">
                <a:solidFill>
                  <a:schemeClr val="bg1"/>
                </a:solidFill>
                <a:latin typeface="+mn-lt"/>
                <a:hlinkClick r:id="rId6"/>
              </a:rPr>
              <a:t>lauretta@wri.org</a:t>
            </a:r>
            <a:endParaRPr lang="en-US" sz="2400" b="1" dirty="0">
              <a:solidFill>
                <a:schemeClr val="bg1"/>
              </a:solidFill>
              <a:latin typeface="+mn-lt"/>
            </a:endParaRPr>
          </a:p>
          <a:p>
            <a:pPr>
              <a:lnSpc>
                <a:spcPct val="120000"/>
              </a:lnSpc>
            </a:pPr>
            <a:r>
              <a:rPr lang="en-US" sz="2400" b="1" dirty="0">
                <a:solidFill>
                  <a:schemeClr val="bg1"/>
                </a:solidFill>
                <a:latin typeface="+mn-lt"/>
                <a:cs typeface="Arial" panose="020B0604020202020204" pitchFamily="34" charset="0"/>
              </a:rPr>
              <a:t>General PREP inquiries and comments: </a:t>
            </a:r>
            <a:r>
              <a:rPr lang="en-US" sz="2400" b="1" dirty="0">
                <a:solidFill>
                  <a:schemeClr val="bg1"/>
                </a:solidFill>
                <a:latin typeface="+mn-lt"/>
                <a:cs typeface="Arial" panose="020B0604020202020204" pitchFamily="34" charset="0"/>
                <a:hlinkClick r:id="rId7"/>
              </a:rPr>
              <a:t>info@prepdata.org</a:t>
            </a:r>
            <a:endParaRPr lang="en-US" sz="2400" b="1" dirty="0">
              <a:solidFill>
                <a:schemeClr val="bg1"/>
              </a:solidFill>
              <a:latin typeface="+mn-lt"/>
              <a:cs typeface="Arial" panose="020B0604020202020204" pitchFamily="34" charset="0"/>
            </a:endParaRPr>
          </a:p>
          <a:p>
            <a:pPr>
              <a:lnSpc>
                <a:spcPct val="120000"/>
              </a:lnSpc>
            </a:pPr>
            <a:endParaRPr lang="en-US" sz="2400" dirty="0">
              <a:solidFill>
                <a:schemeClr val="bg1"/>
              </a:solidFill>
              <a:latin typeface="Arial" panose="020B0604020202020204" pitchFamily="34" charset="0"/>
              <a:cs typeface="Arial" panose="020B0604020202020204" pitchFamily="34" charset="0"/>
            </a:endParaRPr>
          </a:p>
          <a:p>
            <a:pPr>
              <a:lnSpc>
                <a:spcPct val="120000"/>
              </a:lnSpc>
            </a:pP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6572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05A713-26AC-44E9-91A2-DD1FF9C9594D}"/>
              </a:ext>
            </a:extLst>
          </p:cNvPr>
          <p:cNvSpPr>
            <a:spLocks noGrp="1"/>
          </p:cNvSpPr>
          <p:nvPr>
            <p:ph type="title"/>
          </p:nvPr>
        </p:nvSpPr>
        <p:spPr>
          <a:xfrm>
            <a:off x="0" y="447011"/>
            <a:ext cx="10515600" cy="711507"/>
          </a:xfrm>
          <a:solidFill>
            <a:schemeClr val="tx1">
              <a:alpha val="70000"/>
            </a:schemeClr>
          </a:solidFill>
        </p:spPr>
        <p:txBody>
          <a:bodyPr>
            <a:normAutofit/>
          </a:bodyPr>
          <a:lstStyle/>
          <a:p>
            <a:r>
              <a:rPr lang="en-US" sz="3200" b="1" dirty="0">
                <a:solidFill>
                  <a:schemeClr val="bg1"/>
                </a:solidFill>
                <a:latin typeface="Arial" panose="020B0604020202020204" pitchFamily="34" charset="0"/>
                <a:cs typeface="Arial" panose="020B0604020202020204" pitchFamily="34" charset="0"/>
              </a:rPr>
              <a:t>   The Challenges</a:t>
            </a:r>
          </a:p>
        </p:txBody>
      </p:sp>
      <p:sp>
        <p:nvSpPr>
          <p:cNvPr id="4" name="Footer Placeholder 3">
            <a:extLst>
              <a:ext uri="{FF2B5EF4-FFF2-40B4-BE49-F238E27FC236}">
                <a16:creationId xmlns:a16="http://schemas.microsoft.com/office/drawing/2014/main" xmlns="" id="{9521FAF1-693C-40DC-A786-43892174C83D}"/>
              </a:ext>
            </a:extLst>
          </p:cNvPr>
          <p:cNvSpPr>
            <a:spLocks noGrp="1"/>
          </p:cNvSpPr>
          <p:nvPr>
            <p:ph type="ftr" sz="quarter" idx="11"/>
          </p:nvPr>
        </p:nvSpPr>
        <p:spPr>
          <a:xfrm>
            <a:off x="450574" y="6356350"/>
            <a:ext cx="770282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Photo Credit: NASA Earth Observatory </a:t>
            </a:r>
          </a:p>
        </p:txBody>
      </p:sp>
      <p:pic>
        <p:nvPicPr>
          <p:cNvPr id="5" name="Picture 2">
            <a:extLst>
              <a:ext uri="{FF2B5EF4-FFF2-40B4-BE49-F238E27FC236}">
                <a16:creationId xmlns:a16="http://schemas.microsoft.com/office/drawing/2014/main" xmlns="" id="{260347EF-2612-4E21-8642-19CF3DAEE5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407609" y="6345102"/>
            <a:ext cx="2015765" cy="52409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xmlns="" id="{75A547CB-D199-4C1B-AA48-F95D5C78EAC0}"/>
              </a:ext>
            </a:extLst>
          </p:cNvPr>
          <p:cNvCxnSpPr/>
          <p:nvPr/>
        </p:nvCxnSpPr>
        <p:spPr>
          <a:xfrm>
            <a:off x="450574" y="6272237"/>
            <a:ext cx="109728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xmlns="" id="{06E725F7-2D1F-4A3B-B219-D0C490AD485B}"/>
              </a:ext>
            </a:extLst>
          </p:cNvPr>
          <p:cNvSpPr txBox="1">
            <a:spLocks/>
          </p:cNvSpPr>
          <p:nvPr/>
        </p:nvSpPr>
        <p:spPr>
          <a:xfrm>
            <a:off x="450574" y="1379110"/>
            <a:ext cx="7263637" cy="2893632"/>
          </a:xfrm>
          <a:prstGeom prst="rect">
            <a:avLst/>
          </a:prstGeom>
          <a:solidFill>
            <a:schemeClr val="tx1">
              <a:alpha val="7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marR="0" lvl="0" indent="-4572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Data access – and deluge!</a:t>
            </a:r>
          </a:p>
          <a:p>
            <a:pPr marL="457200" marR="0" lvl="0" indent="-4572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Fragmented resources, websites and platforms</a:t>
            </a:r>
          </a:p>
          <a:p>
            <a:pPr marL="457200" marR="0" lvl="0" indent="-4572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Complexity of climate datasets</a:t>
            </a:r>
          </a:p>
          <a:p>
            <a:pPr marL="457200" indent="-457200">
              <a:spcBef>
                <a:spcPts val="600"/>
              </a:spcBef>
              <a:buFont typeface="Arial" panose="020B0604020202020204" pitchFamily="34" charset="0"/>
              <a:buChar char="•"/>
              <a:defRPr/>
            </a:pPr>
            <a:r>
              <a:rPr lang="en-US" sz="2400" dirty="0">
                <a:solidFill>
                  <a:prstClr val="white"/>
                </a:solidFill>
                <a:latin typeface="Arial" panose="020B0604020202020204" pitchFamily="34" charset="0"/>
                <a:cs typeface="Arial" panose="020B0604020202020204" pitchFamily="34" charset="0"/>
              </a:rPr>
              <a:t>Lack of feedback mechanisms</a:t>
            </a:r>
          </a:p>
          <a:p>
            <a:pPr marL="457200" marR="0" lvl="0" indent="-4572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Disparate data needed for resilience planning</a:t>
            </a:r>
          </a:p>
        </p:txBody>
      </p:sp>
    </p:spTree>
    <p:extLst>
      <p:ext uri="{BB962C8B-B14F-4D97-AF65-F5344CB8AC3E}">
        <p14:creationId xmlns:p14="http://schemas.microsoft.com/office/powerpoint/2010/main" val="4049274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9521FAF1-693C-40DC-A786-43892174C83D}"/>
              </a:ext>
            </a:extLst>
          </p:cNvPr>
          <p:cNvSpPr>
            <a:spLocks noGrp="1"/>
          </p:cNvSpPr>
          <p:nvPr>
            <p:ph type="ftr" sz="quarter" idx="11"/>
          </p:nvPr>
        </p:nvSpPr>
        <p:spPr>
          <a:xfrm>
            <a:off x="450574" y="6356350"/>
            <a:ext cx="770282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Photo Credit: NPS Climate Change Response/Flickr </a:t>
            </a:r>
          </a:p>
        </p:txBody>
      </p:sp>
      <p:pic>
        <p:nvPicPr>
          <p:cNvPr id="5" name="Picture 2">
            <a:extLst>
              <a:ext uri="{FF2B5EF4-FFF2-40B4-BE49-F238E27FC236}">
                <a16:creationId xmlns:a16="http://schemas.microsoft.com/office/drawing/2014/main" xmlns="" id="{260347EF-2612-4E21-8642-19CF3DAEE5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407609" y="6345102"/>
            <a:ext cx="2015765" cy="52409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xmlns="" id="{75A547CB-D199-4C1B-AA48-F95D5C78EAC0}"/>
              </a:ext>
            </a:extLst>
          </p:cNvPr>
          <p:cNvCxnSpPr/>
          <p:nvPr/>
        </p:nvCxnSpPr>
        <p:spPr>
          <a:xfrm>
            <a:off x="450574" y="6272237"/>
            <a:ext cx="109728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xmlns="" id="{1FB89058-F876-4D26-AE9D-BB7BCCEA487F}"/>
              </a:ext>
            </a:extLst>
          </p:cNvPr>
          <p:cNvSpPr txBox="1">
            <a:spLocks/>
          </p:cNvSpPr>
          <p:nvPr/>
        </p:nvSpPr>
        <p:spPr>
          <a:xfrm>
            <a:off x="450574" y="2267712"/>
            <a:ext cx="7702826" cy="3419855"/>
          </a:xfrm>
          <a:prstGeom prst="rect">
            <a:avLst/>
          </a:prstGeom>
          <a:solidFill>
            <a:schemeClr val="tx1">
              <a:alpha val="7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sng"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Goal of the public private partnership: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To make it easier for people around the world to find and access data for climate adaptation and resilience planning</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0"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j-ea"/>
                <a:cs typeface="Arial" panose="020B0604020202020204" pitchFamily="34" charset="0"/>
              </a:rPr>
              <a:t>Launched September 2016;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j-ea"/>
                <a:cs typeface="Arial" panose="020B0604020202020204" pitchFamily="34" charset="0"/>
              </a:rPr>
              <a:t>Platform revised in February 2018.</a:t>
            </a:r>
          </a:p>
        </p:txBody>
      </p:sp>
      <p:sp>
        <p:nvSpPr>
          <p:cNvPr id="9" name="Title 1">
            <a:extLst>
              <a:ext uri="{FF2B5EF4-FFF2-40B4-BE49-F238E27FC236}">
                <a16:creationId xmlns:a16="http://schemas.microsoft.com/office/drawing/2014/main" xmlns="" id="{39EF894D-37B1-4D52-8FF1-80176C2C41E4}"/>
              </a:ext>
            </a:extLst>
          </p:cNvPr>
          <p:cNvSpPr>
            <a:spLocks noGrp="1"/>
          </p:cNvSpPr>
          <p:nvPr>
            <p:ph type="title"/>
          </p:nvPr>
        </p:nvSpPr>
        <p:spPr>
          <a:xfrm>
            <a:off x="0" y="447011"/>
            <a:ext cx="10515600" cy="711507"/>
          </a:xfrm>
          <a:solidFill>
            <a:schemeClr val="tx1">
              <a:alpha val="70000"/>
            </a:schemeClr>
          </a:solidFill>
        </p:spPr>
        <p:txBody>
          <a:bodyPr>
            <a:normAutofit/>
          </a:bodyPr>
          <a:lstStyle/>
          <a:p>
            <a:r>
              <a:rPr lang="en-US" sz="3200" b="1" dirty="0">
                <a:solidFill>
                  <a:schemeClr val="bg1"/>
                </a:solidFill>
                <a:latin typeface="Arial" panose="020B0604020202020204" pitchFamily="34" charset="0"/>
                <a:cs typeface="Arial" panose="020B0604020202020204" pitchFamily="34" charset="0"/>
              </a:rPr>
              <a:t>   Building Resilience Through Data</a:t>
            </a:r>
          </a:p>
        </p:txBody>
      </p:sp>
    </p:spTree>
    <p:extLst>
      <p:ext uri="{BB962C8B-B14F-4D97-AF65-F5344CB8AC3E}">
        <p14:creationId xmlns:p14="http://schemas.microsoft.com/office/powerpoint/2010/main" val="2898509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838200" y="320881"/>
            <a:ext cx="10515600" cy="711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1F3864"/>
              </a:buClr>
              <a:buSzPts val="3200"/>
              <a:buFont typeface="Arial"/>
              <a:buNone/>
            </a:pPr>
            <a:r>
              <a:rPr lang="en-US" sz="3200" b="1" i="0" u="none" strike="noStrike" cap="none" dirty="0">
                <a:solidFill>
                  <a:srgbClr val="1F3864"/>
                </a:solidFill>
                <a:latin typeface="Arial"/>
                <a:ea typeface="Arial"/>
                <a:cs typeface="Arial"/>
                <a:sym typeface="Arial"/>
              </a:rPr>
              <a:t>PREP Partners</a:t>
            </a:r>
            <a:endParaRPr dirty="0"/>
          </a:p>
        </p:txBody>
      </p:sp>
      <p:sp>
        <p:nvSpPr>
          <p:cNvPr id="191" name="Shape 191"/>
          <p:cNvSpPr txBox="1">
            <a:spLocks noGrp="1"/>
          </p:cNvSpPr>
          <p:nvPr>
            <p:ph type="ftr" idx="11"/>
          </p:nvPr>
        </p:nvSpPr>
        <p:spPr>
          <a:xfrm>
            <a:off x="450574" y="6356350"/>
            <a:ext cx="7702800" cy="365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888888"/>
              </a:solidFill>
              <a:effectLst/>
              <a:uLnTx/>
              <a:uFillTx/>
              <a:latin typeface="Calibri"/>
              <a:ea typeface="Calibri"/>
              <a:cs typeface="Calibri"/>
              <a:sym typeface="Calibri"/>
            </a:endParaRPr>
          </a:p>
        </p:txBody>
      </p:sp>
      <p:pic>
        <p:nvPicPr>
          <p:cNvPr id="192" name="Shape 192"/>
          <p:cNvPicPr preferRelativeResize="0"/>
          <p:nvPr/>
        </p:nvPicPr>
        <p:blipFill rotWithShape="1">
          <a:blip r:embed="rId3">
            <a:alphaModFix/>
          </a:blip>
          <a:srcRect/>
          <a:stretch/>
        </p:blipFill>
        <p:spPr>
          <a:xfrm>
            <a:off x="911115" y="2370079"/>
            <a:ext cx="1909583" cy="712841"/>
          </a:xfrm>
          <a:prstGeom prst="rect">
            <a:avLst/>
          </a:prstGeom>
          <a:noFill/>
          <a:ln>
            <a:noFill/>
          </a:ln>
        </p:spPr>
      </p:pic>
      <p:pic>
        <p:nvPicPr>
          <p:cNvPr id="193" name="Shape 193"/>
          <p:cNvPicPr preferRelativeResize="0"/>
          <p:nvPr/>
        </p:nvPicPr>
        <p:blipFill rotWithShape="1">
          <a:blip r:embed="rId4">
            <a:alphaModFix/>
          </a:blip>
          <a:srcRect/>
          <a:stretch/>
        </p:blipFill>
        <p:spPr>
          <a:xfrm>
            <a:off x="244091" y="1759961"/>
            <a:ext cx="1436215" cy="498686"/>
          </a:xfrm>
          <a:prstGeom prst="rect">
            <a:avLst/>
          </a:prstGeom>
          <a:noFill/>
          <a:ln>
            <a:noFill/>
          </a:ln>
        </p:spPr>
      </p:pic>
      <p:sp>
        <p:nvSpPr>
          <p:cNvPr id="194" name="Shape 194"/>
          <p:cNvSpPr txBox="1"/>
          <p:nvPr/>
        </p:nvSpPr>
        <p:spPr>
          <a:xfrm>
            <a:off x="118526" y="1259390"/>
            <a:ext cx="3536845" cy="395486"/>
          </a:xfrm>
          <a:prstGeom prst="rect">
            <a:avLst/>
          </a:prstGeom>
          <a:noFill/>
          <a:ln>
            <a:noFill/>
          </a:ln>
        </p:spPr>
        <p:txBody>
          <a:bodyPr spcFirstLastPara="1" wrap="square" lIns="68550" tIns="34275" rIns="68550"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50"/>
              <a:buFont typeface="Arial"/>
              <a:buNone/>
              <a:tabLst/>
              <a:defRPr/>
            </a:pPr>
            <a:r>
              <a:rPr kumimoji="0" lang="en-US" sz="1800" b="1" i="0" u="sng" strike="noStrike" kern="1200" cap="none" spc="0" normalizeH="0" baseline="0" noProof="0" dirty="0">
                <a:ln>
                  <a:noFill/>
                </a:ln>
                <a:solidFill>
                  <a:srgbClr val="000000"/>
                </a:solidFill>
                <a:effectLst/>
                <a:uLnTx/>
                <a:uFillTx/>
                <a:latin typeface="Arial"/>
                <a:ea typeface="Arial"/>
                <a:cs typeface="Arial"/>
                <a:sym typeface="Arial"/>
              </a:rPr>
              <a:t>Coordination &amp; Core Partners</a:t>
            </a:r>
            <a:endParaRPr kumimoji="0"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5" name="Shape 195"/>
          <p:cNvSpPr txBox="1"/>
          <p:nvPr/>
        </p:nvSpPr>
        <p:spPr>
          <a:xfrm>
            <a:off x="105171" y="3163156"/>
            <a:ext cx="2632297" cy="300320"/>
          </a:xfrm>
          <a:prstGeom prst="rect">
            <a:avLst/>
          </a:prstGeom>
          <a:noFill/>
          <a:ln>
            <a:noFill/>
          </a:ln>
        </p:spPr>
        <p:txBody>
          <a:bodyPr spcFirstLastPara="1" wrap="square" lIns="68550" tIns="34275" rIns="68550"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50"/>
              <a:buFont typeface="Arial"/>
              <a:buNone/>
              <a:tabLst/>
              <a:defRPr/>
            </a:pPr>
            <a:r>
              <a:rPr kumimoji="0" lang="en-US" sz="1800" b="1" i="0" u="sng" strike="noStrike" kern="1200" cap="none" spc="0" normalizeH="0" baseline="0" noProof="0" dirty="0">
                <a:ln>
                  <a:noFill/>
                </a:ln>
                <a:solidFill>
                  <a:srgbClr val="000000"/>
                </a:solidFill>
                <a:effectLst/>
                <a:uLnTx/>
                <a:uFillTx/>
                <a:latin typeface="Arial"/>
                <a:ea typeface="Arial"/>
                <a:cs typeface="Arial"/>
                <a:sym typeface="Arial"/>
              </a:rPr>
              <a:t>Public Sector Partners</a:t>
            </a:r>
            <a:endParaRPr kumimoji="0"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6" name="Shape 196"/>
          <p:cNvPicPr preferRelativeResize="0"/>
          <p:nvPr/>
        </p:nvPicPr>
        <p:blipFill rotWithShape="1">
          <a:blip r:embed="rId5">
            <a:alphaModFix/>
          </a:blip>
          <a:srcRect/>
          <a:stretch/>
        </p:blipFill>
        <p:spPr>
          <a:xfrm>
            <a:off x="824572" y="4407657"/>
            <a:ext cx="1860756" cy="894791"/>
          </a:xfrm>
          <a:prstGeom prst="rect">
            <a:avLst/>
          </a:prstGeom>
          <a:noFill/>
          <a:ln>
            <a:noFill/>
          </a:ln>
        </p:spPr>
      </p:pic>
      <p:pic>
        <p:nvPicPr>
          <p:cNvPr id="197" name="Shape 197"/>
          <p:cNvPicPr preferRelativeResize="0"/>
          <p:nvPr/>
        </p:nvPicPr>
        <p:blipFill rotWithShape="1">
          <a:blip r:embed="rId6">
            <a:alphaModFix/>
          </a:blip>
          <a:srcRect/>
          <a:stretch/>
        </p:blipFill>
        <p:spPr>
          <a:xfrm>
            <a:off x="2341363" y="3647600"/>
            <a:ext cx="696362" cy="696362"/>
          </a:xfrm>
          <a:prstGeom prst="rect">
            <a:avLst/>
          </a:prstGeom>
          <a:noFill/>
          <a:ln>
            <a:noFill/>
          </a:ln>
        </p:spPr>
      </p:pic>
      <p:pic>
        <p:nvPicPr>
          <p:cNvPr id="198" name="Shape 198"/>
          <p:cNvPicPr preferRelativeResize="0"/>
          <p:nvPr/>
        </p:nvPicPr>
        <p:blipFill rotWithShape="1">
          <a:blip r:embed="rId7">
            <a:alphaModFix/>
          </a:blip>
          <a:srcRect/>
          <a:stretch/>
        </p:blipFill>
        <p:spPr>
          <a:xfrm>
            <a:off x="449857" y="3632238"/>
            <a:ext cx="710382" cy="710382"/>
          </a:xfrm>
          <a:prstGeom prst="rect">
            <a:avLst/>
          </a:prstGeom>
          <a:noFill/>
          <a:ln>
            <a:noFill/>
          </a:ln>
        </p:spPr>
      </p:pic>
      <p:pic>
        <p:nvPicPr>
          <p:cNvPr id="199" name="Shape 199"/>
          <p:cNvPicPr preferRelativeResize="0"/>
          <p:nvPr/>
        </p:nvPicPr>
        <p:blipFill rotWithShape="1">
          <a:blip r:embed="rId8">
            <a:alphaModFix/>
          </a:blip>
          <a:srcRect/>
          <a:stretch/>
        </p:blipFill>
        <p:spPr>
          <a:xfrm>
            <a:off x="1378702" y="3655193"/>
            <a:ext cx="780466" cy="644021"/>
          </a:xfrm>
          <a:prstGeom prst="rect">
            <a:avLst/>
          </a:prstGeom>
          <a:noFill/>
          <a:ln>
            <a:noFill/>
          </a:ln>
        </p:spPr>
      </p:pic>
      <p:sp>
        <p:nvSpPr>
          <p:cNvPr id="200" name="Shape 200"/>
          <p:cNvSpPr txBox="1"/>
          <p:nvPr/>
        </p:nvSpPr>
        <p:spPr>
          <a:xfrm>
            <a:off x="3640913" y="1259390"/>
            <a:ext cx="2568600" cy="337200"/>
          </a:xfrm>
          <a:prstGeom prst="rect">
            <a:avLst/>
          </a:prstGeom>
          <a:noFill/>
          <a:ln>
            <a:noFill/>
          </a:ln>
        </p:spPr>
        <p:txBody>
          <a:bodyPr spcFirstLastPara="1" wrap="square" lIns="68550" tIns="34275" rIns="68550"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50"/>
              <a:buFont typeface="Arial"/>
              <a:buNone/>
              <a:tabLst/>
              <a:defRPr/>
            </a:pPr>
            <a:r>
              <a:rPr kumimoji="0" lang="en-US" sz="1800" b="1" i="0" u="sng" strike="noStrike" kern="1200" cap="none" spc="0" normalizeH="0" baseline="0" noProof="0" dirty="0">
                <a:ln>
                  <a:noFill/>
                </a:ln>
                <a:solidFill>
                  <a:srgbClr val="000000"/>
                </a:solidFill>
                <a:effectLst/>
                <a:uLnTx/>
                <a:uFillTx/>
                <a:latin typeface="Arial"/>
                <a:ea typeface="Arial"/>
                <a:cs typeface="Arial"/>
                <a:sym typeface="Arial"/>
              </a:rPr>
              <a:t>NGO Partners</a:t>
            </a:r>
            <a:endParaRPr kumimoji="0"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1" name="Shape 201"/>
          <p:cNvPicPr preferRelativeResize="0"/>
          <p:nvPr/>
        </p:nvPicPr>
        <p:blipFill rotWithShape="1">
          <a:blip r:embed="rId9">
            <a:alphaModFix/>
          </a:blip>
          <a:srcRect t="22504" b="26310"/>
          <a:stretch/>
        </p:blipFill>
        <p:spPr>
          <a:xfrm>
            <a:off x="488187" y="5349755"/>
            <a:ext cx="2677303" cy="504567"/>
          </a:xfrm>
          <a:prstGeom prst="rect">
            <a:avLst/>
          </a:prstGeom>
          <a:noFill/>
          <a:ln>
            <a:noFill/>
          </a:ln>
        </p:spPr>
      </p:pic>
      <p:pic>
        <p:nvPicPr>
          <p:cNvPr id="202" name="Shape 202"/>
          <p:cNvPicPr preferRelativeResize="0"/>
          <p:nvPr/>
        </p:nvPicPr>
        <p:blipFill rotWithShape="1">
          <a:blip r:embed="rId10">
            <a:alphaModFix/>
          </a:blip>
          <a:srcRect/>
          <a:stretch/>
        </p:blipFill>
        <p:spPr>
          <a:xfrm>
            <a:off x="5982905" y="2595781"/>
            <a:ext cx="753575" cy="467059"/>
          </a:xfrm>
          <a:prstGeom prst="rect">
            <a:avLst/>
          </a:prstGeom>
          <a:noFill/>
          <a:ln>
            <a:noFill/>
          </a:ln>
        </p:spPr>
      </p:pic>
      <p:pic>
        <p:nvPicPr>
          <p:cNvPr id="203" name="Shape 203"/>
          <p:cNvPicPr preferRelativeResize="0"/>
          <p:nvPr/>
        </p:nvPicPr>
        <p:blipFill rotWithShape="1">
          <a:blip r:embed="rId11">
            <a:alphaModFix/>
          </a:blip>
          <a:srcRect/>
          <a:stretch/>
        </p:blipFill>
        <p:spPr>
          <a:xfrm>
            <a:off x="1899734" y="1786754"/>
            <a:ext cx="1486365" cy="472302"/>
          </a:xfrm>
          <a:prstGeom prst="rect">
            <a:avLst/>
          </a:prstGeom>
          <a:noFill/>
          <a:ln>
            <a:noFill/>
          </a:ln>
        </p:spPr>
      </p:pic>
      <p:pic>
        <p:nvPicPr>
          <p:cNvPr id="204" name="Shape 204"/>
          <p:cNvPicPr preferRelativeResize="0"/>
          <p:nvPr/>
        </p:nvPicPr>
        <p:blipFill rotWithShape="1">
          <a:blip r:embed="rId12">
            <a:alphaModFix/>
          </a:blip>
          <a:srcRect/>
          <a:stretch/>
        </p:blipFill>
        <p:spPr>
          <a:xfrm>
            <a:off x="4018656" y="3282543"/>
            <a:ext cx="1595791" cy="797896"/>
          </a:xfrm>
          <a:prstGeom prst="rect">
            <a:avLst/>
          </a:prstGeom>
          <a:noFill/>
          <a:ln>
            <a:noFill/>
          </a:ln>
        </p:spPr>
      </p:pic>
      <p:pic>
        <p:nvPicPr>
          <p:cNvPr id="205" name="Shape 205"/>
          <p:cNvPicPr preferRelativeResize="0"/>
          <p:nvPr/>
        </p:nvPicPr>
        <p:blipFill rotWithShape="1">
          <a:blip r:embed="rId13">
            <a:alphaModFix/>
          </a:blip>
          <a:srcRect/>
          <a:stretch/>
        </p:blipFill>
        <p:spPr>
          <a:xfrm>
            <a:off x="5690936" y="1797054"/>
            <a:ext cx="1708824" cy="394071"/>
          </a:xfrm>
          <a:prstGeom prst="rect">
            <a:avLst/>
          </a:prstGeom>
          <a:noFill/>
          <a:ln>
            <a:noFill/>
          </a:ln>
        </p:spPr>
      </p:pic>
      <p:pic>
        <p:nvPicPr>
          <p:cNvPr id="206" name="Shape 206"/>
          <p:cNvPicPr preferRelativeResize="0"/>
          <p:nvPr/>
        </p:nvPicPr>
        <p:blipFill rotWithShape="1">
          <a:blip r:embed="rId14">
            <a:alphaModFix/>
          </a:blip>
          <a:srcRect/>
          <a:stretch/>
        </p:blipFill>
        <p:spPr>
          <a:xfrm>
            <a:off x="4064621" y="2383494"/>
            <a:ext cx="1489016" cy="692422"/>
          </a:xfrm>
          <a:prstGeom prst="rect">
            <a:avLst/>
          </a:prstGeom>
          <a:noFill/>
          <a:ln>
            <a:noFill/>
          </a:ln>
        </p:spPr>
      </p:pic>
      <p:pic>
        <p:nvPicPr>
          <p:cNvPr id="207" name="Shape 207"/>
          <p:cNvPicPr preferRelativeResize="0"/>
          <p:nvPr/>
        </p:nvPicPr>
        <p:blipFill rotWithShape="1">
          <a:blip r:embed="rId15">
            <a:alphaModFix/>
          </a:blip>
          <a:srcRect/>
          <a:stretch/>
        </p:blipFill>
        <p:spPr>
          <a:xfrm>
            <a:off x="5551672" y="4246120"/>
            <a:ext cx="1975476" cy="671662"/>
          </a:xfrm>
          <a:prstGeom prst="rect">
            <a:avLst/>
          </a:prstGeom>
          <a:noFill/>
          <a:ln>
            <a:noFill/>
          </a:ln>
        </p:spPr>
      </p:pic>
      <p:pic>
        <p:nvPicPr>
          <p:cNvPr id="208" name="Shape 208"/>
          <p:cNvPicPr preferRelativeResize="0"/>
          <p:nvPr/>
        </p:nvPicPr>
        <p:blipFill rotWithShape="1">
          <a:blip r:embed="rId16">
            <a:alphaModFix/>
          </a:blip>
          <a:srcRect/>
          <a:stretch/>
        </p:blipFill>
        <p:spPr>
          <a:xfrm>
            <a:off x="3851480" y="5413399"/>
            <a:ext cx="1967450" cy="360339"/>
          </a:xfrm>
          <a:prstGeom prst="rect">
            <a:avLst/>
          </a:prstGeom>
          <a:noFill/>
          <a:ln>
            <a:noFill/>
          </a:ln>
        </p:spPr>
      </p:pic>
      <p:pic>
        <p:nvPicPr>
          <p:cNvPr id="209" name="Shape 209"/>
          <p:cNvPicPr preferRelativeResize="0"/>
          <p:nvPr/>
        </p:nvPicPr>
        <p:blipFill rotWithShape="1">
          <a:blip r:embed="rId17">
            <a:alphaModFix/>
          </a:blip>
          <a:srcRect/>
          <a:stretch/>
        </p:blipFill>
        <p:spPr>
          <a:xfrm>
            <a:off x="3917818" y="4322691"/>
            <a:ext cx="1478278" cy="525338"/>
          </a:xfrm>
          <a:prstGeom prst="rect">
            <a:avLst/>
          </a:prstGeom>
          <a:noFill/>
          <a:ln>
            <a:noFill/>
          </a:ln>
        </p:spPr>
      </p:pic>
      <p:pic>
        <p:nvPicPr>
          <p:cNvPr id="210" name="Shape 210"/>
          <p:cNvPicPr preferRelativeResize="0"/>
          <p:nvPr/>
        </p:nvPicPr>
        <p:blipFill rotWithShape="1">
          <a:blip r:embed="rId18">
            <a:alphaModFix/>
          </a:blip>
          <a:srcRect/>
          <a:stretch/>
        </p:blipFill>
        <p:spPr>
          <a:xfrm>
            <a:off x="5909930" y="3281840"/>
            <a:ext cx="1132353" cy="686961"/>
          </a:xfrm>
          <a:prstGeom prst="rect">
            <a:avLst/>
          </a:prstGeom>
          <a:noFill/>
          <a:ln>
            <a:noFill/>
          </a:ln>
        </p:spPr>
      </p:pic>
      <p:sp>
        <p:nvSpPr>
          <p:cNvPr id="211" name="Shape 211"/>
          <p:cNvSpPr txBox="1"/>
          <p:nvPr/>
        </p:nvSpPr>
        <p:spPr>
          <a:xfrm>
            <a:off x="7613986" y="1260946"/>
            <a:ext cx="2782500" cy="334200"/>
          </a:xfrm>
          <a:prstGeom prst="rect">
            <a:avLst/>
          </a:prstGeom>
          <a:noFill/>
          <a:ln>
            <a:noFill/>
          </a:ln>
        </p:spPr>
        <p:txBody>
          <a:bodyPr spcFirstLastPara="1" wrap="square" lIns="68550" tIns="34275" rIns="68550"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50"/>
              <a:buFont typeface="Arial"/>
              <a:buNone/>
              <a:tabLst/>
              <a:defRPr/>
            </a:pPr>
            <a:r>
              <a:rPr kumimoji="0" lang="en-US" sz="1800" b="1" i="0" u="sng" strike="noStrike" kern="1200" cap="none" spc="0" normalizeH="0" baseline="0" noProof="0" dirty="0">
                <a:ln>
                  <a:noFill/>
                </a:ln>
                <a:solidFill>
                  <a:srgbClr val="000000"/>
                </a:solidFill>
                <a:effectLst/>
                <a:uLnTx/>
                <a:uFillTx/>
                <a:latin typeface="Arial"/>
                <a:ea typeface="Arial"/>
                <a:cs typeface="Arial"/>
                <a:sym typeface="Arial"/>
              </a:rPr>
              <a:t>Private Sector Partners</a:t>
            </a:r>
            <a:endParaRPr kumimoji="0"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2" name="Shape 212"/>
          <p:cNvPicPr preferRelativeResize="0"/>
          <p:nvPr/>
        </p:nvPicPr>
        <p:blipFill rotWithShape="1">
          <a:blip r:embed="rId19">
            <a:alphaModFix/>
          </a:blip>
          <a:srcRect/>
          <a:stretch/>
        </p:blipFill>
        <p:spPr>
          <a:xfrm>
            <a:off x="8403526" y="4496378"/>
            <a:ext cx="1477301" cy="702619"/>
          </a:xfrm>
          <a:prstGeom prst="rect">
            <a:avLst/>
          </a:prstGeom>
          <a:noFill/>
          <a:ln>
            <a:noFill/>
          </a:ln>
        </p:spPr>
      </p:pic>
      <p:pic>
        <p:nvPicPr>
          <p:cNvPr id="213" name="Shape 213"/>
          <p:cNvPicPr preferRelativeResize="0"/>
          <p:nvPr/>
        </p:nvPicPr>
        <p:blipFill rotWithShape="1">
          <a:blip r:embed="rId20">
            <a:alphaModFix/>
          </a:blip>
          <a:srcRect/>
          <a:stretch/>
        </p:blipFill>
        <p:spPr>
          <a:xfrm>
            <a:off x="10739126" y="3829699"/>
            <a:ext cx="1299376" cy="642626"/>
          </a:xfrm>
          <a:prstGeom prst="rect">
            <a:avLst/>
          </a:prstGeom>
          <a:noFill/>
          <a:ln>
            <a:noFill/>
          </a:ln>
        </p:spPr>
      </p:pic>
      <p:pic>
        <p:nvPicPr>
          <p:cNvPr id="215" name="Shape 215"/>
          <p:cNvPicPr preferRelativeResize="0"/>
          <p:nvPr/>
        </p:nvPicPr>
        <p:blipFill rotWithShape="1">
          <a:blip r:embed="rId21">
            <a:alphaModFix/>
          </a:blip>
          <a:srcRect/>
          <a:stretch/>
        </p:blipFill>
        <p:spPr>
          <a:xfrm>
            <a:off x="7547951" y="3880378"/>
            <a:ext cx="1750989" cy="627880"/>
          </a:xfrm>
          <a:prstGeom prst="rect">
            <a:avLst/>
          </a:prstGeom>
          <a:noFill/>
          <a:ln>
            <a:noFill/>
          </a:ln>
        </p:spPr>
      </p:pic>
      <p:pic>
        <p:nvPicPr>
          <p:cNvPr id="216" name="Shape 216"/>
          <p:cNvPicPr preferRelativeResize="0"/>
          <p:nvPr/>
        </p:nvPicPr>
        <p:blipFill rotWithShape="1">
          <a:blip r:embed="rId22">
            <a:alphaModFix/>
          </a:blip>
          <a:srcRect/>
          <a:stretch/>
        </p:blipFill>
        <p:spPr>
          <a:xfrm>
            <a:off x="7504933" y="2342014"/>
            <a:ext cx="1708937" cy="732402"/>
          </a:xfrm>
          <a:prstGeom prst="rect">
            <a:avLst/>
          </a:prstGeom>
          <a:noFill/>
          <a:ln>
            <a:noFill/>
          </a:ln>
        </p:spPr>
      </p:pic>
      <p:pic>
        <p:nvPicPr>
          <p:cNvPr id="217" name="Shape 217"/>
          <p:cNvPicPr preferRelativeResize="0"/>
          <p:nvPr/>
        </p:nvPicPr>
        <p:blipFill rotWithShape="1">
          <a:blip r:embed="rId23">
            <a:alphaModFix/>
          </a:blip>
          <a:srcRect/>
          <a:stretch/>
        </p:blipFill>
        <p:spPr>
          <a:xfrm>
            <a:off x="8313501" y="3197058"/>
            <a:ext cx="1573232" cy="570931"/>
          </a:xfrm>
          <a:prstGeom prst="rect">
            <a:avLst/>
          </a:prstGeom>
          <a:noFill/>
          <a:ln>
            <a:noFill/>
          </a:ln>
        </p:spPr>
      </p:pic>
      <p:pic>
        <p:nvPicPr>
          <p:cNvPr id="218" name="Shape 218"/>
          <p:cNvPicPr preferRelativeResize="0"/>
          <p:nvPr/>
        </p:nvPicPr>
        <p:blipFill rotWithShape="1">
          <a:blip r:embed="rId24">
            <a:alphaModFix/>
          </a:blip>
          <a:srcRect/>
          <a:stretch/>
        </p:blipFill>
        <p:spPr>
          <a:xfrm>
            <a:off x="8066869" y="1686639"/>
            <a:ext cx="1778257" cy="551207"/>
          </a:xfrm>
          <a:prstGeom prst="rect">
            <a:avLst/>
          </a:prstGeom>
          <a:noFill/>
          <a:ln>
            <a:noFill/>
          </a:ln>
        </p:spPr>
      </p:pic>
      <p:pic>
        <p:nvPicPr>
          <p:cNvPr id="219" name="Shape 219"/>
          <p:cNvPicPr preferRelativeResize="0"/>
          <p:nvPr/>
        </p:nvPicPr>
        <p:blipFill rotWithShape="1">
          <a:blip r:embed="rId25">
            <a:alphaModFix/>
          </a:blip>
          <a:srcRect/>
          <a:stretch/>
        </p:blipFill>
        <p:spPr>
          <a:xfrm>
            <a:off x="10609602" y="5324491"/>
            <a:ext cx="1484404" cy="584287"/>
          </a:xfrm>
          <a:prstGeom prst="rect">
            <a:avLst/>
          </a:prstGeom>
          <a:noFill/>
          <a:ln>
            <a:noFill/>
          </a:ln>
        </p:spPr>
      </p:pic>
      <p:pic>
        <p:nvPicPr>
          <p:cNvPr id="220" name="Shape 220"/>
          <p:cNvPicPr preferRelativeResize="0"/>
          <p:nvPr/>
        </p:nvPicPr>
        <p:blipFill rotWithShape="1">
          <a:blip r:embed="rId26">
            <a:alphaModFix/>
          </a:blip>
          <a:srcRect/>
          <a:stretch/>
        </p:blipFill>
        <p:spPr>
          <a:xfrm>
            <a:off x="7823874" y="5241232"/>
            <a:ext cx="1266057" cy="763226"/>
          </a:xfrm>
          <a:prstGeom prst="rect">
            <a:avLst/>
          </a:prstGeom>
          <a:noFill/>
          <a:ln>
            <a:noFill/>
          </a:ln>
        </p:spPr>
      </p:pic>
      <p:pic>
        <p:nvPicPr>
          <p:cNvPr id="221" name="Shape 221"/>
          <p:cNvPicPr preferRelativeResize="0"/>
          <p:nvPr/>
        </p:nvPicPr>
        <p:blipFill rotWithShape="1">
          <a:blip r:embed="rId27">
            <a:alphaModFix/>
          </a:blip>
          <a:srcRect/>
          <a:stretch/>
        </p:blipFill>
        <p:spPr>
          <a:xfrm>
            <a:off x="9886413" y="4534375"/>
            <a:ext cx="1544187" cy="626627"/>
          </a:xfrm>
          <a:prstGeom prst="rect">
            <a:avLst/>
          </a:prstGeom>
          <a:noFill/>
          <a:ln>
            <a:noFill/>
          </a:ln>
        </p:spPr>
      </p:pic>
      <p:pic>
        <p:nvPicPr>
          <p:cNvPr id="222" name="Shape 222"/>
          <p:cNvPicPr preferRelativeResize="0"/>
          <p:nvPr/>
        </p:nvPicPr>
        <p:blipFill rotWithShape="1">
          <a:blip r:embed="rId28">
            <a:alphaModFix/>
          </a:blip>
          <a:srcRect/>
          <a:stretch/>
        </p:blipFill>
        <p:spPr>
          <a:xfrm>
            <a:off x="9970714" y="3124590"/>
            <a:ext cx="1536961" cy="648292"/>
          </a:xfrm>
          <a:prstGeom prst="rect">
            <a:avLst/>
          </a:prstGeom>
          <a:noFill/>
          <a:ln>
            <a:noFill/>
          </a:ln>
        </p:spPr>
      </p:pic>
      <p:pic>
        <p:nvPicPr>
          <p:cNvPr id="223" name="Shape 223"/>
          <p:cNvPicPr preferRelativeResize="0"/>
          <p:nvPr/>
        </p:nvPicPr>
        <p:blipFill rotWithShape="1">
          <a:blip r:embed="rId29">
            <a:alphaModFix/>
          </a:blip>
          <a:srcRect/>
          <a:stretch/>
        </p:blipFill>
        <p:spPr>
          <a:xfrm>
            <a:off x="10707966" y="2407181"/>
            <a:ext cx="1520173" cy="709972"/>
          </a:xfrm>
          <a:prstGeom prst="rect">
            <a:avLst/>
          </a:prstGeom>
          <a:noFill/>
          <a:ln>
            <a:noFill/>
          </a:ln>
        </p:spPr>
      </p:pic>
      <p:pic>
        <p:nvPicPr>
          <p:cNvPr id="224" name="Shape 224"/>
          <p:cNvPicPr preferRelativeResize="0"/>
          <p:nvPr/>
        </p:nvPicPr>
        <p:blipFill rotWithShape="1">
          <a:blip r:embed="rId30">
            <a:alphaModFix/>
          </a:blip>
          <a:srcRect/>
          <a:stretch/>
        </p:blipFill>
        <p:spPr>
          <a:xfrm>
            <a:off x="9090942" y="5445608"/>
            <a:ext cx="1449375" cy="342052"/>
          </a:xfrm>
          <a:prstGeom prst="rect">
            <a:avLst/>
          </a:prstGeom>
          <a:noFill/>
          <a:ln>
            <a:noFill/>
          </a:ln>
        </p:spPr>
      </p:pic>
      <p:pic>
        <p:nvPicPr>
          <p:cNvPr id="225" name="Shape 225"/>
          <p:cNvPicPr preferRelativeResize="0"/>
          <p:nvPr/>
        </p:nvPicPr>
        <p:blipFill rotWithShape="1">
          <a:blip r:embed="rId31">
            <a:alphaModFix/>
          </a:blip>
          <a:srcRect/>
          <a:stretch/>
        </p:blipFill>
        <p:spPr>
          <a:xfrm>
            <a:off x="9165501" y="2503599"/>
            <a:ext cx="1548989" cy="410447"/>
          </a:xfrm>
          <a:prstGeom prst="rect">
            <a:avLst/>
          </a:prstGeom>
          <a:noFill/>
          <a:ln>
            <a:noFill/>
          </a:ln>
        </p:spPr>
      </p:pic>
      <p:cxnSp>
        <p:nvCxnSpPr>
          <p:cNvPr id="226" name="Shape 226"/>
          <p:cNvCxnSpPr/>
          <p:nvPr/>
        </p:nvCxnSpPr>
        <p:spPr>
          <a:xfrm rot="5400000">
            <a:off x="5232739" y="3662842"/>
            <a:ext cx="4572000" cy="0"/>
          </a:xfrm>
          <a:prstGeom prst="straightConnector1">
            <a:avLst/>
          </a:prstGeom>
          <a:noFill/>
          <a:ln w="9525" cap="flat" cmpd="sng">
            <a:solidFill>
              <a:schemeClr val="dk1"/>
            </a:solidFill>
            <a:prstDash val="solid"/>
            <a:miter lim="800000"/>
            <a:headEnd type="none" w="med" len="med"/>
            <a:tailEnd type="none" w="med" len="med"/>
          </a:ln>
        </p:spPr>
      </p:cxnSp>
      <p:cxnSp>
        <p:nvCxnSpPr>
          <p:cNvPr id="227" name="Shape 227"/>
          <p:cNvCxnSpPr/>
          <p:nvPr/>
        </p:nvCxnSpPr>
        <p:spPr>
          <a:xfrm rot="5400000">
            <a:off x="1249151" y="3642392"/>
            <a:ext cx="4572000" cy="0"/>
          </a:xfrm>
          <a:prstGeom prst="straightConnector1">
            <a:avLst/>
          </a:prstGeom>
          <a:noFill/>
          <a:ln w="9525" cap="flat" cmpd="sng">
            <a:solidFill>
              <a:schemeClr val="dk1"/>
            </a:solidFill>
            <a:prstDash val="solid"/>
            <a:miter lim="800000"/>
            <a:headEnd type="none" w="med" len="med"/>
            <a:tailEnd type="none" w="med" len="med"/>
          </a:ln>
        </p:spPr>
      </p:cxnSp>
      <p:pic>
        <p:nvPicPr>
          <p:cNvPr id="228" name="Shape 228" descr="https://lh4.googleusercontent.com/50TKLKWOH1_GDsl8AKFzkiARW429cnrblT-yeaX_yWUK3xBBOQKNdau64mHpHq2gEH0uYjGzhnbczndhE80ZXh6DX4omO0mb9n7ZRNa4IH_hB7dNHpzQrca19qX0QxPwXX3-TxOIJJU"/>
          <p:cNvPicPr preferRelativeResize="0"/>
          <p:nvPr/>
        </p:nvPicPr>
        <p:blipFill rotWithShape="1">
          <a:blip r:embed="rId32">
            <a:alphaModFix/>
          </a:blip>
          <a:srcRect/>
          <a:stretch/>
        </p:blipFill>
        <p:spPr>
          <a:xfrm>
            <a:off x="9771797" y="6431451"/>
            <a:ext cx="1669502" cy="290024"/>
          </a:xfrm>
          <a:prstGeom prst="rect">
            <a:avLst/>
          </a:prstGeom>
          <a:noFill/>
          <a:ln>
            <a:noFill/>
          </a:ln>
        </p:spPr>
      </p:pic>
      <p:cxnSp>
        <p:nvCxnSpPr>
          <p:cNvPr id="229" name="Shape 229"/>
          <p:cNvCxnSpPr/>
          <p:nvPr/>
        </p:nvCxnSpPr>
        <p:spPr>
          <a:xfrm>
            <a:off x="450574" y="6299532"/>
            <a:ext cx="10972800" cy="0"/>
          </a:xfrm>
          <a:prstGeom prst="straightConnector1">
            <a:avLst/>
          </a:prstGeom>
          <a:noFill/>
          <a:ln w="9525" cap="flat" cmpd="sng">
            <a:solidFill>
              <a:schemeClr val="dk1"/>
            </a:solidFill>
            <a:prstDash val="solid"/>
            <a:miter lim="800000"/>
            <a:headEnd type="none" w="med" len="med"/>
            <a:tailEnd type="none" w="med" len="med"/>
          </a:ln>
        </p:spPr>
      </p:cxnSp>
      <p:pic>
        <p:nvPicPr>
          <p:cNvPr id="230" name="Shape 230"/>
          <p:cNvPicPr preferRelativeResize="0"/>
          <p:nvPr/>
        </p:nvPicPr>
        <p:blipFill rotWithShape="1">
          <a:blip r:embed="rId33">
            <a:alphaModFix/>
          </a:blip>
          <a:srcRect/>
          <a:stretch/>
        </p:blipFill>
        <p:spPr>
          <a:xfrm>
            <a:off x="3636710" y="1835314"/>
            <a:ext cx="1986577" cy="378479"/>
          </a:xfrm>
          <a:prstGeom prst="rect">
            <a:avLst/>
          </a:prstGeom>
          <a:noFill/>
          <a:ln>
            <a:noFill/>
          </a:ln>
        </p:spPr>
      </p:pic>
      <p:pic>
        <p:nvPicPr>
          <p:cNvPr id="231" name="Shape 231"/>
          <p:cNvPicPr preferRelativeResize="0"/>
          <p:nvPr/>
        </p:nvPicPr>
        <p:blipFill rotWithShape="1">
          <a:blip r:embed="rId34">
            <a:alphaModFix/>
          </a:blip>
          <a:srcRect/>
          <a:stretch/>
        </p:blipFill>
        <p:spPr>
          <a:xfrm>
            <a:off x="5990966" y="5244593"/>
            <a:ext cx="1309959" cy="632775"/>
          </a:xfrm>
          <a:prstGeom prst="rect">
            <a:avLst/>
          </a:prstGeom>
          <a:noFill/>
          <a:ln>
            <a:noFill/>
          </a:ln>
        </p:spPr>
      </p:pic>
      <p:pic>
        <p:nvPicPr>
          <p:cNvPr id="3" name="Picture 2">
            <a:extLst>
              <a:ext uri="{FF2B5EF4-FFF2-40B4-BE49-F238E27FC236}">
                <a16:creationId xmlns:a16="http://schemas.microsoft.com/office/drawing/2014/main" xmlns="" id="{D83BEF4B-6AE7-4EA7-A48A-4EF95F942553}"/>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0035945" y="1754067"/>
            <a:ext cx="1559354" cy="467212"/>
          </a:xfrm>
          <a:prstGeom prst="rect">
            <a:avLst/>
          </a:prstGeom>
        </p:spPr>
      </p:pic>
      <p:pic>
        <p:nvPicPr>
          <p:cNvPr id="214" name="Shape 214"/>
          <p:cNvPicPr preferRelativeResize="0"/>
          <p:nvPr/>
        </p:nvPicPr>
        <p:blipFill rotWithShape="1">
          <a:blip r:embed="rId36">
            <a:alphaModFix/>
          </a:blip>
          <a:srcRect/>
          <a:stretch/>
        </p:blipFill>
        <p:spPr>
          <a:xfrm>
            <a:off x="9298940" y="3844774"/>
            <a:ext cx="1425701" cy="666994"/>
          </a:xfrm>
          <a:prstGeom prst="rect">
            <a:avLst/>
          </a:prstGeom>
          <a:noFill/>
          <a:ln>
            <a:noFill/>
          </a:ln>
        </p:spPr>
      </p:pic>
    </p:spTree>
    <p:extLst>
      <p:ext uri="{BB962C8B-B14F-4D97-AF65-F5344CB8AC3E}">
        <p14:creationId xmlns:p14="http://schemas.microsoft.com/office/powerpoint/2010/main" val="1478215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xmlns="" id="{5F037EF9-9DEC-4890-B550-8EF6AC8DC1A3}"/>
              </a:ext>
            </a:extLst>
          </p:cNvPr>
          <p:cNvSpPr>
            <a:spLocks noGrp="1"/>
          </p:cNvSpPr>
          <p:nvPr>
            <p:ph idx="1"/>
          </p:nvPr>
        </p:nvSpPr>
        <p:spPr>
          <a:xfrm>
            <a:off x="3589106" y="1607478"/>
            <a:ext cx="8183793" cy="4120264"/>
          </a:xfrm>
        </p:spPr>
        <p:txBody>
          <a:bodyPr>
            <a:normAutofit fontScale="92500"/>
          </a:bodyPr>
          <a:lstStyle/>
          <a:p>
            <a:pPr marL="0" indent="0">
              <a:spcBef>
                <a:spcPts val="2400"/>
              </a:spcBef>
              <a:buNone/>
            </a:pPr>
            <a:r>
              <a:rPr lang="en-US" sz="2600" b="1" dirty="0">
                <a:solidFill>
                  <a:srgbClr val="0070C0"/>
                </a:solidFill>
                <a:latin typeface="Arial" panose="020B0604020202020204" pitchFamily="34" charset="0"/>
                <a:cs typeface="Arial" panose="020B0604020202020204" pitchFamily="34" charset="0"/>
              </a:rPr>
              <a:t>Science Translators and Analysts</a:t>
            </a:r>
          </a:p>
          <a:p>
            <a:pPr marL="0" indent="0">
              <a:spcBef>
                <a:spcPts val="600"/>
              </a:spcBef>
              <a:spcAft>
                <a:spcPts val="1200"/>
              </a:spcAft>
              <a:buNone/>
            </a:pPr>
            <a:r>
              <a:rPr lang="en-US" sz="2400" dirty="0">
                <a:latin typeface="Arial" panose="020B0604020202020204" pitchFamily="34" charset="0"/>
                <a:cs typeface="Arial" panose="020B0604020202020204" pitchFamily="34" charset="0"/>
              </a:rPr>
              <a:t>Those using data and information to conduct climate risk assessments and create risk management reports</a:t>
            </a:r>
          </a:p>
          <a:p>
            <a:pPr marL="0" indent="0">
              <a:spcBef>
                <a:spcPts val="2400"/>
              </a:spcBef>
              <a:buNone/>
            </a:pPr>
            <a:r>
              <a:rPr lang="en-US" sz="2600" b="1" dirty="0">
                <a:solidFill>
                  <a:srgbClr val="0070C0"/>
                </a:solidFill>
                <a:latin typeface="Arial" panose="020B0604020202020204" pitchFamily="34" charset="0"/>
                <a:cs typeface="Arial" panose="020B0604020202020204" pitchFamily="34" charset="0"/>
              </a:rPr>
              <a:t>Data developers and innovators</a:t>
            </a:r>
          </a:p>
          <a:p>
            <a:pPr marL="0" indent="0">
              <a:spcBef>
                <a:spcPts val="600"/>
              </a:spcBef>
              <a:spcAft>
                <a:spcPts val="1200"/>
              </a:spcAft>
              <a:buNone/>
            </a:pPr>
            <a:r>
              <a:rPr lang="en-US" sz="2400" dirty="0">
                <a:latin typeface="Arial" panose="020B0604020202020204" pitchFamily="34" charset="0"/>
                <a:cs typeface="Arial" panose="020B0604020202020204" pitchFamily="34" charset="0"/>
              </a:rPr>
              <a:t>Those aiming to leverage climate-relevant data to create value-added products and tools to support climate resilience</a:t>
            </a:r>
          </a:p>
          <a:p>
            <a:pPr marL="0" indent="0">
              <a:spcBef>
                <a:spcPts val="2400"/>
              </a:spcBef>
              <a:buNone/>
            </a:pPr>
            <a:r>
              <a:rPr lang="en-US" sz="2600" b="1" dirty="0">
                <a:solidFill>
                  <a:srgbClr val="0070C0"/>
                </a:solidFill>
                <a:latin typeface="Arial" panose="020B0604020202020204" pitchFamily="34" charset="0"/>
                <a:cs typeface="Arial" panose="020B0604020202020204" pitchFamily="34" charset="0"/>
              </a:rPr>
              <a:t>Decision-makers and policy experts</a:t>
            </a:r>
          </a:p>
          <a:p>
            <a:pPr marL="0" indent="0">
              <a:spcBef>
                <a:spcPts val="600"/>
              </a:spcBef>
              <a:spcAft>
                <a:spcPts val="1200"/>
              </a:spcAft>
              <a:buNone/>
            </a:pPr>
            <a:r>
              <a:rPr lang="en-US" sz="2400" dirty="0">
                <a:latin typeface="Arial" panose="020B0604020202020204" pitchFamily="34" charset="0"/>
                <a:cs typeface="Arial" panose="020B0604020202020204" pitchFamily="34" charset="0"/>
              </a:rPr>
              <a:t>Those consuming the risk management information and reports created by the primary audience</a:t>
            </a:r>
          </a:p>
        </p:txBody>
      </p:sp>
      <p:pic>
        <p:nvPicPr>
          <p:cNvPr id="11" name="Picture 2" descr="https://lh4.googleusercontent.com/50TKLKWOH1_GDsl8AKFzkiARW429cnrblT-yeaX_yWUK3xBBOQKNdau64mHpHq2gEH0uYjGzhnbczndhE80ZXh6DX4omO0mb9n7ZRNa4IH_hB7dNHpzQrca19qX0QxPwXX3-TxOIJJU">
            <a:extLst>
              <a:ext uri="{FF2B5EF4-FFF2-40B4-BE49-F238E27FC236}">
                <a16:creationId xmlns:a16="http://schemas.microsoft.com/office/drawing/2014/main" xmlns="" id="{0B7885A6-DE51-4515-8E26-3B92823BEF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1797" y="6431451"/>
            <a:ext cx="1669502" cy="290024"/>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xmlns="" id="{63A1A86A-CF71-480F-8FAA-43C16D890BB4}"/>
              </a:ext>
            </a:extLst>
          </p:cNvPr>
          <p:cNvCxnSpPr/>
          <p:nvPr/>
        </p:nvCxnSpPr>
        <p:spPr>
          <a:xfrm>
            <a:off x="450574" y="6299532"/>
            <a:ext cx="10972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xmlns="" id="{CD283427-5779-4FB8-A122-0471D666E4A2}"/>
              </a:ext>
            </a:extLst>
          </p:cNvPr>
          <p:cNvSpPr txBox="1">
            <a:spLocks/>
          </p:cNvSpPr>
          <p:nvPr/>
        </p:nvSpPr>
        <p:spPr>
          <a:xfrm>
            <a:off x="838200" y="324181"/>
            <a:ext cx="10515600" cy="7115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8415A"/>
                </a:solidFill>
                <a:latin typeface="Arial" panose="020B0604020202020204" pitchFamily="34" charset="0"/>
                <a:cs typeface="Arial" panose="020B0604020202020204" pitchFamily="34" charset="0"/>
              </a:rPr>
              <a:t>Who can use </a:t>
            </a:r>
            <a:r>
              <a:rPr lang="en-US" sz="3200" b="1" dirty="0" err="1">
                <a:solidFill>
                  <a:srgbClr val="28415A"/>
                </a:solidFill>
                <a:latin typeface="Arial" panose="020B0604020202020204" pitchFamily="34" charset="0"/>
                <a:cs typeface="Arial" panose="020B0604020202020204" pitchFamily="34" charset="0"/>
              </a:rPr>
              <a:t>PREPdata</a:t>
            </a:r>
            <a:r>
              <a:rPr lang="en-US" sz="3200" b="1" dirty="0">
                <a:solidFill>
                  <a:srgbClr val="28415A"/>
                </a:solidFill>
                <a:latin typeface="Arial" panose="020B0604020202020204" pitchFamily="34" charset="0"/>
                <a:cs typeface="Arial" panose="020B0604020202020204" pitchFamily="34" charset="0"/>
              </a:rPr>
              <a:t>? </a:t>
            </a:r>
          </a:p>
        </p:txBody>
      </p:sp>
      <p:pic>
        <p:nvPicPr>
          <p:cNvPr id="13" name="Shape 339">
            <a:extLst>
              <a:ext uri="{FF2B5EF4-FFF2-40B4-BE49-F238E27FC236}">
                <a16:creationId xmlns:a16="http://schemas.microsoft.com/office/drawing/2014/main" xmlns="" id="{D84492E3-27D2-4B3E-886C-7C5F8A53F897}"/>
              </a:ext>
            </a:extLst>
          </p:cNvPr>
          <p:cNvPicPr preferRelativeResize="0"/>
          <p:nvPr/>
        </p:nvPicPr>
        <p:blipFill rotWithShape="1">
          <a:blip r:embed="rId4">
            <a:alphaModFix/>
          </a:blip>
          <a:srcRect/>
          <a:stretch/>
        </p:blipFill>
        <p:spPr>
          <a:xfrm>
            <a:off x="450574" y="1943194"/>
            <a:ext cx="2884256" cy="2836185"/>
          </a:xfrm>
          <a:prstGeom prst="rect">
            <a:avLst/>
          </a:prstGeom>
          <a:noFill/>
          <a:ln>
            <a:noFill/>
          </a:ln>
        </p:spPr>
      </p:pic>
    </p:spTree>
    <p:extLst>
      <p:ext uri="{BB962C8B-B14F-4D97-AF65-F5344CB8AC3E}">
        <p14:creationId xmlns:p14="http://schemas.microsoft.com/office/powerpoint/2010/main" val="1861233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xmlns="" id="{5F037EF9-9DEC-4890-B550-8EF6AC8DC1A3}"/>
              </a:ext>
            </a:extLst>
          </p:cNvPr>
          <p:cNvSpPr>
            <a:spLocks noGrp="1"/>
          </p:cNvSpPr>
          <p:nvPr>
            <p:ph idx="1"/>
          </p:nvPr>
        </p:nvSpPr>
        <p:spPr>
          <a:xfrm>
            <a:off x="3589106" y="1607478"/>
            <a:ext cx="8183793" cy="4120264"/>
          </a:xfrm>
        </p:spPr>
        <p:txBody>
          <a:bodyPr>
            <a:normAutofit/>
          </a:bodyPr>
          <a:lstStyle/>
          <a:p>
            <a:pPr marL="0" indent="0">
              <a:spcBef>
                <a:spcPts val="2400"/>
              </a:spcBef>
              <a:buNone/>
            </a:pPr>
            <a:r>
              <a:rPr lang="en-US" sz="4000" b="1" dirty="0">
                <a:solidFill>
                  <a:srgbClr val="0070C0"/>
                </a:solidFill>
                <a:latin typeface="Arial" panose="020B0604020202020204" pitchFamily="34" charset="0"/>
                <a:cs typeface="Arial" panose="020B0604020202020204" pitchFamily="34" charset="0"/>
              </a:rPr>
              <a:t>Curation of content</a:t>
            </a:r>
          </a:p>
          <a:p>
            <a:pPr marL="0" indent="0">
              <a:spcBef>
                <a:spcPts val="2400"/>
              </a:spcBef>
              <a:buNone/>
            </a:pPr>
            <a:endParaRPr lang="en-US" sz="4000" b="1" dirty="0">
              <a:solidFill>
                <a:srgbClr val="0070C0"/>
              </a:solidFill>
              <a:latin typeface="Arial" panose="020B0604020202020204" pitchFamily="34" charset="0"/>
              <a:cs typeface="Arial" panose="020B0604020202020204" pitchFamily="34" charset="0"/>
            </a:endParaRPr>
          </a:p>
          <a:p>
            <a:pPr marL="0" indent="0">
              <a:spcBef>
                <a:spcPts val="2400"/>
              </a:spcBef>
              <a:buNone/>
            </a:pPr>
            <a:r>
              <a:rPr lang="en-US" sz="4000" b="1" dirty="0">
                <a:solidFill>
                  <a:srgbClr val="0070C0"/>
                </a:solidFill>
                <a:latin typeface="Arial" panose="020B0604020202020204" pitchFamily="34" charset="0"/>
                <a:cs typeface="Arial" panose="020B0604020202020204" pitchFamily="34" charset="0"/>
              </a:rPr>
              <a:t>Honoring user input</a:t>
            </a:r>
          </a:p>
          <a:p>
            <a:pPr marL="0" indent="0">
              <a:spcBef>
                <a:spcPts val="2400"/>
              </a:spcBef>
              <a:buNone/>
            </a:pPr>
            <a:endParaRPr lang="en-US" sz="4000" b="1" dirty="0">
              <a:solidFill>
                <a:srgbClr val="0070C0"/>
              </a:solidFill>
              <a:latin typeface="Arial" panose="020B0604020202020204" pitchFamily="34" charset="0"/>
              <a:cs typeface="Arial" panose="020B0604020202020204" pitchFamily="34" charset="0"/>
            </a:endParaRPr>
          </a:p>
          <a:p>
            <a:pPr marL="0" indent="0">
              <a:spcBef>
                <a:spcPts val="2400"/>
              </a:spcBef>
              <a:buNone/>
            </a:pPr>
            <a:r>
              <a:rPr lang="en-US" sz="4000" b="1" dirty="0">
                <a:solidFill>
                  <a:srgbClr val="0070C0"/>
                </a:solidFill>
                <a:latin typeface="Arial" panose="020B0604020202020204" pitchFamily="34" charset="0"/>
                <a:cs typeface="Arial" panose="020B0604020202020204" pitchFamily="34" charset="0"/>
              </a:rPr>
              <a:t>Open source / open data</a:t>
            </a:r>
          </a:p>
          <a:p>
            <a:pPr marL="0" indent="0">
              <a:spcBef>
                <a:spcPts val="2400"/>
              </a:spcBef>
              <a:buNone/>
            </a:pPr>
            <a:endParaRPr lang="en-US" sz="4000" dirty="0">
              <a:latin typeface="Arial" panose="020B0604020202020204" pitchFamily="34" charset="0"/>
              <a:cs typeface="Arial" panose="020B0604020202020204" pitchFamily="34" charset="0"/>
            </a:endParaRPr>
          </a:p>
        </p:txBody>
      </p:sp>
      <p:pic>
        <p:nvPicPr>
          <p:cNvPr id="11" name="Picture 2" descr="https://lh4.googleusercontent.com/50TKLKWOH1_GDsl8AKFzkiARW429cnrblT-yeaX_yWUK3xBBOQKNdau64mHpHq2gEH0uYjGzhnbczndhE80ZXh6DX4omO0mb9n7ZRNa4IH_hB7dNHpzQrca19qX0QxPwXX3-TxOIJJU">
            <a:extLst>
              <a:ext uri="{FF2B5EF4-FFF2-40B4-BE49-F238E27FC236}">
                <a16:creationId xmlns:a16="http://schemas.microsoft.com/office/drawing/2014/main" xmlns="" id="{0B7885A6-DE51-4515-8E26-3B92823BEF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1797" y="6431451"/>
            <a:ext cx="1669502" cy="290024"/>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xmlns="" id="{63A1A86A-CF71-480F-8FAA-43C16D890BB4}"/>
              </a:ext>
            </a:extLst>
          </p:cNvPr>
          <p:cNvCxnSpPr/>
          <p:nvPr/>
        </p:nvCxnSpPr>
        <p:spPr>
          <a:xfrm>
            <a:off x="450574" y="6299532"/>
            <a:ext cx="10972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xmlns="" id="{CD283427-5779-4FB8-A122-0471D666E4A2}"/>
              </a:ext>
            </a:extLst>
          </p:cNvPr>
          <p:cNvSpPr txBox="1">
            <a:spLocks/>
          </p:cNvSpPr>
          <p:nvPr/>
        </p:nvSpPr>
        <p:spPr>
          <a:xfrm>
            <a:off x="838200" y="324181"/>
            <a:ext cx="10515600" cy="7115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8415A"/>
                </a:solidFill>
                <a:latin typeface="Arial" panose="020B0604020202020204" pitchFamily="34" charset="0"/>
                <a:cs typeface="Arial" panose="020B0604020202020204" pitchFamily="34" charset="0"/>
              </a:rPr>
              <a:t>Principles of PREP</a:t>
            </a:r>
          </a:p>
        </p:txBody>
      </p:sp>
      <p:pic>
        <p:nvPicPr>
          <p:cNvPr id="13" name="Shape 339">
            <a:extLst>
              <a:ext uri="{FF2B5EF4-FFF2-40B4-BE49-F238E27FC236}">
                <a16:creationId xmlns:a16="http://schemas.microsoft.com/office/drawing/2014/main" xmlns="" id="{D84492E3-27D2-4B3E-886C-7C5F8A53F897}"/>
              </a:ext>
            </a:extLst>
          </p:cNvPr>
          <p:cNvPicPr preferRelativeResize="0"/>
          <p:nvPr/>
        </p:nvPicPr>
        <p:blipFill rotWithShape="1">
          <a:blip r:embed="rId4">
            <a:alphaModFix/>
          </a:blip>
          <a:srcRect/>
          <a:stretch/>
        </p:blipFill>
        <p:spPr>
          <a:xfrm>
            <a:off x="450574" y="1943194"/>
            <a:ext cx="2884256" cy="2836185"/>
          </a:xfrm>
          <a:prstGeom prst="rect">
            <a:avLst/>
          </a:prstGeom>
          <a:noFill/>
          <a:ln>
            <a:noFill/>
          </a:ln>
        </p:spPr>
      </p:pic>
    </p:spTree>
    <p:extLst>
      <p:ext uri="{BB962C8B-B14F-4D97-AF65-F5344CB8AC3E}">
        <p14:creationId xmlns:p14="http://schemas.microsoft.com/office/powerpoint/2010/main" val="2324954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05A713-26AC-44E9-91A2-DD1FF9C9594D}"/>
              </a:ext>
            </a:extLst>
          </p:cNvPr>
          <p:cNvSpPr>
            <a:spLocks noGrp="1"/>
          </p:cNvSpPr>
          <p:nvPr>
            <p:ph type="title"/>
          </p:nvPr>
        </p:nvSpPr>
        <p:spPr>
          <a:xfrm>
            <a:off x="787329" y="1185765"/>
            <a:ext cx="10515600" cy="711507"/>
          </a:xfrm>
        </p:spPr>
        <p:txBody>
          <a:bodyPr>
            <a:normAutofit/>
          </a:bodyPr>
          <a:lstStyle/>
          <a:p>
            <a:r>
              <a:rPr lang="en-US" sz="2400" b="1" u="sng" dirty="0">
                <a:solidFill>
                  <a:srgbClr val="28415A"/>
                </a:solidFill>
                <a:latin typeface="Arial" panose="020B0604020202020204" pitchFamily="34" charset="0"/>
                <a:cs typeface="Arial" panose="020B0604020202020204" pitchFamily="34" charset="0"/>
              </a:rPr>
              <a:t>FEATURES</a:t>
            </a:r>
            <a:endParaRPr lang="en-US" sz="2400" b="1" dirty="0">
              <a:solidFill>
                <a:srgbClr val="28415A"/>
              </a:solidFill>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xmlns="" id="{5F037EF9-9DEC-4890-B550-8EF6AC8DC1A3}"/>
              </a:ext>
            </a:extLst>
          </p:cNvPr>
          <p:cNvSpPr>
            <a:spLocks noGrp="1"/>
          </p:cNvSpPr>
          <p:nvPr>
            <p:ph idx="1"/>
          </p:nvPr>
        </p:nvSpPr>
        <p:spPr>
          <a:xfrm>
            <a:off x="787329" y="2047350"/>
            <a:ext cx="5114707" cy="4120264"/>
          </a:xfrm>
        </p:spPr>
        <p:txBody>
          <a:bodyPr>
            <a:normAutofit lnSpcReduction="10000"/>
          </a:bodyPr>
          <a:lstStyle/>
          <a:p>
            <a:pPr marL="0" indent="0">
              <a:spcBef>
                <a:spcPts val="2400"/>
              </a:spcBef>
              <a:buNone/>
            </a:pPr>
            <a:r>
              <a:rPr lang="en-US" sz="2000" b="1" dirty="0">
                <a:solidFill>
                  <a:srgbClr val="28415A"/>
                </a:solidFill>
                <a:latin typeface="Arial" panose="020B0604020202020204" pitchFamily="34" charset="0"/>
                <a:cs typeface="Arial" panose="020B0604020202020204" pitchFamily="34" charset="0"/>
              </a:rPr>
              <a:t>Explore | </a:t>
            </a:r>
            <a:r>
              <a:rPr lang="en-US" sz="2000" dirty="0">
                <a:latin typeface="Arial" panose="020B0604020202020204" pitchFamily="34" charset="0"/>
                <a:cs typeface="Arial" panose="020B0604020202020204" pitchFamily="34" charset="0"/>
              </a:rPr>
              <a:t>Find, visualize, and overlay datasets</a:t>
            </a:r>
          </a:p>
          <a:p>
            <a:pPr marL="0" indent="0">
              <a:spcBef>
                <a:spcPts val="2400"/>
              </a:spcBef>
              <a:buNone/>
            </a:pPr>
            <a:r>
              <a:rPr lang="en-US" sz="2000" b="1" dirty="0">
                <a:solidFill>
                  <a:srgbClr val="28415A"/>
                </a:solidFill>
                <a:latin typeface="Arial" panose="020B0604020202020204" pitchFamily="34" charset="0"/>
                <a:cs typeface="Arial" panose="020B0604020202020204" pitchFamily="34" charset="0"/>
              </a:rPr>
              <a:t>Interact | </a:t>
            </a:r>
            <a:r>
              <a:rPr lang="en-US" sz="2000" dirty="0">
                <a:latin typeface="Arial" panose="020B0604020202020204" pitchFamily="34" charset="0"/>
                <a:cs typeface="Arial" panose="020B0604020202020204" pitchFamily="34" charset="0"/>
              </a:rPr>
              <a:t>Create and share custom graphs and charts</a:t>
            </a:r>
          </a:p>
          <a:p>
            <a:pPr marL="0" indent="0">
              <a:spcBef>
                <a:spcPts val="2400"/>
              </a:spcBef>
              <a:buNone/>
            </a:pPr>
            <a:r>
              <a:rPr lang="en-US" sz="2000" b="1" dirty="0">
                <a:solidFill>
                  <a:srgbClr val="28415A"/>
                </a:solidFill>
                <a:latin typeface="Arial" panose="020B0604020202020204" pitchFamily="34" charset="0"/>
                <a:cs typeface="Arial" panose="020B0604020202020204" pitchFamily="34" charset="0"/>
              </a:rPr>
              <a:t>Customized Dashboards | </a:t>
            </a:r>
            <a:r>
              <a:rPr lang="en-US" sz="2000" dirty="0">
                <a:latin typeface="Arial" panose="020B0604020202020204" pitchFamily="34" charset="0"/>
                <a:cs typeface="Arial" panose="020B0604020202020204" pitchFamily="34" charset="0"/>
              </a:rPr>
              <a:t>Monitor indicators of interest for specific geographies</a:t>
            </a:r>
          </a:p>
          <a:p>
            <a:pPr marL="0" indent="0">
              <a:spcBef>
                <a:spcPts val="2400"/>
              </a:spcBef>
              <a:buNone/>
            </a:pPr>
            <a:r>
              <a:rPr lang="en-US" sz="2000" b="1" dirty="0">
                <a:solidFill>
                  <a:srgbClr val="28415A"/>
                </a:solidFill>
                <a:latin typeface="Arial" panose="020B0604020202020204" pitchFamily="34" charset="0"/>
                <a:cs typeface="Arial" panose="020B0604020202020204" pitchFamily="34" charset="0"/>
              </a:rPr>
              <a:t>Stories | </a:t>
            </a:r>
            <a:r>
              <a:rPr lang="en-US" sz="2000" dirty="0">
                <a:latin typeface="Arial" panose="020B0604020202020204" pitchFamily="34" charset="0"/>
                <a:cs typeface="Arial" panose="020B0604020202020204" pitchFamily="34" charset="0"/>
              </a:rPr>
              <a:t>Share insights and use case studies with global community</a:t>
            </a:r>
          </a:p>
          <a:p>
            <a:pPr marL="0" indent="0">
              <a:spcBef>
                <a:spcPts val="2400"/>
              </a:spcBef>
              <a:buNone/>
            </a:pPr>
            <a:r>
              <a:rPr lang="en-US" sz="2000" b="1" dirty="0">
                <a:solidFill>
                  <a:srgbClr val="28415A"/>
                </a:solidFill>
                <a:latin typeface="Arial" panose="020B0604020202020204" pitchFamily="34" charset="0"/>
                <a:cs typeface="Arial" panose="020B0604020202020204" pitchFamily="34" charset="0"/>
              </a:rPr>
              <a:t>Resources | </a:t>
            </a:r>
            <a:r>
              <a:rPr lang="en-US" sz="2000" dirty="0">
                <a:latin typeface="Arial" panose="020B0604020202020204" pitchFamily="34" charset="0"/>
                <a:cs typeface="Arial" panose="020B0604020202020204" pitchFamily="34" charset="0"/>
              </a:rPr>
              <a:t>Find a variety of climate resources</a:t>
            </a:r>
          </a:p>
        </p:txBody>
      </p:sp>
      <p:pic>
        <p:nvPicPr>
          <p:cNvPr id="11" name="Picture 2" descr="https://lh4.googleusercontent.com/50TKLKWOH1_GDsl8AKFzkiARW429cnrblT-yeaX_yWUK3xBBOQKNdau64mHpHq2gEH0uYjGzhnbczndhE80ZXh6DX4omO0mb9n7ZRNa4IH_hB7dNHpzQrca19qX0QxPwXX3-TxOIJJU">
            <a:extLst>
              <a:ext uri="{FF2B5EF4-FFF2-40B4-BE49-F238E27FC236}">
                <a16:creationId xmlns:a16="http://schemas.microsoft.com/office/drawing/2014/main" xmlns="" id="{0B7885A6-DE51-4515-8E26-3B92823BEF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1797" y="6431451"/>
            <a:ext cx="1669502" cy="290024"/>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xmlns="" id="{63A1A86A-CF71-480F-8FAA-43C16D890BB4}"/>
              </a:ext>
            </a:extLst>
          </p:cNvPr>
          <p:cNvCxnSpPr/>
          <p:nvPr/>
        </p:nvCxnSpPr>
        <p:spPr>
          <a:xfrm>
            <a:off x="450574" y="6299532"/>
            <a:ext cx="10972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xmlns="" id="{CD283427-5779-4FB8-A122-0471D666E4A2}"/>
              </a:ext>
            </a:extLst>
          </p:cNvPr>
          <p:cNvSpPr txBox="1">
            <a:spLocks/>
          </p:cNvSpPr>
          <p:nvPr/>
        </p:nvSpPr>
        <p:spPr>
          <a:xfrm>
            <a:off x="838200" y="324181"/>
            <a:ext cx="10515600" cy="7115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8415A"/>
                </a:solidFill>
                <a:latin typeface="Arial" panose="020B0604020202020204" pitchFamily="34" charset="0"/>
                <a:cs typeface="Arial" panose="020B0604020202020204" pitchFamily="34" charset="0"/>
              </a:rPr>
              <a:t>What is </a:t>
            </a:r>
            <a:r>
              <a:rPr lang="en-US" sz="3200" b="1" dirty="0" err="1">
                <a:solidFill>
                  <a:srgbClr val="28415A"/>
                </a:solidFill>
                <a:latin typeface="Arial" panose="020B0604020202020204" pitchFamily="34" charset="0"/>
                <a:cs typeface="Arial" panose="020B0604020202020204" pitchFamily="34" charset="0"/>
              </a:rPr>
              <a:t>PREPdata</a:t>
            </a:r>
            <a:r>
              <a:rPr lang="en-US" sz="3200" b="1" dirty="0">
                <a:solidFill>
                  <a:srgbClr val="28415A"/>
                </a:solidFill>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xmlns="" id="{4DE6E0F3-19F9-4B22-A7DD-3F6270933663}"/>
              </a:ext>
            </a:extLst>
          </p:cNvPr>
          <p:cNvPicPr>
            <a:picLocks noChangeAspect="1"/>
          </p:cNvPicPr>
          <p:nvPr/>
        </p:nvPicPr>
        <p:blipFill>
          <a:blip r:embed="rId4"/>
          <a:stretch>
            <a:fillRect/>
          </a:stretch>
        </p:blipFill>
        <p:spPr>
          <a:xfrm>
            <a:off x="6045129" y="1897272"/>
            <a:ext cx="5751017" cy="3990825"/>
          </a:xfrm>
          <a:prstGeom prst="rect">
            <a:avLst/>
          </a:prstGeom>
        </p:spPr>
      </p:pic>
    </p:spTree>
    <p:extLst>
      <p:ext uri="{BB962C8B-B14F-4D97-AF65-F5344CB8AC3E}">
        <p14:creationId xmlns:p14="http://schemas.microsoft.com/office/powerpoint/2010/main" val="294302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AC4FDF-01D4-49E3-822A-16396DB5D4E2}"/>
              </a:ext>
            </a:extLst>
          </p:cNvPr>
          <p:cNvSpPr>
            <a:spLocks noGrp="1"/>
          </p:cNvSpPr>
          <p:nvPr>
            <p:ph type="title"/>
          </p:nvPr>
        </p:nvSpPr>
        <p:spPr/>
        <p:txBody>
          <a:bodyPr/>
          <a:lstStyle/>
          <a:p>
            <a:endParaRPr lang="en-US"/>
          </a:p>
        </p:txBody>
      </p:sp>
      <p:pic>
        <p:nvPicPr>
          <p:cNvPr id="5" name="Screen Recording 4">
            <a:hlinkClick r:id="" action="ppaction://media"/>
            <a:extLst>
              <a:ext uri="{FF2B5EF4-FFF2-40B4-BE49-F238E27FC236}">
                <a16:creationId xmlns:a16="http://schemas.microsoft.com/office/drawing/2014/main" xmlns="" id="{F7B0C683-F70D-4972-98D6-4BB089233112}"/>
              </a:ext>
            </a:extLst>
          </p:cNvPr>
          <p:cNvPicPr>
            <a:picLocks noGrp="1" noChangeAspect="1"/>
          </p:cNvPicPr>
          <p:nvPr>
            <p:ph idx="1"/>
            <a:videoFile r:link="rId1"/>
            <p:extLst>
              <p:ext uri="{DAA4B4D4-6D71-4841-9C94-3DE7FCFB9230}">
                <p14:media xmlns:p14="http://schemas.microsoft.com/office/powerpoint/2010/main" r:embed="rId2">
                  <p14:trim st="2475" end="2440.9999"/>
                </p14:media>
              </p:ext>
            </p:extLst>
          </p:nvPr>
        </p:nvPicPr>
        <p:blipFill>
          <a:blip r:embed="rId4"/>
          <a:stretch>
            <a:fillRect/>
          </a:stretch>
        </p:blipFill>
        <p:spPr>
          <a:xfrm>
            <a:off x="130431" y="142930"/>
            <a:ext cx="11931137" cy="6070772"/>
          </a:xfrm>
        </p:spPr>
      </p:pic>
      <p:sp>
        <p:nvSpPr>
          <p:cNvPr id="4" name="Footer Placeholder 3">
            <a:extLst>
              <a:ext uri="{FF2B5EF4-FFF2-40B4-BE49-F238E27FC236}">
                <a16:creationId xmlns:a16="http://schemas.microsoft.com/office/drawing/2014/main" xmlns="" id="{6376C5DE-78F8-47A2-B0E6-DBBAE33AE0C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042941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lh4.googleusercontent.com/50TKLKWOH1_GDsl8AKFzkiARW429cnrblT-yeaX_yWUK3xBBOQKNdau64mHpHq2gEH0uYjGzhnbczndhE80ZXh6DX4omO0mb9n7ZRNa4IH_hB7dNHpzQrca19qX0QxPwXX3-TxOIJJU">
            <a:extLst>
              <a:ext uri="{FF2B5EF4-FFF2-40B4-BE49-F238E27FC236}">
                <a16:creationId xmlns:a16="http://schemas.microsoft.com/office/drawing/2014/main" xmlns="" id="{0B7885A6-DE51-4515-8E26-3B92823BEF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1797" y="6431451"/>
            <a:ext cx="1669502" cy="290024"/>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xmlns="" id="{63A1A86A-CF71-480F-8FAA-43C16D890BB4}"/>
              </a:ext>
            </a:extLst>
          </p:cNvPr>
          <p:cNvCxnSpPr/>
          <p:nvPr/>
        </p:nvCxnSpPr>
        <p:spPr>
          <a:xfrm>
            <a:off x="450574" y="6299532"/>
            <a:ext cx="10972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xmlns="" id="{CD283427-5779-4FB8-A122-0471D666E4A2}"/>
              </a:ext>
            </a:extLst>
          </p:cNvPr>
          <p:cNvSpPr txBox="1">
            <a:spLocks/>
          </p:cNvSpPr>
          <p:nvPr/>
        </p:nvSpPr>
        <p:spPr>
          <a:xfrm>
            <a:off x="256309" y="65725"/>
            <a:ext cx="10515600" cy="11236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28415A"/>
                </a:solidFill>
                <a:latin typeface="Arial" panose="020B0604020202020204" pitchFamily="34" charset="0"/>
                <a:cs typeface="Arial" panose="020B0604020202020204" pitchFamily="34" charset="0"/>
              </a:rPr>
              <a:t>Downscaled Climate Projections</a:t>
            </a:r>
          </a:p>
        </p:txBody>
      </p:sp>
      <p:sp>
        <p:nvSpPr>
          <p:cNvPr id="6" name="TextBox 5">
            <a:extLst>
              <a:ext uri="{FF2B5EF4-FFF2-40B4-BE49-F238E27FC236}">
                <a16:creationId xmlns:a16="http://schemas.microsoft.com/office/drawing/2014/main" xmlns="" id="{02C497C4-759D-49BA-85D1-F561D1928272}"/>
              </a:ext>
            </a:extLst>
          </p:cNvPr>
          <p:cNvSpPr txBox="1"/>
          <p:nvPr/>
        </p:nvSpPr>
        <p:spPr>
          <a:xfrm>
            <a:off x="256309" y="1006647"/>
            <a:ext cx="10692741" cy="369332"/>
          </a:xfrm>
          <a:prstGeom prst="rect">
            <a:avLst/>
          </a:prstGeom>
          <a:noFill/>
        </p:spPr>
        <p:txBody>
          <a:bodyPr wrap="square" rtlCol="0">
            <a:spAutoFit/>
          </a:bodyPr>
          <a:lstStyle/>
          <a:p>
            <a:r>
              <a:rPr lang="en-US" dirty="0">
                <a:solidFill>
                  <a:schemeClr val="bg1">
                    <a:lumMod val="50000"/>
                  </a:schemeClr>
                </a:solidFill>
              </a:rPr>
              <a:t>Downscaled climate scenarios with projections for two greenhouse gas emissions scenarios: RCP 4.5 and RCP 8.5. </a:t>
            </a:r>
          </a:p>
        </p:txBody>
      </p:sp>
      <p:sp>
        <p:nvSpPr>
          <p:cNvPr id="13" name="TextBox 12">
            <a:extLst>
              <a:ext uri="{FF2B5EF4-FFF2-40B4-BE49-F238E27FC236}">
                <a16:creationId xmlns:a16="http://schemas.microsoft.com/office/drawing/2014/main" xmlns="" id="{8E451A1D-69FE-4C48-9DAD-3983A1C63F9C}"/>
              </a:ext>
            </a:extLst>
          </p:cNvPr>
          <p:cNvSpPr txBox="1"/>
          <p:nvPr/>
        </p:nvSpPr>
        <p:spPr>
          <a:xfrm>
            <a:off x="3251" y="3108280"/>
            <a:ext cx="3089549" cy="1200329"/>
          </a:xfrm>
          <a:prstGeom prst="rect">
            <a:avLst/>
          </a:prstGeom>
          <a:noFill/>
        </p:spPr>
        <p:txBody>
          <a:bodyPr wrap="square" rtlCol="0">
            <a:spAutoFit/>
          </a:bodyPr>
          <a:lstStyle/>
          <a:p>
            <a:pPr algn="ctr"/>
            <a:r>
              <a:rPr lang="en-US" sz="2400" b="1" dirty="0">
                <a:solidFill>
                  <a:srgbClr val="3D9BB2"/>
                </a:solidFill>
              </a:rPr>
              <a:t>Max. Temperature</a:t>
            </a:r>
          </a:p>
          <a:p>
            <a:pPr algn="ctr"/>
            <a:r>
              <a:rPr lang="en-US" sz="2400" b="1" dirty="0">
                <a:solidFill>
                  <a:srgbClr val="3D9BB2"/>
                </a:solidFill>
              </a:rPr>
              <a:t>Min. Temperature</a:t>
            </a:r>
          </a:p>
          <a:p>
            <a:pPr algn="ctr"/>
            <a:r>
              <a:rPr lang="en-US" sz="2400" b="1" dirty="0">
                <a:solidFill>
                  <a:srgbClr val="3D9BB2"/>
                </a:solidFill>
              </a:rPr>
              <a:t>Precipitation</a:t>
            </a:r>
          </a:p>
        </p:txBody>
      </p:sp>
      <p:sp>
        <p:nvSpPr>
          <p:cNvPr id="7" name="Rectangle 6">
            <a:extLst>
              <a:ext uri="{FF2B5EF4-FFF2-40B4-BE49-F238E27FC236}">
                <a16:creationId xmlns:a16="http://schemas.microsoft.com/office/drawing/2014/main" xmlns="" id="{A80D5816-27B7-4660-8C68-F58A10AD4623}"/>
              </a:ext>
            </a:extLst>
          </p:cNvPr>
          <p:cNvSpPr/>
          <p:nvPr/>
        </p:nvSpPr>
        <p:spPr>
          <a:xfrm>
            <a:off x="3745863" y="1780781"/>
            <a:ext cx="4057650" cy="3785652"/>
          </a:xfrm>
          <a:prstGeom prst="rect">
            <a:avLst/>
          </a:prstGeom>
        </p:spPr>
        <p:txBody>
          <a:bodyPr wrap="square">
            <a:spAutoFit/>
          </a:bodyPr>
          <a:lstStyle/>
          <a:p>
            <a:pPr marL="342900" indent="-342900">
              <a:buFont typeface="Arial" panose="020B0604020202020204" pitchFamily="34" charset="0"/>
              <a:buChar char="•"/>
            </a:pPr>
            <a:r>
              <a:rPr lang="en-US" sz="2400" dirty="0">
                <a:solidFill>
                  <a:srgbClr val="000000"/>
                </a:solidFill>
              </a:rPr>
              <a:t>Average Temperature</a:t>
            </a:r>
          </a:p>
          <a:p>
            <a:pPr marL="342900" indent="-342900">
              <a:buFont typeface="Arial" panose="020B0604020202020204" pitchFamily="34" charset="0"/>
              <a:buChar char="•"/>
            </a:pPr>
            <a:r>
              <a:rPr lang="en-US" sz="2400" dirty="0">
                <a:solidFill>
                  <a:srgbClr val="000000"/>
                </a:solidFill>
              </a:rPr>
              <a:t>Average High Temperature</a:t>
            </a:r>
          </a:p>
          <a:p>
            <a:pPr marL="342900" indent="-342900">
              <a:buFont typeface="Arial" panose="020B0604020202020204" pitchFamily="34" charset="0"/>
              <a:buChar char="•"/>
            </a:pPr>
            <a:r>
              <a:rPr lang="en-US" sz="2400" dirty="0">
                <a:solidFill>
                  <a:srgbClr val="000000"/>
                </a:solidFill>
              </a:rPr>
              <a:t>Average Low Temperature</a:t>
            </a:r>
          </a:p>
          <a:p>
            <a:pPr marL="342900" indent="-342900">
              <a:buFont typeface="Arial" panose="020B0604020202020204" pitchFamily="34" charset="0"/>
              <a:buChar char="•"/>
            </a:pPr>
            <a:r>
              <a:rPr lang="en-US" sz="2400" dirty="0">
                <a:solidFill>
                  <a:srgbClr val="000000"/>
                </a:solidFill>
              </a:rPr>
              <a:t>Cooling Degree Days </a:t>
            </a:r>
          </a:p>
          <a:p>
            <a:pPr marL="342900" indent="-342900">
              <a:buFont typeface="Arial" panose="020B0604020202020204" pitchFamily="34" charset="0"/>
              <a:buChar char="•"/>
            </a:pPr>
            <a:r>
              <a:rPr lang="en-US" sz="2400" dirty="0">
                <a:solidFill>
                  <a:srgbClr val="000000"/>
                </a:solidFill>
              </a:rPr>
              <a:t>Heating Degree Days</a:t>
            </a:r>
          </a:p>
          <a:p>
            <a:pPr marL="342900" indent="-342900">
              <a:buFont typeface="Arial" panose="020B0604020202020204" pitchFamily="34" charset="0"/>
              <a:buChar char="•"/>
            </a:pPr>
            <a:r>
              <a:rPr lang="en-US" sz="2400" dirty="0">
                <a:solidFill>
                  <a:srgbClr val="000000"/>
                </a:solidFill>
              </a:rPr>
              <a:t>Frost Free Season</a:t>
            </a:r>
          </a:p>
          <a:p>
            <a:pPr marL="342900" indent="-342900">
              <a:buFont typeface="Arial" panose="020B0604020202020204" pitchFamily="34" charset="0"/>
              <a:buChar char="•"/>
            </a:pPr>
            <a:r>
              <a:rPr lang="en-US" sz="2400" dirty="0">
                <a:solidFill>
                  <a:srgbClr val="000000"/>
                </a:solidFill>
              </a:rPr>
              <a:t>Extreme Heat</a:t>
            </a:r>
          </a:p>
          <a:p>
            <a:pPr marL="342900" indent="-342900">
              <a:buFont typeface="Arial" panose="020B0604020202020204" pitchFamily="34" charset="0"/>
              <a:buChar char="•"/>
            </a:pPr>
            <a:r>
              <a:rPr lang="en-US" sz="2400" dirty="0">
                <a:solidFill>
                  <a:srgbClr val="000000"/>
                </a:solidFill>
              </a:rPr>
              <a:t>Cumulative Precipitation</a:t>
            </a:r>
          </a:p>
          <a:p>
            <a:pPr marL="342900" indent="-342900">
              <a:buFont typeface="Arial" panose="020B0604020202020204" pitchFamily="34" charset="0"/>
              <a:buChar char="•"/>
            </a:pPr>
            <a:r>
              <a:rPr lang="en-US" sz="2400" dirty="0">
                <a:solidFill>
                  <a:srgbClr val="000000"/>
                </a:solidFill>
              </a:rPr>
              <a:t>Extreme Precipitation</a:t>
            </a:r>
          </a:p>
          <a:p>
            <a:pPr marL="342900" indent="-342900">
              <a:buFont typeface="Arial" panose="020B0604020202020204" pitchFamily="34" charset="0"/>
              <a:buChar char="•"/>
            </a:pPr>
            <a:r>
              <a:rPr lang="en-US" sz="2400" dirty="0">
                <a:solidFill>
                  <a:srgbClr val="000000"/>
                </a:solidFill>
              </a:rPr>
              <a:t>Dry Spells</a:t>
            </a:r>
            <a:endParaRPr lang="en-US" sz="2400" dirty="0"/>
          </a:p>
        </p:txBody>
      </p:sp>
      <p:sp>
        <p:nvSpPr>
          <p:cNvPr id="14" name="Right Brace 13">
            <a:extLst>
              <a:ext uri="{FF2B5EF4-FFF2-40B4-BE49-F238E27FC236}">
                <a16:creationId xmlns:a16="http://schemas.microsoft.com/office/drawing/2014/main" xmlns="" id="{6F86E9AE-5FF7-4C1C-929E-6650C63B8C70}"/>
              </a:ext>
            </a:extLst>
          </p:cNvPr>
          <p:cNvSpPr/>
          <p:nvPr/>
        </p:nvSpPr>
        <p:spPr>
          <a:xfrm>
            <a:off x="2936926" y="3149620"/>
            <a:ext cx="421028" cy="1106392"/>
          </a:xfrm>
          <a:prstGeom prst="rightBrace">
            <a:avLst>
              <a:gd name="adj1" fmla="val 28333"/>
              <a:gd name="adj2" fmla="val 50000"/>
            </a:avLst>
          </a:prstGeom>
          <a:ln w="38100">
            <a:solidFill>
              <a:srgbClr val="3D9BB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Rectangle 1">
            <a:extLst>
              <a:ext uri="{FF2B5EF4-FFF2-40B4-BE49-F238E27FC236}">
                <a16:creationId xmlns:a16="http://schemas.microsoft.com/office/drawing/2014/main" xmlns="" id="{2D5D945B-61A2-4765-ABA9-57EC14B6F630}"/>
              </a:ext>
            </a:extLst>
          </p:cNvPr>
          <p:cNvSpPr/>
          <p:nvPr/>
        </p:nvSpPr>
        <p:spPr>
          <a:xfrm>
            <a:off x="8602058" y="2195956"/>
            <a:ext cx="3210582" cy="1656847"/>
          </a:xfrm>
          <a:prstGeom prst="rect">
            <a:avLst/>
          </a:prstGeom>
          <a:solidFill>
            <a:srgbClr val="284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NASA Earth Exchange Global Daily Downscaled Projections (NEX-GDDP)</a:t>
            </a:r>
          </a:p>
        </p:txBody>
      </p:sp>
      <p:sp>
        <p:nvSpPr>
          <p:cNvPr id="10" name="Rectangle 9">
            <a:extLst>
              <a:ext uri="{FF2B5EF4-FFF2-40B4-BE49-F238E27FC236}">
                <a16:creationId xmlns:a16="http://schemas.microsoft.com/office/drawing/2014/main" xmlns="" id="{23FEA6E1-8B93-4F54-B224-E2BAD20721E6}"/>
              </a:ext>
            </a:extLst>
          </p:cNvPr>
          <p:cNvSpPr/>
          <p:nvPr/>
        </p:nvSpPr>
        <p:spPr>
          <a:xfrm>
            <a:off x="8602058" y="4157677"/>
            <a:ext cx="3210582" cy="856450"/>
          </a:xfrm>
          <a:prstGeom prst="rect">
            <a:avLst/>
          </a:prstGeom>
          <a:solidFill>
            <a:srgbClr val="284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Localized Constructed Analogs (LOCA)</a:t>
            </a:r>
          </a:p>
        </p:txBody>
      </p:sp>
      <p:sp>
        <p:nvSpPr>
          <p:cNvPr id="15" name="Right Brace 14">
            <a:extLst>
              <a:ext uri="{FF2B5EF4-FFF2-40B4-BE49-F238E27FC236}">
                <a16:creationId xmlns:a16="http://schemas.microsoft.com/office/drawing/2014/main" xmlns="" id="{34EC5FE7-B8C1-4E2E-812D-68CDCCCF1981}"/>
              </a:ext>
            </a:extLst>
          </p:cNvPr>
          <p:cNvSpPr/>
          <p:nvPr/>
        </p:nvSpPr>
        <p:spPr>
          <a:xfrm>
            <a:off x="7592487" y="1944929"/>
            <a:ext cx="492401" cy="3515773"/>
          </a:xfrm>
          <a:prstGeom prst="rightBrace">
            <a:avLst>
              <a:gd name="adj1" fmla="val 28333"/>
              <a:gd name="adj2" fmla="val 50000"/>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776702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2083</TotalTime>
  <Words>1636</Words>
  <Application>Microsoft Office PowerPoint</Application>
  <PresentationFormat>Custom</PresentationFormat>
  <Paragraphs>143</Paragraphs>
  <Slides>12</Slides>
  <Notes>10</Notes>
  <HiddenSlides>0</HiddenSlides>
  <MMClips>2</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   The Challenges</vt:lpstr>
      <vt:lpstr>   Building Resilience Through Data</vt:lpstr>
      <vt:lpstr>PREP Partners</vt:lpstr>
      <vt:lpstr>PowerPoint Presentation</vt:lpstr>
      <vt:lpstr>PowerPoint Presentation</vt:lpstr>
      <vt:lpstr>FEATURES</vt:lpstr>
      <vt:lpstr>PowerPoint Presentation</vt:lpstr>
      <vt:lpstr>PowerPoint Presentation</vt:lpstr>
      <vt:lpstr>PowerPoint Presentation</vt:lpstr>
      <vt:lpstr>  What makes PREPdata unique?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Sophia Boehm</dc:creator>
  <cp:lastModifiedBy>Paola De Salvo</cp:lastModifiedBy>
  <cp:revision>102</cp:revision>
  <dcterms:created xsi:type="dcterms:W3CDTF">2017-11-03T14:18:46Z</dcterms:created>
  <dcterms:modified xsi:type="dcterms:W3CDTF">2018-04-25T06:07:53Z</dcterms:modified>
</cp:coreProperties>
</file>