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87" r:id="rId4"/>
    <p:sldId id="289" r:id="rId5"/>
    <p:sldId id="280" r:id="rId6"/>
    <p:sldId id="282" r:id="rId7"/>
    <p:sldId id="283" r:id="rId8"/>
    <p:sldId id="297" r:id="rId9"/>
    <p:sldId id="298" r:id="rId10"/>
    <p:sldId id="284" r:id="rId11"/>
    <p:sldId id="263" r:id="rId12"/>
    <p:sldId id="261" r:id="rId13"/>
    <p:sldId id="264" r:id="rId14"/>
    <p:sldId id="274" r:id="rId15"/>
    <p:sldId id="266" r:id="rId16"/>
    <p:sldId id="267" r:id="rId17"/>
    <p:sldId id="293" r:id="rId18"/>
    <p:sldId id="291" r:id="rId19"/>
    <p:sldId id="285" r:id="rId20"/>
    <p:sldId id="257" r:id="rId21"/>
    <p:sldId id="262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509" y="53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 give this presentation on behalf</a:t>
            </a:r>
            <a:r>
              <a:rPr lang="en-GB" baseline="0" dirty="0" smtClean="0"/>
              <a:t> of the </a:t>
            </a:r>
            <a:r>
              <a:rPr lang="en-GB" baseline="0" dirty="0" err="1" smtClean="0"/>
              <a:t>TEPCoreTeam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Q- how did not herd about the ESA Exploitation Platform initiative?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52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Each Consortium</a:t>
            </a:r>
            <a:r>
              <a:rPr lang="en-GB" baseline="0" dirty="0" smtClean="0"/>
              <a:t> a combination of Thematic aspect </a:t>
            </a:r>
          </a:p>
          <a:p>
            <a:r>
              <a:rPr lang="en-GB" baseline="0" dirty="0" smtClean="0"/>
              <a:t>IT providers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Direct connection with </a:t>
            </a:r>
            <a:r>
              <a:rPr lang="en-GB" baseline="0" dirty="0" err="1" smtClean="0"/>
              <a:t>Communiies</a:t>
            </a:r>
            <a:endParaRPr lang="en-GB" baseline="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988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Calibri" charset="0"/>
                <a:ea typeface="ＭＳ Ｐゴシック" charset="0"/>
              </a:rPr>
              <a:t>&lt;Slide 1, SL, ESA evolution activities natural progression&gt;</a:t>
            </a:r>
            <a:r>
              <a:rPr lang="en-US" dirty="0">
                <a:latin typeface="Calibri" charset="0"/>
                <a:ea typeface="ＭＳ Ｐゴシック" charset="0"/>
              </a:rPr>
              <a:t> Key message: </a:t>
            </a:r>
            <a:endParaRPr lang="en-US" dirty="0" smtClean="0">
              <a:latin typeface="Calibri" charset="0"/>
              <a:ea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1. In the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presence of a coherent progression of R&amp;D activities increasing the capabilities available to </a:t>
            </a:r>
            <a:r>
              <a:rPr lang="en-US" baseline="0" dirty="0" err="1" smtClean="0">
                <a:latin typeface="Calibri" charset="0"/>
                <a:ea typeface="ＭＳ Ｐゴシック" charset="0"/>
              </a:rPr>
              <a:t>eo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data </a:t>
            </a:r>
            <a:r>
              <a:rPr lang="en-US" baseline="0" dirty="0" err="1" smtClean="0">
                <a:latin typeface="Calibri" charset="0"/>
                <a:ea typeface="ＭＳ Ｐゴシック" charset="0"/>
              </a:rPr>
              <a:t>expoitation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</a:rPr>
              <a:t>2. None of these are the end – now move on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</a:rPr>
              <a:t>3. And they are already in use 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86201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86201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86201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86201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0C5261EB-52A9-5640-B56F-8A24E44E40BC}" type="slidenum">
              <a:rPr lang="en-US" sz="1100"/>
              <a:pPr eaLnBrk="1" hangingPunct="1"/>
              <a:t>13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82811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aseline="0" dirty="0" smtClean="0">
              <a:latin typeface="Calibri" charset="0"/>
              <a:ea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86201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86201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86201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86201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0C5261EB-52A9-5640-B56F-8A24E44E40BC}" type="slidenum">
              <a:rPr lang="en-US" sz="1100"/>
              <a:pPr eaLnBrk="1" hangingPunct="1"/>
              <a:t>14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81370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Each Consortium</a:t>
            </a:r>
            <a:r>
              <a:rPr lang="en-GB" baseline="0" dirty="0" smtClean="0"/>
              <a:t> a combination of Thematic aspect </a:t>
            </a:r>
          </a:p>
          <a:p>
            <a:r>
              <a:rPr lang="en-GB" baseline="0" dirty="0" smtClean="0"/>
              <a:t>IT providers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Direct connection with </a:t>
            </a:r>
            <a:r>
              <a:rPr lang="en-GB" baseline="0" dirty="0" err="1" smtClean="0"/>
              <a:t>Communiies</a:t>
            </a:r>
            <a:endParaRPr lang="en-GB" baseline="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721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381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A PARADIGM</a:t>
            </a:r>
          </a:p>
          <a:p>
            <a:pPr algn="ctr">
              <a:defRPr/>
            </a:pPr>
            <a:r>
              <a:rPr lang="en-US" sz="2400" b="1" i="1" dirty="0" smtClean="0">
                <a:solidFill>
                  <a:schemeClr val="accent3"/>
                </a:solidFill>
              </a:rPr>
              <a:t>An exploitation platform is </a:t>
            </a:r>
          </a:p>
          <a:p>
            <a:pPr algn="ctr">
              <a:defRPr/>
            </a:pPr>
            <a:r>
              <a:rPr lang="en-US" sz="2400" b="1" i="1" dirty="0" smtClean="0">
                <a:solidFill>
                  <a:schemeClr val="accent3"/>
                </a:solidFill>
              </a:rPr>
              <a:t> </a:t>
            </a:r>
            <a:endParaRPr lang="en-US" sz="2400" dirty="0" smtClean="0">
              <a:solidFill>
                <a:schemeClr val="accent3"/>
              </a:solidFill>
            </a:endParaRPr>
          </a:p>
          <a:p>
            <a:pPr algn="ctr">
              <a:defRPr/>
            </a:pPr>
            <a:r>
              <a:rPr lang="en-US" sz="2800" b="1" i="1" dirty="0" smtClean="0">
                <a:solidFill>
                  <a:schemeClr val="accent3"/>
                </a:solidFill>
              </a:rPr>
              <a:t>a virtual open and collaborative work environment </a:t>
            </a:r>
          </a:p>
          <a:p>
            <a:pPr algn="ctr">
              <a:defRPr/>
            </a:pPr>
            <a:endParaRPr lang="en-US" sz="2400" b="1" i="1" dirty="0" smtClean="0">
              <a:solidFill>
                <a:schemeClr val="accent3"/>
              </a:solidFill>
            </a:endParaRPr>
          </a:p>
          <a:p>
            <a:pPr algn="ctr">
              <a:defRPr/>
            </a:pPr>
            <a:r>
              <a:rPr lang="en-US" sz="2400" b="1" i="1" dirty="0" smtClean="0">
                <a:solidFill>
                  <a:schemeClr val="accent3"/>
                </a:solidFill>
              </a:rPr>
              <a:t>Providing access to data, and the resources required to work with it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Direct connection with </a:t>
            </a:r>
            <a:r>
              <a:rPr lang="en-GB" baseline="0" dirty="0" err="1" smtClean="0"/>
              <a:t>Communiies</a:t>
            </a:r>
            <a:endParaRPr lang="en-GB" baseline="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656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TEP capabilities to enables</a:t>
            </a:r>
            <a:r>
              <a:rPr lang="en-GB" baseline="0" dirty="0" smtClean="0"/>
              <a:t> different actors to play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771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841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Each Consortium</a:t>
            </a:r>
            <a:r>
              <a:rPr lang="en-GB" baseline="0" dirty="0" smtClean="0"/>
              <a:t> a combination of Thematic aspect </a:t>
            </a:r>
          </a:p>
          <a:p>
            <a:r>
              <a:rPr lang="en-GB" baseline="0" dirty="0" smtClean="0"/>
              <a:t>IT providers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Direct connection with </a:t>
            </a:r>
            <a:r>
              <a:rPr lang="en-GB" baseline="0" dirty="0" err="1" smtClean="0"/>
              <a:t>Communiies</a:t>
            </a:r>
            <a:endParaRPr lang="en-GB" baseline="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211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Each Consortium</a:t>
            </a:r>
            <a:r>
              <a:rPr lang="en-GB" baseline="0" dirty="0" smtClean="0"/>
              <a:t> a combination of Thematic aspect </a:t>
            </a:r>
          </a:p>
          <a:p>
            <a:r>
              <a:rPr lang="en-GB" baseline="0" dirty="0" smtClean="0"/>
              <a:t>IT providers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Direct connection with </a:t>
            </a:r>
            <a:r>
              <a:rPr lang="en-GB" baseline="0" dirty="0" err="1" smtClean="0"/>
              <a:t>Communiies</a:t>
            </a:r>
            <a:endParaRPr lang="en-GB" baseline="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39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Each Consortium</a:t>
            </a:r>
            <a:r>
              <a:rPr lang="en-GB" baseline="0" dirty="0" smtClean="0"/>
              <a:t> a combination of Thematic aspect </a:t>
            </a:r>
          </a:p>
          <a:p>
            <a:r>
              <a:rPr lang="en-GB" baseline="0" dirty="0" smtClean="0"/>
              <a:t>IT providers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Direct connection with </a:t>
            </a:r>
            <a:r>
              <a:rPr lang="en-GB" baseline="0" dirty="0" err="1" smtClean="0"/>
              <a:t>Communiies</a:t>
            </a:r>
            <a:endParaRPr lang="en-GB" baseline="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126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Each Consortium</a:t>
            </a:r>
            <a:r>
              <a:rPr lang="en-GB" baseline="0" dirty="0" smtClean="0"/>
              <a:t> a combination of Thematic aspect </a:t>
            </a:r>
          </a:p>
          <a:p>
            <a:r>
              <a:rPr lang="en-GB" baseline="0" dirty="0" smtClean="0"/>
              <a:t>IT providers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Direct connection with </a:t>
            </a:r>
            <a:r>
              <a:rPr lang="en-GB" baseline="0" dirty="0" err="1" smtClean="0"/>
              <a:t>Communiies</a:t>
            </a:r>
            <a:endParaRPr lang="en-GB" baseline="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919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83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3" Type="http://schemas.openxmlformats.org/officeDocument/2006/relationships/image" Target="../media/image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313226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rgbClr val="773F9B">
                    <a:lumOff val="-21524"/>
                  </a:srgbClr>
                </a:solidFill>
                <a:latin typeface="Arial"/>
                <a:cs typeface="Arial"/>
                <a:sym typeface="Arial"/>
              </a:rPr>
              <a:t>ESA TEPs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C:\Users\Salvatore Pinto\Desktop\Dati\Documenti\Presentations\20170316 WorldCover 2017\ctep_scree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8248"/>
            <a:ext cx="12780581" cy="608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Salvatore Pinto\Desktop\Dati\Documenti\Presentations\20170316 WorldCover 2017\ptep_scree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80581" y="8251021"/>
            <a:ext cx="11603419" cy="55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Salvatore Pinto\Desktop\Dati\Documenti\Presentations\20170316 WorldCover 2017\hydro_scre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7135" y="4484979"/>
            <a:ext cx="12367037" cy="585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alvatore Pinto\Desktop\Dati\Documenti\Presentations\20170316 WorldCover 2017\ftep_screen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607" y="-54768"/>
            <a:ext cx="13842853" cy="659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Salvatore Pinto\Desktop\Dati\Documenti\Presentations\20170316 WorldCover 2017\geohazards_screen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7938" y="5271039"/>
            <a:ext cx="12267040" cy="58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Salvatore Pinto\Desktop\Dati\Documenti\Presentations\20170316 WorldCover 2017\utep_screen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92200" y="-13216"/>
            <a:ext cx="12122328" cy="580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28972" y="-33001"/>
            <a:ext cx="7296027" cy="4866763"/>
            <a:chOff x="-290235" y="480938"/>
            <a:chExt cx="2736010" cy="18250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0235" y="480938"/>
              <a:ext cx="2736010" cy="18250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45026" y="1500858"/>
              <a:ext cx="2124075" cy="27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7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768640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6">
                    <a:lumOff val="-21524"/>
                  </a:schemeClr>
                </a:solidFill>
              </a:rPr>
              <a:t>TEP Consortia in one slide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78885" y="2074139"/>
            <a:ext cx="5846695" cy="3779785"/>
            <a:chOff x="18105" y="1538829"/>
            <a:chExt cx="3176587" cy="1804579"/>
          </a:xfrm>
        </p:grpSpPr>
        <p:sp>
          <p:nvSpPr>
            <p:cNvPr id="74" name="Rounded Rectangle 73"/>
            <p:cNvSpPr>
              <a:spLocks noChangeArrowheads="1"/>
            </p:cNvSpPr>
            <p:nvPr/>
          </p:nvSpPr>
          <p:spPr bwMode="auto">
            <a:xfrm>
              <a:off x="18105" y="1538829"/>
              <a:ext cx="3176587" cy="1804579"/>
            </a:xfrm>
            <a:prstGeom prst="roundRect">
              <a:avLst>
                <a:gd name="adj" fmla="val 9718"/>
              </a:avLst>
            </a:prstGeom>
            <a:solidFill>
              <a:schemeClr val="bg1"/>
            </a:solidFill>
            <a:ln w="76200">
              <a:solidFill>
                <a:srgbClr val="50CAFF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7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93" y="1660235"/>
              <a:ext cx="1502026" cy="485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6" name="Grafik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579" y="2802945"/>
              <a:ext cx="916370" cy="254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211" y="1750455"/>
              <a:ext cx="1535113" cy="36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8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68" y="2319145"/>
              <a:ext cx="896728" cy="336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9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514" y="2321232"/>
              <a:ext cx="923925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0" name="Picture 1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481" y="2739905"/>
              <a:ext cx="811871" cy="406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1" name="Picture 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51" y="2195836"/>
              <a:ext cx="985239" cy="464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2" name="TextBox 2"/>
            <p:cNvSpPr txBox="1">
              <a:spLocks noChangeArrowheads="1"/>
            </p:cNvSpPr>
            <p:nvPr/>
          </p:nvSpPr>
          <p:spPr bwMode="auto">
            <a:xfrm>
              <a:off x="2233144" y="2729303"/>
              <a:ext cx="788637" cy="369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800" b="1" dirty="0">
                  <a:latin typeface="Aharoni" charset="0"/>
                  <a:cs typeface="Aharoni" charset="0"/>
                </a:rPr>
                <a:t>SMHI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78885" y="6102107"/>
            <a:ext cx="5981653" cy="5245747"/>
            <a:chOff x="19050" y="3400425"/>
            <a:chExt cx="3200400" cy="2845475"/>
          </a:xfrm>
        </p:grpSpPr>
        <p:sp>
          <p:nvSpPr>
            <p:cNvPr id="84" name="Rounded Rectangle 83"/>
            <p:cNvSpPr>
              <a:spLocks noChangeArrowheads="1"/>
            </p:cNvSpPr>
            <p:nvPr/>
          </p:nvSpPr>
          <p:spPr bwMode="auto">
            <a:xfrm>
              <a:off x="19050" y="3400425"/>
              <a:ext cx="3200400" cy="2845475"/>
            </a:xfrm>
            <a:prstGeom prst="roundRect">
              <a:avLst>
                <a:gd name="adj" fmla="val 7333"/>
              </a:avLst>
            </a:prstGeom>
            <a:solidFill>
              <a:schemeClr val="bg1"/>
            </a:solidFill>
            <a:ln w="76200">
              <a:solidFill>
                <a:srgbClr val="0072A4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85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11" y="3472687"/>
              <a:ext cx="1206082" cy="569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6" name="Picture 2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566" y="5513482"/>
              <a:ext cx="461297" cy="643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768" y="3973269"/>
              <a:ext cx="625819" cy="34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36" y="4194898"/>
              <a:ext cx="1589617" cy="355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918" y="4757309"/>
              <a:ext cx="1126186" cy="217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567" y="5619423"/>
              <a:ext cx="738071" cy="43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51" y="5101653"/>
              <a:ext cx="1652917" cy="317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3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65" y="5563461"/>
              <a:ext cx="539999" cy="54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3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011" y="5553654"/>
              <a:ext cx="468161" cy="540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3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6522" y="5026407"/>
              <a:ext cx="905804" cy="468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381" y="4441217"/>
              <a:ext cx="814592" cy="54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39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718" y="4025745"/>
              <a:ext cx="308213" cy="900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40" descr="PV-Logo-Arctic-Horizontal-Dark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818" y="3556880"/>
              <a:ext cx="1744637" cy="287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15724" y="6050551"/>
            <a:ext cx="7254546" cy="5487969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6577737" y="2104764"/>
            <a:ext cx="5254223" cy="3749159"/>
            <a:chOff x="3432485" y="4503285"/>
            <a:chExt cx="2666357" cy="1692612"/>
          </a:xfrm>
        </p:grpSpPr>
        <p:sp>
          <p:nvSpPr>
            <p:cNvPr id="127" name="Rounded Rectangle 126"/>
            <p:cNvSpPr>
              <a:spLocks noChangeArrowheads="1"/>
            </p:cNvSpPr>
            <p:nvPr/>
          </p:nvSpPr>
          <p:spPr bwMode="auto">
            <a:xfrm>
              <a:off x="3432485" y="4503285"/>
              <a:ext cx="2666357" cy="1692612"/>
            </a:xfrm>
            <a:prstGeom prst="roundRect">
              <a:avLst>
                <a:gd name="adj" fmla="val 7583"/>
              </a:avLst>
            </a:prstGeom>
            <a:solidFill>
              <a:schemeClr val="bg1"/>
            </a:solidFill>
            <a:ln w="76200">
              <a:solidFill>
                <a:srgbClr val="00660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28" name="Picture 8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811" y="4606473"/>
              <a:ext cx="1162050" cy="442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" name="Picture 42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0" t="13333" r="56794" b="71192"/>
            <a:stretch/>
          </p:blipFill>
          <p:spPr bwMode="auto">
            <a:xfrm>
              <a:off x="4713229" y="4603844"/>
              <a:ext cx="1060018" cy="455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42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67" r="65664" b="12727"/>
            <a:stretch/>
          </p:blipFill>
          <p:spPr bwMode="auto">
            <a:xfrm>
              <a:off x="3492811" y="5097088"/>
              <a:ext cx="2082236" cy="40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42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11" t="73257" r="25362" b="12727"/>
            <a:stretch/>
          </p:blipFill>
          <p:spPr bwMode="auto">
            <a:xfrm>
              <a:off x="3492811" y="5616394"/>
              <a:ext cx="2469816" cy="37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2" name="Group 131"/>
          <p:cNvGrpSpPr/>
          <p:nvPr/>
        </p:nvGrpSpPr>
        <p:grpSpPr>
          <a:xfrm>
            <a:off x="17916892" y="2672568"/>
            <a:ext cx="5633978" cy="3146182"/>
            <a:chOff x="3446002" y="2923574"/>
            <a:chExt cx="2666356" cy="1333710"/>
          </a:xfrm>
        </p:grpSpPr>
        <p:sp>
          <p:nvSpPr>
            <p:cNvPr id="133" name="Rounded Rectangle 132"/>
            <p:cNvSpPr/>
            <p:nvPr/>
          </p:nvSpPr>
          <p:spPr>
            <a:xfrm>
              <a:off x="3446002" y="2923574"/>
              <a:ext cx="2666356" cy="1333710"/>
            </a:xfrm>
            <a:prstGeom prst="roundRect">
              <a:avLst/>
            </a:prstGeom>
            <a:ln w="76200">
              <a:solidFill>
                <a:srgbClr val="EDB86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4" name="Picture 3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114" y="2982298"/>
              <a:ext cx="774466" cy="64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4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315" y="3777008"/>
              <a:ext cx="682801" cy="368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5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197" y="3750637"/>
              <a:ext cx="1104276" cy="313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6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134" y="3688491"/>
              <a:ext cx="525897" cy="51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7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961" y="3084866"/>
              <a:ext cx="1667065" cy="537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9" name="Group 138"/>
          <p:cNvGrpSpPr/>
          <p:nvPr/>
        </p:nvGrpSpPr>
        <p:grpSpPr>
          <a:xfrm>
            <a:off x="13885337" y="6130477"/>
            <a:ext cx="7272873" cy="5189005"/>
            <a:chOff x="6456103" y="4373067"/>
            <a:chExt cx="2620877" cy="1797136"/>
          </a:xfrm>
        </p:grpSpPr>
        <p:sp>
          <p:nvSpPr>
            <p:cNvPr id="140" name="Rectangle 139"/>
            <p:cNvSpPr/>
            <p:nvPr/>
          </p:nvSpPr>
          <p:spPr bwMode="auto">
            <a:xfrm>
              <a:off x="6456104" y="5437989"/>
              <a:ext cx="352425" cy="234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1" name="Rounded Rectangle 140"/>
            <p:cNvSpPr>
              <a:spLocks noChangeArrowheads="1"/>
            </p:cNvSpPr>
            <p:nvPr/>
          </p:nvSpPr>
          <p:spPr bwMode="auto">
            <a:xfrm>
              <a:off x="6456103" y="4373067"/>
              <a:ext cx="2620877" cy="1797136"/>
            </a:xfrm>
            <a:prstGeom prst="roundRect">
              <a:avLst>
                <a:gd name="adj" fmla="val 9718"/>
              </a:avLst>
            </a:prstGeom>
            <a:solidFill>
              <a:schemeClr val="bg1"/>
            </a:solidFill>
            <a:ln w="76200">
              <a:solidFill>
                <a:srgbClr val="80000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42" name="Picture 2" descr="Q:\esch_th\3 Beteiligung_Projektanträge\2014\2_ESA_TEP_ITT\3_Evaluation\KO-March27-2015\Logos\IT4I_logo_short.png"/>
            <p:cNvPicPr>
              <a:picLocks noChangeAspect="1" noChangeArrowheads="1"/>
            </p:cNvPicPr>
            <p:nvPr/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3809" y="5286942"/>
              <a:ext cx="814518" cy="329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Grafik 3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12" b="19875"/>
            <a:stretch>
              <a:fillRect/>
            </a:stretch>
          </p:blipFill>
          <p:spPr bwMode="auto">
            <a:xfrm>
              <a:off x="6583972" y="5713787"/>
              <a:ext cx="920186" cy="328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Grafik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9986" y="5730041"/>
              <a:ext cx="1067934" cy="296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Grafik 23" descr="logo_transparent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8251" y="5296265"/>
              <a:ext cx="1277079" cy="24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6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1600" y="4525056"/>
              <a:ext cx="1365562" cy="641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8" name="Image 9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2828" y="4495251"/>
              <a:ext cx="689342" cy="599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0" name="Group 149"/>
          <p:cNvGrpSpPr/>
          <p:nvPr/>
        </p:nvGrpSpPr>
        <p:grpSpPr>
          <a:xfrm>
            <a:off x="12011690" y="2125091"/>
            <a:ext cx="5605407" cy="3691311"/>
            <a:chOff x="3397852" y="4298330"/>
            <a:chExt cx="2871964" cy="1871873"/>
          </a:xfrm>
        </p:grpSpPr>
        <p:sp>
          <p:nvSpPr>
            <p:cNvPr id="151" name="Rounded Rectangle 150"/>
            <p:cNvSpPr>
              <a:spLocks noChangeArrowheads="1"/>
            </p:cNvSpPr>
            <p:nvPr/>
          </p:nvSpPr>
          <p:spPr bwMode="auto">
            <a:xfrm>
              <a:off x="3397852" y="4298330"/>
              <a:ext cx="2871964" cy="1871873"/>
            </a:xfrm>
            <a:prstGeom prst="roundRect">
              <a:avLst>
                <a:gd name="adj" fmla="val 9718"/>
              </a:avLst>
            </a:prstGeom>
            <a:solidFill>
              <a:schemeClr val="bg1"/>
            </a:solidFill>
            <a:ln w="76200">
              <a:solidFill>
                <a:srgbClr val="CC660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52" name="Picture 9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9629" y="4425534"/>
              <a:ext cx="1344816" cy="438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3" name="Picture 2" descr="http://docs.terradue.com/developer-sandbox/_static/t2Logo.pn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210" y="4449774"/>
              <a:ext cx="1285631" cy="39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4" descr="http://www.altamira-information.com/img/altamira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1573" y="4971678"/>
              <a:ext cx="777351" cy="245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6" descr="http://modis-fire.umd.edu/images/partners/irea.png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672" y="4998003"/>
              <a:ext cx="448979" cy="33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8" descr="https://www.unistra.fr/fileadmin/templates/unistra-v2/images/logo.png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503" y="5596832"/>
              <a:ext cx="874295" cy="39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Image 9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304" y="5402050"/>
              <a:ext cx="651253" cy="553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10" descr="http://wafi.iit.cnr.it/wp-content/uploads/2014/09/ingv_trasparente.png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7997" y="4882554"/>
              <a:ext cx="590550" cy="59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12" descr="http://www.genomicus.biologie.ens.fr/genomicus-81.01/img/logo_ens.png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410" y="5523660"/>
              <a:ext cx="393292" cy="443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7500823" y="5996148"/>
            <a:ext cx="938237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err="1" smtClean="0"/>
              <a:t>What</a:t>
            </a:r>
            <a:r>
              <a:rPr lang="fr-CH" dirty="0" smtClean="0"/>
              <a:t> a TEP looks </a:t>
            </a:r>
            <a:r>
              <a:rPr lang="fr-CH" dirty="0" err="1" smtClean="0"/>
              <a:t>like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645"/>
          <a:stretch/>
        </p:blipFill>
        <p:spPr>
          <a:xfrm>
            <a:off x="-1988975" y="15244"/>
            <a:ext cx="26372977" cy="1370075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615937" y="12156600"/>
            <a:ext cx="12768066" cy="14056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267" b="1" dirty="0" smtClean="0">
                <a:latin typeface="Calibri" panose="020F0502020204030204" pitchFamily="34" charset="0"/>
              </a:rPr>
              <a:t>Canonical Scenario 1 EO </a:t>
            </a:r>
            <a:r>
              <a:rPr lang="en-US" sz="4267" b="1" dirty="0">
                <a:latin typeface="Calibri" panose="020F0502020204030204" pitchFamily="34" charset="0"/>
              </a:rPr>
              <a:t>data exploitation: Interactive and non-interactive EO 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27900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128103" y="12156600"/>
            <a:ext cx="11255899" cy="14056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267" b="1" dirty="0" smtClean="0">
                <a:latin typeface="Calibri" panose="020F0502020204030204" pitchFamily="34" charset="0"/>
              </a:rPr>
              <a:t>Canonical Scenario 1 EO </a:t>
            </a:r>
            <a:r>
              <a:rPr lang="en-US" sz="4267" b="1" dirty="0">
                <a:latin typeface="Calibri" panose="020F0502020204030204" pitchFamily="34" charset="0"/>
              </a:rPr>
              <a:t>data exploitation: EO and non-EO data analytics and fusion</a:t>
            </a:r>
          </a:p>
        </p:txBody>
      </p:sp>
    </p:spTree>
    <p:extLst>
      <p:ext uri="{BB962C8B-B14F-4D97-AF65-F5344CB8AC3E}">
        <p14:creationId xmlns:p14="http://schemas.microsoft.com/office/powerpoint/2010/main" val="20920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" y="12324771"/>
            <a:ext cx="10552387" cy="14056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267" b="1" dirty="0">
                <a:latin typeface="Calibri" panose="020F0502020204030204" pitchFamily="34" charset="0"/>
              </a:rPr>
              <a:t>New EO Service Development: Integrate or develop your own processing service</a:t>
            </a:r>
          </a:p>
        </p:txBody>
      </p:sp>
    </p:spTree>
    <p:extLst>
      <p:ext uri="{BB962C8B-B14F-4D97-AF65-F5344CB8AC3E}">
        <p14:creationId xmlns:p14="http://schemas.microsoft.com/office/powerpoint/2010/main" val="5999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15" y="51671"/>
            <a:ext cx="24376771" cy="1371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1" y="10374075"/>
            <a:ext cx="14027811" cy="14056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267" b="1" dirty="0">
                <a:latin typeface="Calibri" panose="020F0502020204030204" pitchFamily="34" charset="0"/>
              </a:rPr>
              <a:t>New EO Product Development: Perform massive processing, systematic generation, publication and sharing of products</a:t>
            </a:r>
          </a:p>
        </p:txBody>
      </p:sp>
    </p:spTree>
    <p:extLst>
      <p:ext uri="{BB962C8B-B14F-4D97-AF65-F5344CB8AC3E}">
        <p14:creationId xmlns:p14="http://schemas.microsoft.com/office/powerpoint/2010/main" val="312424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8969976" y="5996148"/>
            <a:ext cx="6444073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fr-CH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TEP  &amp; GEOSS</a:t>
            </a:r>
            <a:endParaRPr kumimoji="0" sz="7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870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0265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3416" y="7295"/>
            <a:ext cx="2865421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327172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773F9B">
                    <a:lumOff val="-21524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Conclusion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42728" y="2310064"/>
            <a:ext cx="21890432" cy="915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l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Being part of the GEOSS ecosystem </a:t>
            </a:r>
            <a:r>
              <a:rPr lang="en-GB" dirty="0" smtClean="0"/>
              <a:t>as a data provider will enable you to interface with TEPs</a:t>
            </a:r>
          </a:p>
          <a:p>
            <a:pPr marL="571500" lvl="0" indent="-571500" algn="l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If As a user you want to exploit EO data available on the GEOSS -TEPs are able to interface with the GEOSS catalogue-</a:t>
            </a:r>
            <a:endParaRPr lang="en-GB" dirty="0"/>
          </a:p>
          <a:p>
            <a:pPr marL="571500" lvl="0" indent="-571500" algn="l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0" lang="en-GB" sz="4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TEPs results</a:t>
            </a:r>
            <a:r>
              <a:rPr kumimoji="0" lang="en-GB" sz="44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can be published on GEOSS catalogue</a:t>
            </a:r>
            <a:endParaRPr lang="en-GB" dirty="0"/>
          </a:p>
          <a:p>
            <a:pPr marL="571500" lvl="0" indent="-571500" algn="l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kumimoji="0" lang="en-GB" sz="4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274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874431" y="6128169"/>
            <a:ext cx="18859330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10400" dirty="0"/>
              <a:t>Thematic Exploitation Platforms</a:t>
            </a:r>
            <a:endParaRPr sz="10400" dirty="0"/>
          </a:p>
        </p:txBody>
      </p:sp>
      <p:sp>
        <p:nvSpPr>
          <p:cNvPr id="124" name="Shape 124"/>
          <p:cNvSpPr/>
          <p:nvPr/>
        </p:nvSpPr>
        <p:spPr>
          <a:xfrm>
            <a:off x="1938145" y="7934608"/>
            <a:ext cx="19803498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Alessandro Marin, Antonio Romeo, Adrian </a:t>
            </a:r>
            <a:r>
              <a:rPr lang="en-GB" dirty="0"/>
              <a:t>Rose , </a:t>
            </a:r>
            <a:r>
              <a:rPr lang="en-GB" dirty="0" err="1" smtClean="0"/>
              <a:t>Itziar</a:t>
            </a:r>
            <a:r>
              <a:rPr lang="en-GB" dirty="0" smtClean="0"/>
              <a:t> Alonso, </a:t>
            </a:r>
            <a:r>
              <a:rPr lang="en-GB" dirty="0" err="1" smtClean="0"/>
              <a:t>Jolanda</a:t>
            </a:r>
            <a:r>
              <a:rPr lang="en-GB" dirty="0" smtClean="0"/>
              <a:t> </a:t>
            </a:r>
            <a:r>
              <a:rPr lang="en-GB" dirty="0" err="1" smtClean="0"/>
              <a:t>Patruno</a:t>
            </a:r>
            <a:r>
              <a:rPr lang="en-GB" dirty="0" smtClean="0"/>
              <a:t>,</a:t>
            </a:r>
          </a:p>
          <a:p>
            <a:r>
              <a:rPr lang="en-GB" dirty="0" smtClean="0"/>
              <a:t>Francesco </a:t>
            </a:r>
            <a:r>
              <a:rPr lang="en-GB" dirty="0" err="1" smtClean="0"/>
              <a:t>Barchetta</a:t>
            </a:r>
            <a:r>
              <a:rPr lang="en-GB" dirty="0" smtClean="0"/>
              <a:t>, Paulo Sacramento, </a:t>
            </a:r>
            <a:r>
              <a:rPr lang="en-GB" dirty="0"/>
              <a:t>Marco </a:t>
            </a:r>
            <a:r>
              <a:rPr lang="en-GB" dirty="0" err="1"/>
              <a:t>Leonardi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10733708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err="1" smtClean="0"/>
              <a:t>TEPCoreTeam</a:t>
            </a:r>
            <a:r>
              <a:rPr dirty="0" smtClean="0"/>
              <a:t>@</a:t>
            </a:r>
            <a:r>
              <a:rPr lang="en-GB" dirty="0" smtClean="0"/>
              <a:t>esa.int</a:t>
            </a:r>
            <a:r>
              <a:rPr dirty="0" smtClean="0"/>
              <a:t> </a:t>
            </a:r>
            <a:r>
              <a:rPr dirty="0"/>
              <a:t>/ </a:t>
            </a:r>
            <a:r>
              <a:rPr lang="en-GB" dirty="0"/>
              <a:t>http://</a:t>
            </a:r>
            <a:r>
              <a:rPr lang="en-GB" dirty="0" smtClean="0"/>
              <a:t>tep.eo.esa.int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597759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>
                <a:ln>
                  <a:noFill/>
                </a:ln>
                <a:solidFill>
                  <a:srgbClr val="773F9B">
                    <a:lumOff val="-21524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Exploitation Platform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78368" y="3660779"/>
            <a:ext cx="10003365" cy="2676524"/>
            <a:chOff x="179512" y="1296251"/>
            <a:chExt cx="3750989" cy="1337761"/>
          </a:xfrm>
        </p:grpSpPr>
        <p:sp>
          <p:nvSpPr>
            <p:cNvPr id="32" name="Rectangle 31"/>
            <p:cNvSpPr/>
            <p:nvPr/>
          </p:nvSpPr>
          <p:spPr>
            <a:xfrm>
              <a:off x="179512" y="1296251"/>
              <a:ext cx="3744639" cy="13377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334" dirty="0"/>
            </a:p>
          </p:txBody>
        </p:sp>
        <p:sp>
          <p:nvSpPr>
            <p:cNvPr id="33" name="Rectangle 2050"/>
            <p:cNvSpPr>
              <a:spLocks noChangeArrowheads="1"/>
            </p:cNvSpPr>
            <p:nvPr/>
          </p:nvSpPr>
          <p:spPr bwMode="auto">
            <a:xfrm>
              <a:off x="186085" y="1338736"/>
              <a:ext cx="3744416" cy="333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3733" b="1" i="1">
                  <a:solidFill>
                    <a:schemeClr val="bg1"/>
                  </a:solidFill>
                </a:rPr>
                <a:t>Exploitation platforms</a:t>
              </a:r>
            </a:p>
          </p:txBody>
        </p:sp>
      </p:grpSp>
      <p:pic>
        <p:nvPicPr>
          <p:cNvPr id="34" name="Picture 2" descr="http://t2.gstatic.com/images?q=tbn:ANd9GcQHehrCPOaiKECSPjO6uqVpFC0NbUs-nOgOziQthTmxAaNqWL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467" y="7804152"/>
            <a:ext cx="7620000" cy="428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ounded Rectangle 34"/>
          <p:cNvSpPr>
            <a:spLocks noChangeArrowheads="1"/>
          </p:cNvSpPr>
          <p:nvPr/>
        </p:nvSpPr>
        <p:spPr bwMode="auto">
          <a:xfrm>
            <a:off x="6946911" y="4533905"/>
            <a:ext cx="3259667" cy="1619251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0097D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3334" dirty="0">
              <a:solidFill>
                <a:schemeClr val="lt1"/>
              </a:solidFill>
            </a:endParaRP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7071361" y="4712780"/>
            <a:ext cx="3010760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733" dirty="0">
                <a:cs typeface="MS PGothic" charset="0"/>
              </a:rPr>
              <a:t>EO data</a:t>
            </a:r>
          </a:p>
          <a:p>
            <a:pPr algn="ctr" eaLnBrk="1" hangingPunct="1"/>
            <a:r>
              <a:rPr lang="en-US" sz="3733" dirty="0">
                <a:cs typeface="MS PGothic" charset="0"/>
              </a:rPr>
              <a:t>In-situ data</a:t>
            </a:r>
          </a:p>
        </p:txBody>
      </p:sp>
      <p:sp>
        <p:nvSpPr>
          <p:cNvPr id="37" name="Rounded Rectangle 36"/>
          <p:cNvSpPr>
            <a:spLocks noChangeArrowheads="1"/>
          </p:cNvSpPr>
          <p:nvPr/>
        </p:nvSpPr>
        <p:spPr bwMode="auto">
          <a:xfrm>
            <a:off x="677343" y="4470403"/>
            <a:ext cx="3094568" cy="168275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0097D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3334" dirty="0">
              <a:solidFill>
                <a:schemeClr val="lt1"/>
              </a:solidFill>
            </a:endParaRPr>
          </a:p>
        </p:txBody>
      </p:sp>
      <p:sp>
        <p:nvSpPr>
          <p:cNvPr id="38" name="TextBox 6"/>
          <p:cNvSpPr txBox="1">
            <a:spLocks noChangeArrowheads="1"/>
          </p:cNvSpPr>
          <p:nvPr/>
        </p:nvSpPr>
        <p:spPr bwMode="auto">
          <a:xfrm>
            <a:off x="1121122" y="4682108"/>
            <a:ext cx="224933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733" dirty="0">
                <a:cs typeface="MS PGothic" charset="0"/>
              </a:rPr>
              <a:t>EO</a:t>
            </a:r>
          </a:p>
          <a:p>
            <a:pPr algn="ctr" eaLnBrk="1" hangingPunct="1"/>
            <a:r>
              <a:rPr lang="en-US" sz="3733" dirty="0">
                <a:cs typeface="MS PGothic" charset="0"/>
              </a:rPr>
              <a:t>software</a:t>
            </a:r>
          </a:p>
        </p:txBody>
      </p:sp>
      <p:cxnSp>
        <p:nvCxnSpPr>
          <p:cNvPr id="39" name="Elbow Connector 38"/>
          <p:cNvCxnSpPr>
            <a:cxnSpLocks noChangeShapeType="1"/>
          </p:cNvCxnSpPr>
          <p:nvPr/>
        </p:nvCxnSpPr>
        <p:spPr bwMode="auto">
          <a:xfrm rot="5400000">
            <a:off x="2420414" y="6698199"/>
            <a:ext cx="3028949" cy="230716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2865A2"/>
            </a:solidFill>
            <a:miter lim="800000"/>
            <a:headEnd type="arrow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ounded Rectangle 39"/>
          <p:cNvSpPr>
            <a:spLocks noChangeArrowheads="1"/>
          </p:cNvSpPr>
          <p:nvPr/>
        </p:nvSpPr>
        <p:spPr bwMode="auto">
          <a:xfrm>
            <a:off x="3903143" y="4498979"/>
            <a:ext cx="2921000" cy="1654176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9525">
            <a:solidFill>
              <a:srgbClr val="0097D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3334" dirty="0">
              <a:solidFill>
                <a:schemeClr val="lt1"/>
              </a:solidFill>
            </a:endParaRP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4108613" y="4697444"/>
            <a:ext cx="250581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733" dirty="0">
                <a:cs typeface="MS PGothic" charset="0"/>
              </a:rPr>
              <a:t>ICT</a:t>
            </a:r>
          </a:p>
          <a:p>
            <a:pPr algn="ctr" eaLnBrk="1" hangingPunct="1"/>
            <a:r>
              <a:rPr lang="en-US" sz="3733" dirty="0">
                <a:cs typeface="MS PGothic" charset="0"/>
              </a:rPr>
              <a:t>resources</a:t>
            </a:r>
          </a:p>
        </p:txBody>
      </p:sp>
      <p:cxnSp>
        <p:nvCxnSpPr>
          <p:cNvPr id="42" name="Elbow Connector 41"/>
          <p:cNvCxnSpPr>
            <a:cxnSpLocks noChangeShapeType="1"/>
          </p:cNvCxnSpPr>
          <p:nvPr/>
        </p:nvCxnSpPr>
        <p:spPr bwMode="auto">
          <a:xfrm rot="16200000" flipH="1">
            <a:off x="4151846" y="7781926"/>
            <a:ext cx="3587749" cy="698501"/>
          </a:xfrm>
          <a:prstGeom prst="bentConnector3">
            <a:avLst>
              <a:gd name="adj1" fmla="val 41926"/>
            </a:avLst>
          </a:prstGeom>
          <a:noFill/>
          <a:ln w="38100">
            <a:solidFill>
              <a:srgbClr val="2865A2"/>
            </a:solidFill>
            <a:prstDash val="sysDash"/>
            <a:miter lim="800000"/>
            <a:headEnd type="arrow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42"/>
          <p:cNvCxnSpPr/>
          <p:nvPr/>
        </p:nvCxnSpPr>
        <p:spPr>
          <a:xfrm>
            <a:off x="1786467" y="6032685"/>
            <a:ext cx="3115733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008622" y="6032685"/>
            <a:ext cx="3115733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070101" y="4697443"/>
            <a:ext cx="6667499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1909235" y="9886951"/>
            <a:ext cx="7192432" cy="1273176"/>
          </a:xfrm>
          <a:custGeom>
            <a:avLst/>
            <a:gdLst>
              <a:gd name="connsiteX0" fmla="*/ 0 w 2697932"/>
              <a:gd name="connsiteY0" fmla="*/ 0 h 637163"/>
              <a:gd name="connsiteX1" fmla="*/ 135802 w 2697932"/>
              <a:gd name="connsiteY1" fmla="*/ 280657 h 637163"/>
              <a:gd name="connsiteX2" fmla="*/ 353085 w 2697932"/>
              <a:gd name="connsiteY2" fmla="*/ 416459 h 637163"/>
              <a:gd name="connsiteX3" fmla="*/ 660903 w 2697932"/>
              <a:gd name="connsiteY3" fmla="*/ 534154 h 637163"/>
              <a:gd name="connsiteX4" fmla="*/ 1104523 w 2697932"/>
              <a:gd name="connsiteY4" fmla="*/ 624689 h 637163"/>
              <a:gd name="connsiteX5" fmla="*/ 1774479 w 2697932"/>
              <a:gd name="connsiteY5" fmla="*/ 624689 h 637163"/>
              <a:gd name="connsiteX6" fmla="*/ 2245259 w 2697932"/>
              <a:gd name="connsiteY6" fmla="*/ 516047 h 637163"/>
              <a:gd name="connsiteX7" fmla="*/ 2498756 w 2697932"/>
              <a:gd name="connsiteY7" fmla="*/ 334978 h 637163"/>
              <a:gd name="connsiteX8" fmla="*/ 2697932 w 2697932"/>
              <a:gd name="connsiteY8" fmla="*/ 63374 h 637163"/>
              <a:gd name="connsiteX9" fmla="*/ 2697932 w 2697932"/>
              <a:gd name="connsiteY9" fmla="*/ 63374 h 63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7932" h="637163">
                <a:moveTo>
                  <a:pt x="0" y="0"/>
                </a:moveTo>
                <a:cubicBezTo>
                  <a:pt x="38477" y="105623"/>
                  <a:pt x="76955" y="211247"/>
                  <a:pt x="135802" y="280657"/>
                </a:cubicBezTo>
                <a:cubicBezTo>
                  <a:pt x="194649" y="350067"/>
                  <a:pt x="265568" y="374210"/>
                  <a:pt x="353085" y="416459"/>
                </a:cubicBezTo>
                <a:cubicBezTo>
                  <a:pt x="440602" y="458708"/>
                  <a:pt x="535663" y="499449"/>
                  <a:pt x="660903" y="534154"/>
                </a:cubicBezTo>
                <a:cubicBezTo>
                  <a:pt x="786143" y="568859"/>
                  <a:pt x="918927" y="609600"/>
                  <a:pt x="1104523" y="624689"/>
                </a:cubicBezTo>
                <a:cubicBezTo>
                  <a:pt x="1290119" y="639778"/>
                  <a:pt x="1584356" y="642796"/>
                  <a:pt x="1774479" y="624689"/>
                </a:cubicBezTo>
                <a:cubicBezTo>
                  <a:pt x="1964602" y="606582"/>
                  <a:pt x="2124546" y="564332"/>
                  <a:pt x="2245259" y="516047"/>
                </a:cubicBezTo>
                <a:cubicBezTo>
                  <a:pt x="2365972" y="467762"/>
                  <a:pt x="2423311" y="410423"/>
                  <a:pt x="2498756" y="334978"/>
                </a:cubicBezTo>
                <a:cubicBezTo>
                  <a:pt x="2574201" y="259533"/>
                  <a:pt x="2697932" y="63374"/>
                  <a:pt x="2697932" y="63374"/>
                </a:cubicBezTo>
                <a:lnTo>
                  <a:pt x="2697932" y="63374"/>
                </a:lnTo>
              </a:path>
            </a:pathLst>
          </a:custGeom>
          <a:noFill/>
          <a:ln w="38100"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334" dirty="0"/>
          </a:p>
        </p:txBody>
      </p:sp>
      <p:sp>
        <p:nvSpPr>
          <p:cNvPr id="47" name="Freeform 46"/>
          <p:cNvSpPr/>
          <p:nvPr/>
        </p:nvSpPr>
        <p:spPr>
          <a:xfrm rot="10800000">
            <a:off x="1909235" y="8162932"/>
            <a:ext cx="7192432" cy="1276349"/>
          </a:xfrm>
          <a:custGeom>
            <a:avLst/>
            <a:gdLst>
              <a:gd name="connsiteX0" fmla="*/ 0 w 2697932"/>
              <a:gd name="connsiteY0" fmla="*/ 0 h 637163"/>
              <a:gd name="connsiteX1" fmla="*/ 135802 w 2697932"/>
              <a:gd name="connsiteY1" fmla="*/ 280657 h 637163"/>
              <a:gd name="connsiteX2" fmla="*/ 353085 w 2697932"/>
              <a:gd name="connsiteY2" fmla="*/ 416459 h 637163"/>
              <a:gd name="connsiteX3" fmla="*/ 660903 w 2697932"/>
              <a:gd name="connsiteY3" fmla="*/ 534154 h 637163"/>
              <a:gd name="connsiteX4" fmla="*/ 1104523 w 2697932"/>
              <a:gd name="connsiteY4" fmla="*/ 624689 h 637163"/>
              <a:gd name="connsiteX5" fmla="*/ 1774479 w 2697932"/>
              <a:gd name="connsiteY5" fmla="*/ 624689 h 637163"/>
              <a:gd name="connsiteX6" fmla="*/ 2245259 w 2697932"/>
              <a:gd name="connsiteY6" fmla="*/ 516047 h 637163"/>
              <a:gd name="connsiteX7" fmla="*/ 2498756 w 2697932"/>
              <a:gd name="connsiteY7" fmla="*/ 334978 h 637163"/>
              <a:gd name="connsiteX8" fmla="*/ 2697932 w 2697932"/>
              <a:gd name="connsiteY8" fmla="*/ 63374 h 637163"/>
              <a:gd name="connsiteX9" fmla="*/ 2697932 w 2697932"/>
              <a:gd name="connsiteY9" fmla="*/ 63374 h 63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7932" h="637163">
                <a:moveTo>
                  <a:pt x="0" y="0"/>
                </a:moveTo>
                <a:cubicBezTo>
                  <a:pt x="38477" y="105623"/>
                  <a:pt x="76955" y="211247"/>
                  <a:pt x="135802" y="280657"/>
                </a:cubicBezTo>
                <a:cubicBezTo>
                  <a:pt x="194649" y="350067"/>
                  <a:pt x="265568" y="374210"/>
                  <a:pt x="353085" y="416459"/>
                </a:cubicBezTo>
                <a:cubicBezTo>
                  <a:pt x="440602" y="458708"/>
                  <a:pt x="535663" y="499449"/>
                  <a:pt x="660903" y="534154"/>
                </a:cubicBezTo>
                <a:cubicBezTo>
                  <a:pt x="786143" y="568859"/>
                  <a:pt x="918927" y="609600"/>
                  <a:pt x="1104523" y="624689"/>
                </a:cubicBezTo>
                <a:cubicBezTo>
                  <a:pt x="1290119" y="639778"/>
                  <a:pt x="1584356" y="642796"/>
                  <a:pt x="1774479" y="624689"/>
                </a:cubicBezTo>
                <a:cubicBezTo>
                  <a:pt x="1964602" y="606582"/>
                  <a:pt x="2124546" y="564332"/>
                  <a:pt x="2245259" y="516047"/>
                </a:cubicBezTo>
                <a:cubicBezTo>
                  <a:pt x="2365972" y="467762"/>
                  <a:pt x="2423311" y="410423"/>
                  <a:pt x="2498756" y="334978"/>
                </a:cubicBezTo>
                <a:cubicBezTo>
                  <a:pt x="2574201" y="259533"/>
                  <a:pt x="2697932" y="63374"/>
                  <a:pt x="2697932" y="63374"/>
                </a:cubicBezTo>
                <a:lnTo>
                  <a:pt x="2697932" y="63374"/>
                </a:lnTo>
              </a:path>
            </a:pathLst>
          </a:custGeom>
          <a:noFill/>
          <a:ln w="38100"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334" dirty="0"/>
          </a:p>
        </p:txBody>
      </p:sp>
      <p:sp>
        <p:nvSpPr>
          <p:cNvPr id="48" name="TextBox 47"/>
          <p:cNvSpPr txBox="1"/>
          <p:nvPr/>
        </p:nvSpPr>
        <p:spPr>
          <a:xfrm>
            <a:off x="10957097" y="2886543"/>
            <a:ext cx="13059517" cy="3539430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A complementary operations concept</a:t>
            </a:r>
            <a:r>
              <a:rPr lang="en-US" sz="3200" dirty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: users access a work environment containing the data and resources required, as opposed to downloading and replicating the data ‘at home’. </a:t>
            </a:r>
            <a:br>
              <a:rPr lang="en-US" sz="3200" dirty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</a:br>
            <a:endParaRPr lang="en-US" sz="3200" dirty="0">
              <a:solidFill>
                <a:schemeClr val="bg1"/>
              </a:solidFill>
              <a:latin typeface="Verdana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  <a:sym typeface="Wingdings" pitchFamily="2" charset="2"/>
              </a:rPr>
              <a:t> </a:t>
            </a:r>
            <a:r>
              <a:rPr lang="en-US" sz="3200" dirty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An R&amp;D scenario for data intensive exploration gradually complementing the traditional operations concept for the ground segment</a:t>
            </a:r>
            <a:endParaRPr lang="en-US" sz="3200" strike="sngStrike" dirty="0">
              <a:solidFill>
                <a:schemeClr val="bg1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0957097" y="6353944"/>
            <a:ext cx="13059832" cy="50167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i="1" dirty="0">
                <a:solidFill>
                  <a:schemeClr val="bg1"/>
                </a:solidFill>
              </a:rPr>
              <a:t>Exploitation platform (or community platform)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=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r>
              <a:rPr lang="en-US" sz="3200" b="1" i="1" dirty="0">
                <a:solidFill>
                  <a:schemeClr val="bg1"/>
                </a:solidFill>
              </a:rPr>
              <a:t>Virtual </a:t>
            </a:r>
            <a:r>
              <a:rPr lang="en-US" sz="3200" b="1" i="1" dirty="0">
                <a:solidFill>
                  <a:srgbClr val="FFFF00"/>
                </a:solidFill>
              </a:rPr>
              <a:t>open and collaborative </a:t>
            </a:r>
            <a:r>
              <a:rPr lang="en-US" sz="3200" b="1" i="1" dirty="0">
                <a:solidFill>
                  <a:schemeClr val="bg1"/>
                </a:solidFill>
              </a:rPr>
              <a:t>environment </a:t>
            </a:r>
          </a:p>
          <a:p>
            <a:pPr algn="ctr">
              <a:defRPr/>
            </a:pPr>
            <a:endParaRPr lang="en-US" sz="32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bringing together: </a:t>
            </a:r>
          </a:p>
          <a:p>
            <a:pPr>
              <a:buFont typeface="Arial" charset="0"/>
              <a:buChar char="•"/>
              <a:defRPr/>
            </a:pPr>
            <a:r>
              <a:rPr lang="en-GB" sz="3200" dirty="0">
                <a:solidFill>
                  <a:schemeClr val="bg1"/>
                </a:solidFill>
              </a:rPr>
              <a:t> data centre (EO and non-EO data)</a:t>
            </a:r>
          </a:p>
          <a:p>
            <a:pPr>
              <a:buFont typeface="Arial" charset="0"/>
              <a:buChar char="•"/>
              <a:defRPr/>
            </a:pPr>
            <a:r>
              <a:rPr lang="en-GB" sz="3200" dirty="0">
                <a:solidFill>
                  <a:schemeClr val="bg1"/>
                </a:solidFill>
              </a:rPr>
              <a:t> computing resources and hosted processing</a:t>
            </a:r>
          </a:p>
          <a:p>
            <a:pPr>
              <a:buFont typeface="Arial" charset="0"/>
              <a:buChar char="•"/>
              <a:defRPr/>
            </a:pPr>
            <a:r>
              <a:rPr lang="en-GB" sz="3200" dirty="0">
                <a:solidFill>
                  <a:schemeClr val="bg1"/>
                </a:solidFill>
              </a:rPr>
              <a:t> collaborative tools (processing tools, data mining tools, user tools, …)</a:t>
            </a:r>
          </a:p>
          <a:p>
            <a:pPr>
              <a:buFont typeface="Arial" charset="0"/>
              <a:buChar char="•"/>
              <a:defRPr/>
            </a:pPr>
            <a:r>
              <a:rPr lang="en-GB" sz="3200" dirty="0">
                <a:solidFill>
                  <a:schemeClr val="bg1"/>
                </a:solidFill>
              </a:rPr>
              <a:t> development tools and test bench functions</a:t>
            </a:r>
          </a:p>
          <a:p>
            <a:pPr>
              <a:buFont typeface="Arial" charset="0"/>
              <a:buChar char="•"/>
              <a:defRPr/>
            </a:pPr>
            <a:r>
              <a:rPr lang="en-GB" sz="3200" dirty="0">
                <a:solidFill>
                  <a:schemeClr val="bg1"/>
                </a:solidFill>
              </a:rPr>
              <a:t> communication tools (social network) and documentation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 rot="-1186213">
            <a:off x="1188163" y="7349839"/>
            <a:ext cx="2555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200">
                <a:cs typeface="MS PGothic" charset="0"/>
              </a:rPr>
              <a:t>Community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 rot="1307611">
            <a:off x="6813390" y="7559391"/>
            <a:ext cx="29001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200">
                <a:cs typeface="MS PGothic" charset="0"/>
              </a:rPr>
              <a:t>Collaboration</a:t>
            </a:r>
          </a:p>
        </p:txBody>
      </p:sp>
      <p:sp>
        <p:nvSpPr>
          <p:cNvPr id="52" name="TextBox 7"/>
          <p:cNvSpPr txBox="1">
            <a:spLocks noChangeArrowheads="1"/>
          </p:cNvSpPr>
          <p:nvPr/>
        </p:nvSpPr>
        <p:spPr bwMode="auto">
          <a:xfrm>
            <a:off x="478368" y="2499868"/>
            <a:ext cx="100033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267" b="1" i="1" dirty="0">
                <a:latin typeface="Arial" charset="0"/>
                <a:cs typeface="Arial" charset="0"/>
              </a:rPr>
              <a:t>“Move User activities to the Data</a:t>
            </a:r>
            <a:r>
              <a:rPr lang="en-US" sz="4800" dirty="0">
                <a:latin typeface="Arial" charset="0"/>
                <a:cs typeface="Arial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88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697466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773F9B">
                    <a:lumOff val="-21524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 Elements and actors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563" y="3226472"/>
            <a:ext cx="10371669" cy="86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40" tIns="121920" rIns="243840" bIns="121920" numCol="1" anchor="t" anchorCtr="0" compatLnSpc="1">
            <a:prstTxWarp prst="textNoShape">
              <a:avLst/>
            </a:prstTxWarp>
            <a:norm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/>
            <a:r>
              <a:rPr lang="en-GB" sz="4267" b="1" dirty="0">
                <a:solidFill>
                  <a:schemeClr val="accent1">
                    <a:lumMod val="75000"/>
                  </a:schemeClr>
                </a:solidFill>
              </a:rPr>
              <a:t>Actors</a:t>
            </a:r>
          </a:p>
          <a:p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Software vendor</a:t>
            </a:r>
          </a:p>
          <a:p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ICT providers</a:t>
            </a:r>
          </a:p>
          <a:p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Data providers</a:t>
            </a:r>
          </a:p>
          <a:p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End User </a:t>
            </a:r>
          </a:p>
          <a:p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Developers </a:t>
            </a:r>
          </a:p>
          <a:p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Service Provider</a:t>
            </a:r>
          </a:p>
          <a:p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Community</a:t>
            </a:r>
          </a:p>
          <a:p>
            <a:r>
              <a:rPr lang="en-US" sz="4267" dirty="0" smtClean="0">
                <a:solidFill>
                  <a:schemeClr val="accent1">
                    <a:lumMod val="75000"/>
                  </a:schemeClr>
                </a:solidFill>
              </a:rPr>
              <a:t>[…]</a:t>
            </a:r>
            <a:endParaRPr lang="en-GB" sz="4267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sz="4267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3543032" y="3124333"/>
            <a:ext cx="10368000" cy="8636000"/>
          </a:xfrm>
          <a:prstGeom prst="rect">
            <a:avLst/>
          </a:prstGeom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r"/>
            <a:r>
              <a:rPr lang="en-GB" sz="4267" b="1" dirty="0">
                <a:solidFill>
                  <a:schemeClr val="accent1">
                    <a:lumMod val="75000"/>
                  </a:schemeClr>
                </a:solidFill>
              </a:rPr>
              <a:t>Elements</a:t>
            </a:r>
          </a:p>
          <a:p>
            <a:pPr algn="r"/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Portal (web interface)</a:t>
            </a:r>
          </a:p>
          <a:p>
            <a:pPr algn="r"/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Data</a:t>
            </a:r>
          </a:p>
          <a:p>
            <a:pPr algn="r"/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Software and Toolboxes</a:t>
            </a:r>
          </a:p>
          <a:p>
            <a:pPr algn="r"/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Services/ Application</a:t>
            </a:r>
          </a:p>
          <a:p>
            <a:pPr algn="r"/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Processing resources </a:t>
            </a:r>
          </a:p>
          <a:p>
            <a:pPr algn="r"/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Development environment</a:t>
            </a:r>
          </a:p>
          <a:p>
            <a:pPr algn="r"/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Results</a:t>
            </a:r>
          </a:p>
          <a:p>
            <a:pPr algn="r"/>
            <a:r>
              <a:rPr lang="en-GB" sz="4267" dirty="0">
                <a:solidFill>
                  <a:schemeClr val="accent1">
                    <a:lumMod val="75000"/>
                  </a:schemeClr>
                </a:solidFill>
              </a:rPr>
              <a:t>Publications</a:t>
            </a:r>
          </a:p>
          <a:p>
            <a:pPr algn="r"/>
            <a:endParaRPr lang="en-GB" sz="4267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en-GB" sz="4267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99312" y="1291517"/>
            <a:ext cx="11882245" cy="10468816"/>
            <a:chOff x="2252942" y="866274"/>
            <a:chExt cx="4455842" cy="39258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942" y="866274"/>
              <a:ext cx="4455842" cy="392580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6838" y="1768940"/>
              <a:ext cx="3066669" cy="2043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9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281440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solidFill>
                  <a:srgbClr val="773F9B">
                    <a:lumOff val="-21524"/>
                  </a:srgbClr>
                </a:solidFill>
                <a:latin typeface="Arial"/>
                <a:cs typeface="Arial"/>
                <a:sym typeface="Arial"/>
              </a:rPr>
              <a:t>Canonical Scenarios </a:t>
            </a:r>
            <a:r>
              <a:rPr lang="en-GB" dirty="0" smtClean="0">
                <a:solidFill>
                  <a:srgbClr val="773F9B">
                    <a:lumOff val="-21524"/>
                  </a:srgbClr>
                </a:solidFill>
                <a:latin typeface="Arial"/>
                <a:cs typeface="Arial"/>
                <a:sym typeface="Arial"/>
              </a:rPr>
              <a:t>1</a:t>
            </a:r>
            <a:r>
              <a:rPr lang="en-GB" dirty="0">
                <a:solidFill>
                  <a:srgbClr val="773F9B">
                    <a:lumOff val="-21524"/>
                  </a:srgbClr>
                </a:solidFill>
                <a:latin typeface="Arial"/>
                <a:cs typeface="Arial"/>
                <a:sym typeface="Arial"/>
              </a:rPr>
              <a:t>: EO Data Exploitation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0801" y="2310064"/>
            <a:ext cx="10649160" cy="982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GB" sz="4800" dirty="0" smtClean="0"/>
              <a:t>Allows a user to discover/select data and pre-existing processing service; process data; and visualize/analyse or select and apply data manipulation tools to the result</a:t>
            </a:r>
            <a:endParaRPr lang="it-IT" sz="48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1968376" y="2310064"/>
            <a:ext cx="11882245" cy="10468816"/>
            <a:chOff x="2252942" y="866274"/>
            <a:chExt cx="4455842" cy="39258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942" y="866274"/>
              <a:ext cx="4455842" cy="392580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6838" y="1768940"/>
              <a:ext cx="3066669" cy="2043869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11454272" y="4396785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9" name="Rounded Rectangle 8"/>
          <p:cNvSpPr/>
          <p:nvPr/>
        </p:nvSpPr>
        <p:spPr>
          <a:xfrm>
            <a:off x="14299064" y="10273823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10" name="Rounded Rectangle 9"/>
          <p:cNvSpPr/>
          <p:nvPr/>
        </p:nvSpPr>
        <p:spPr>
          <a:xfrm>
            <a:off x="20575640" y="7502239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11" name="Rounded Rectangle 10"/>
          <p:cNvSpPr/>
          <p:nvPr/>
        </p:nvSpPr>
        <p:spPr>
          <a:xfrm>
            <a:off x="17642547" y="10273820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12" name="Rounded Rectangle 11"/>
          <p:cNvSpPr/>
          <p:nvPr/>
        </p:nvSpPr>
        <p:spPr>
          <a:xfrm>
            <a:off x="20502536" y="4396785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13" name="Rounded Rectangle 12"/>
          <p:cNvSpPr/>
          <p:nvPr/>
        </p:nvSpPr>
        <p:spPr>
          <a:xfrm>
            <a:off x="11502971" y="7560887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</p:spTree>
    <p:extLst>
      <p:ext uri="{BB962C8B-B14F-4D97-AF65-F5344CB8AC3E}">
        <p14:creationId xmlns:p14="http://schemas.microsoft.com/office/powerpoint/2010/main" val="33633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552027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solidFill>
                  <a:srgbClr val="773F9B">
                    <a:lumOff val="-21524"/>
                  </a:srgbClr>
                </a:solidFill>
                <a:latin typeface="Arial"/>
                <a:cs typeface="Arial"/>
                <a:sym typeface="Arial"/>
              </a:rPr>
              <a:t>Canonical Scenarios </a:t>
            </a:r>
            <a:r>
              <a:rPr lang="en-GB" dirty="0" smtClean="0">
                <a:solidFill>
                  <a:srgbClr val="773F9B">
                    <a:lumOff val="-21524"/>
                  </a:srgbClr>
                </a:solidFill>
                <a:latin typeface="Arial"/>
                <a:cs typeface="Arial"/>
                <a:sym typeface="Arial"/>
              </a:rPr>
              <a:t>2</a:t>
            </a:r>
            <a:r>
              <a:rPr lang="en-GB" dirty="0">
                <a:solidFill>
                  <a:srgbClr val="773F9B">
                    <a:lumOff val="-21524"/>
                  </a:srgbClr>
                </a:solidFill>
                <a:latin typeface="Arial"/>
                <a:cs typeface="Arial"/>
                <a:sym typeface="Arial"/>
              </a:rPr>
              <a:t>: New EO Service Development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0801" y="2310064"/>
            <a:ext cx="10649160" cy="982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GB" dirty="0" smtClean="0"/>
              <a:t>Allows a user to develop and validate an application (such as a processor); and deploy the application on the platform for use also by other users.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1968376" y="2310064"/>
            <a:ext cx="11882245" cy="10468816"/>
            <a:chOff x="2252942" y="866274"/>
            <a:chExt cx="4455842" cy="39258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942" y="866274"/>
              <a:ext cx="4455842" cy="392580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6838" y="1768940"/>
              <a:ext cx="3066669" cy="2043869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11454272" y="4396785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9" name="Rounded Rectangle 8"/>
          <p:cNvSpPr/>
          <p:nvPr/>
        </p:nvSpPr>
        <p:spPr>
          <a:xfrm>
            <a:off x="14299064" y="10273823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10" name="Rounded Rectangle 9"/>
          <p:cNvSpPr/>
          <p:nvPr/>
        </p:nvSpPr>
        <p:spPr>
          <a:xfrm>
            <a:off x="20575640" y="7502239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11" name="Rounded Rectangle 10"/>
          <p:cNvSpPr/>
          <p:nvPr/>
        </p:nvSpPr>
        <p:spPr>
          <a:xfrm>
            <a:off x="17642547" y="10273820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12" name="Rounded Rectangle 11"/>
          <p:cNvSpPr/>
          <p:nvPr/>
        </p:nvSpPr>
        <p:spPr>
          <a:xfrm>
            <a:off x="17562933" y="1890303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13" name="Rounded Rectangle 12"/>
          <p:cNvSpPr/>
          <p:nvPr/>
        </p:nvSpPr>
        <p:spPr>
          <a:xfrm>
            <a:off x="11502971" y="7560887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</p:spTree>
    <p:extLst>
      <p:ext uri="{BB962C8B-B14F-4D97-AF65-F5344CB8AC3E}">
        <p14:creationId xmlns:p14="http://schemas.microsoft.com/office/powerpoint/2010/main" val="4078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559080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solidFill>
                  <a:srgbClr val="773F9B">
                    <a:lumOff val="-21524"/>
                  </a:srgbClr>
                </a:solidFill>
                <a:latin typeface="Arial"/>
                <a:cs typeface="Arial"/>
                <a:sym typeface="Arial"/>
              </a:rPr>
              <a:t>Canonical Scenarios 3: New EO Product Development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0801" y="2310064"/>
            <a:ext cx="10649160" cy="982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GB" dirty="0" smtClean="0"/>
              <a:t>Discover/select data; process the data; and eventually publish the resulting product.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1968376" y="2310064"/>
            <a:ext cx="11882245" cy="10468816"/>
            <a:chOff x="2252942" y="866274"/>
            <a:chExt cx="4455842" cy="39258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942" y="866274"/>
              <a:ext cx="4455842" cy="392580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6838" y="1768940"/>
              <a:ext cx="3066669" cy="2043869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11531680" y="4396785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9" name="Rounded Rectangle 8"/>
          <p:cNvSpPr/>
          <p:nvPr/>
        </p:nvSpPr>
        <p:spPr>
          <a:xfrm>
            <a:off x="14221656" y="10273823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10" name="Rounded Rectangle 9"/>
          <p:cNvSpPr/>
          <p:nvPr/>
        </p:nvSpPr>
        <p:spPr>
          <a:xfrm>
            <a:off x="20575640" y="7502239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11" name="Rounded Rectangle 10"/>
          <p:cNvSpPr/>
          <p:nvPr/>
        </p:nvSpPr>
        <p:spPr>
          <a:xfrm>
            <a:off x="17758659" y="10273820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12" name="Rounded Rectangle 11"/>
          <p:cNvSpPr/>
          <p:nvPr/>
        </p:nvSpPr>
        <p:spPr>
          <a:xfrm>
            <a:off x="14289163" y="1773439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  <p:sp>
        <p:nvSpPr>
          <p:cNvPr id="13" name="Rounded Rectangle 12"/>
          <p:cNvSpPr/>
          <p:nvPr/>
        </p:nvSpPr>
        <p:spPr>
          <a:xfrm>
            <a:off x="11580379" y="7560887"/>
            <a:ext cx="3018971" cy="2825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334"/>
          </a:p>
        </p:txBody>
      </p:sp>
    </p:spTree>
    <p:extLst>
      <p:ext uri="{BB962C8B-B14F-4D97-AF65-F5344CB8AC3E}">
        <p14:creationId xmlns:p14="http://schemas.microsoft.com/office/powerpoint/2010/main" val="230215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729526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solidFill>
                  <a:srgbClr val="773F9B">
                    <a:lumOff val="-21524"/>
                  </a:srgbClr>
                </a:solidFill>
                <a:latin typeface="Arial"/>
                <a:cs typeface="Arial"/>
                <a:sym typeface="Arial"/>
              </a:rPr>
              <a:t>Data Partnership Policies</a:t>
            </a:r>
            <a:endParaRPr lang="en-GB" dirty="0">
              <a:solidFill>
                <a:srgbClr val="0365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0801" y="2310064"/>
            <a:ext cx="10649160" cy="982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l" hangingPunct="1">
              <a:buFont typeface="Arial" panose="020B0604020202020204" pitchFamily="34" charset="0"/>
              <a:buChar char="•"/>
            </a:pPr>
            <a:r>
              <a:rPr lang="en-GB" b="1" dirty="0"/>
              <a:t>Mirroring</a:t>
            </a:r>
            <a:r>
              <a:rPr lang="en-GB" dirty="0"/>
              <a:t>: Data is made available on TEP infrastructure and under TEP access control and authorization </a:t>
            </a:r>
          </a:p>
          <a:p>
            <a:pPr marL="571500" lvl="0" indent="-571500" algn="l" hangingPunct="1">
              <a:buFont typeface="Arial" panose="020B0604020202020204" pitchFamily="34" charset="0"/>
              <a:buChar char="•"/>
            </a:pPr>
            <a:r>
              <a:rPr lang="en-GB" b="1" dirty="0"/>
              <a:t>Caching</a:t>
            </a:r>
            <a:r>
              <a:rPr lang="en-GB" dirty="0"/>
              <a:t>: Data is temporarily cached and made available on TEP infrastructure and under TEP access control and authorization </a:t>
            </a:r>
          </a:p>
          <a:p>
            <a:pPr marL="571500" lvl="0" indent="-571500" algn="l" hangingPunct="1">
              <a:buFont typeface="Arial" panose="020B0604020202020204" pitchFamily="34" charset="0"/>
              <a:buChar char="•"/>
            </a:pPr>
            <a:r>
              <a:rPr lang="en-GB" b="1" dirty="0"/>
              <a:t>Remote access</a:t>
            </a:r>
            <a:r>
              <a:rPr lang="en-GB" dirty="0"/>
              <a:t>: Data is made available on data provider’s infrastructure; either under TEP or data provider’s access control and authorization </a:t>
            </a:r>
          </a:p>
        </p:txBody>
      </p:sp>
      <p:pic>
        <p:nvPicPr>
          <p:cNvPr id="1026" name="Picture 2" descr="number toy font piece organ puzzle insert demarcation exact fit last element last partic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008" y="2753544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86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384239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>
                <a:ln>
                  <a:noFill/>
                </a:ln>
                <a:solidFill>
                  <a:srgbClr val="773F9B">
                    <a:lumOff val="-21524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</a:t>
            </a: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773F9B">
                    <a:lumOff val="-21524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Policies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0800" y="2310064"/>
            <a:ext cx="14251479" cy="982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l" hangingPunct="1">
              <a:buFont typeface="Arial" panose="020B0604020202020204" pitchFamily="34" charset="0"/>
              <a:buChar char="•"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Open</a:t>
            </a:r>
            <a:r>
              <a:rPr lang="en-GB" dirty="0"/>
              <a:t>: Data is freely accessible to all registered and authenticated users</a:t>
            </a:r>
          </a:p>
          <a:p>
            <a:pPr marL="571500" lvl="0" indent="-571500" algn="l" hangingPunct="1">
              <a:buFont typeface="Arial" panose="020B0604020202020204" pitchFamily="34" charset="0"/>
              <a:buChar char="•"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Restricted</a:t>
            </a:r>
            <a:r>
              <a:rPr lang="en-GB" dirty="0" smtClean="0"/>
              <a:t>: </a:t>
            </a:r>
            <a:r>
              <a:rPr lang="en-GB" dirty="0"/>
              <a:t>Data is accessible to authorized subset of registered and authenticated users </a:t>
            </a:r>
          </a:p>
          <a:p>
            <a:pPr marL="571500" lvl="0" indent="-571500" algn="l" hangingPunct="1">
              <a:buFont typeface="Arial" panose="020B0604020202020204" pitchFamily="34" charset="0"/>
              <a:buChar char="•"/>
            </a:pPr>
            <a:r>
              <a:rPr lang="en-GB" b="1" dirty="0" smtClean="0"/>
              <a:t>Quota restricted</a:t>
            </a:r>
            <a:r>
              <a:rPr lang="en-GB" dirty="0"/>
              <a:t>: Data is accessible to authorized subset of registered and authenticated users according to assigned quota 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08" y="3185592"/>
            <a:ext cx="5550438" cy="970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692</Words>
  <Application>Microsoft Office PowerPoint</Application>
  <PresentationFormat>Custom</PresentationFormat>
  <Paragraphs>117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ＭＳ Ｐゴシック</vt:lpstr>
      <vt:lpstr>ＭＳ Ｐゴシック</vt:lpstr>
      <vt:lpstr>Aharoni</vt:lpstr>
      <vt:lpstr>Arial</vt:lpstr>
      <vt:lpstr>Calibri</vt:lpstr>
      <vt:lpstr>Helvetica</vt:lpstr>
      <vt:lpstr>Helvetica Light</vt:lpstr>
      <vt:lpstr>Helvetica Neue</vt:lpstr>
      <vt:lpstr>Verdana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Alessandro Marin</cp:lastModifiedBy>
  <cp:revision>32</cp:revision>
  <dcterms:modified xsi:type="dcterms:W3CDTF">2018-05-02T17:08:59Z</dcterms:modified>
</cp:coreProperties>
</file>