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8" r:id="rId3"/>
    <p:sldId id="263" r:id="rId4"/>
    <p:sldId id="284" r:id="rId5"/>
    <p:sldId id="265" r:id="rId6"/>
    <p:sldId id="273" r:id="rId7"/>
    <p:sldId id="264" r:id="rId8"/>
    <p:sldId id="267" r:id="rId9"/>
    <p:sldId id="269" r:id="rId10"/>
    <p:sldId id="268" r:id="rId11"/>
    <p:sldId id="277" r:id="rId12"/>
    <p:sldId id="278" r:id="rId13"/>
    <p:sldId id="280" r:id="rId14"/>
    <p:sldId id="281" r:id="rId15"/>
    <p:sldId id="282" r:id="rId16"/>
    <p:sldId id="283" r:id="rId17"/>
    <p:sldId id="270" r:id="rId18"/>
    <p:sldId id="271" r:id="rId19"/>
    <p:sldId id="279" r:id="rId20"/>
    <p:sldId id="257" r:id="rId21"/>
    <p:sldId id="262"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4"/>
    <p:restoredTop sz="83412"/>
  </p:normalViewPr>
  <p:slideViewPr>
    <p:cSldViewPr>
      <p:cViewPr>
        <p:scale>
          <a:sx n="50" d="100"/>
          <a:sy n="50" d="100"/>
        </p:scale>
        <p:origin x="-330" y="-7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FC982-4BDC-0F4B-9F4F-1719C182DA0C}" type="doc">
      <dgm:prSet loTypeId="urn:microsoft.com/office/officeart/2005/8/layout/cycle4" loCatId="" qsTypeId="urn:microsoft.com/office/officeart/2005/8/quickstyle/simple4" qsCatId="simple" csTypeId="urn:microsoft.com/office/officeart/2005/8/colors/accent6_3" csCatId="accent6" phldr="1"/>
      <dgm:spPr/>
      <dgm:t>
        <a:bodyPr/>
        <a:lstStyle/>
        <a:p>
          <a:endParaRPr lang="en-US"/>
        </a:p>
      </dgm:t>
    </dgm:pt>
    <dgm:pt modelId="{9C9429C9-2BDA-0946-8B84-CF0D47B090E4}">
      <dgm:prSet phldrT="[Text]" custT="1"/>
      <dgm:spPr>
        <a:gradFill rotWithShape="0">
          <a:gsLst>
            <a:gs pos="0">
              <a:srgbClr val="2D8200"/>
            </a:gs>
            <a:gs pos="50000">
              <a:srgbClr val="3DAF00"/>
            </a:gs>
            <a:gs pos="100000">
              <a:srgbClr val="2D8200"/>
            </a:gs>
          </a:gsLst>
        </a:gradFill>
      </dgm:spPr>
      <dgm:t>
        <a:bodyPr/>
        <a:lstStyle/>
        <a:p>
          <a:r>
            <a:rPr lang="en-US" sz="3600" dirty="0"/>
            <a:t>Space</a:t>
          </a:r>
        </a:p>
      </dgm:t>
    </dgm:pt>
    <dgm:pt modelId="{46AB300C-CFFD-7045-8728-AC584C8EFFEE}" type="parTrans" cxnId="{AC41623C-9953-DF46-AE9C-23B63F3DBB50}">
      <dgm:prSet/>
      <dgm:spPr/>
      <dgm:t>
        <a:bodyPr/>
        <a:lstStyle/>
        <a:p>
          <a:endParaRPr lang="en-US"/>
        </a:p>
      </dgm:t>
    </dgm:pt>
    <dgm:pt modelId="{25E23A66-871A-E047-A972-5FE49657A604}" type="sibTrans" cxnId="{AC41623C-9953-DF46-AE9C-23B63F3DBB50}">
      <dgm:prSet/>
      <dgm:spPr/>
      <dgm:t>
        <a:bodyPr/>
        <a:lstStyle/>
        <a:p>
          <a:endParaRPr lang="en-US"/>
        </a:p>
      </dgm:t>
    </dgm:pt>
    <dgm:pt modelId="{C0ADB964-052F-2843-A2A5-30760153DB85}">
      <dgm:prSet phldrT="[Text]" custT="1"/>
      <dgm:spPr>
        <a:solidFill>
          <a:schemeClr val="bg1">
            <a:lumMod val="85000"/>
          </a:schemeClr>
        </a:solidFill>
      </dgm:spPr>
      <dgm:t>
        <a:bodyPr/>
        <a:lstStyle/>
        <a:p>
          <a:r>
            <a:rPr lang="en-US" sz="3600" dirty="0"/>
            <a:t>Time</a:t>
          </a:r>
        </a:p>
      </dgm:t>
    </dgm:pt>
    <dgm:pt modelId="{A5B4F962-868E-8947-820F-7109366159F9}" type="parTrans" cxnId="{A3FE4F9E-9CEA-874E-AFDD-E48EC0B6BEFF}">
      <dgm:prSet/>
      <dgm:spPr/>
      <dgm:t>
        <a:bodyPr/>
        <a:lstStyle/>
        <a:p>
          <a:endParaRPr lang="en-US"/>
        </a:p>
      </dgm:t>
    </dgm:pt>
    <dgm:pt modelId="{A880F93D-F4C2-DD49-9182-4F8CA4CE1480}" type="sibTrans" cxnId="{A3FE4F9E-9CEA-874E-AFDD-E48EC0B6BEFF}">
      <dgm:prSet/>
      <dgm:spPr/>
      <dgm:t>
        <a:bodyPr/>
        <a:lstStyle/>
        <a:p>
          <a:endParaRPr lang="en-US"/>
        </a:p>
      </dgm:t>
    </dgm:pt>
    <dgm:pt modelId="{6EFC350C-3C40-764D-B222-A7F12C68005B}">
      <dgm:prSet phldrT="[Text]"/>
      <dgm:spPr>
        <a:solidFill>
          <a:schemeClr val="bg1">
            <a:lumMod val="85000"/>
          </a:schemeClr>
        </a:solidFill>
      </dgm:spPr>
      <dgm:t>
        <a:bodyPr/>
        <a:lstStyle/>
        <a:p>
          <a:endParaRPr lang="en-US" dirty="0"/>
        </a:p>
      </dgm:t>
    </dgm:pt>
    <dgm:pt modelId="{6BE4CA0E-CF6A-2B4E-94B6-D9CC1A7D8F99}" type="parTrans" cxnId="{77436111-AAE5-2B46-8FAE-283A6AB01027}">
      <dgm:prSet/>
      <dgm:spPr/>
      <dgm:t>
        <a:bodyPr/>
        <a:lstStyle/>
        <a:p>
          <a:endParaRPr lang="en-US"/>
        </a:p>
      </dgm:t>
    </dgm:pt>
    <dgm:pt modelId="{D8F651C4-C4E4-DE48-AE80-9E794606F85E}" type="sibTrans" cxnId="{77436111-AAE5-2B46-8FAE-283A6AB01027}">
      <dgm:prSet/>
      <dgm:spPr/>
      <dgm:t>
        <a:bodyPr/>
        <a:lstStyle/>
        <a:p>
          <a:endParaRPr lang="en-US"/>
        </a:p>
      </dgm:t>
    </dgm:pt>
    <dgm:pt modelId="{6AAB9F15-0EE1-AF4D-9719-591F961FF914}" type="pres">
      <dgm:prSet presAssocID="{F22FC982-4BDC-0F4B-9F4F-1719C182DA0C}" presName="cycleMatrixDiagram" presStyleCnt="0">
        <dgm:presLayoutVars>
          <dgm:chMax val="1"/>
          <dgm:dir/>
          <dgm:animLvl val="lvl"/>
          <dgm:resizeHandles val="exact"/>
        </dgm:presLayoutVars>
      </dgm:prSet>
      <dgm:spPr/>
      <dgm:t>
        <a:bodyPr/>
        <a:lstStyle/>
        <a:p>
          <a:endParaRPr lang="en-US"/>
        </a:p>
      </dgm:t>
    </dgm:pt>
    <dgm:pt modelId="{2191EC48-3F86-0847-882C-D39ECDDC94FA}" type="pres">
      <dgm:prSet presAssocID="{F22FC982-4BDC-0F4B-9F4F-1719C182DA0C}" presName="children" presStyleCnt="0"/>
      <dgm:spPr/>
    </dgm:pt>
    <dgm:pt modelId="{FF56E0D2-1C5A-B345-BDD0-11BBDDFF6A0B}" type="pres">
      <dgm:prSet presAssocID="{F22FC982-4BDC-0F4B-9F4F-1719C182DA0C}" presName="childPlaceholder" presStyleCnt="0"/>
      <dgm:spPr/>
    </dgm:pt>
    <dgm:pt modelId="{F5689EAA-8ADF-1841-AFB1-C47465F3B749}" type="pres">
      <dgm:prSet presAssocID="{F22FC982-4BDC-0F4B-9F4F-1719C182DA0C}" presName="circle" presStyleCnt="0"/>
      <dgm:spPr/>
    </dgm:pt>
    <dgm:pt modelId="{2D897306-371F-0844-9A0A-BF2B8FBA5764}" type="pres">
      <dgm:prSet presAssocID="{F22FC982-4BDC-0F4B-9F4F-1719C182DA0C}" presName="quadrant1" presStyleLbl="node1" presStyleIdx="0" presStyleCnt="4">
        <dgm:presLayoutVars>
          <dgm:chMax val="1"/>
          <dgm:bulletEnabled val="1"/>
        </dgm:presLayoutVars>
      </dgm:prSet>
      <dgm:spPr/>
      <dgm:t>
        <a:bodyPr/>
        <a:lstStyle/>
        <a:p>
          <a:endParaRPr lang="en-US"/>
        </a:p>
      </dgm:t>
    </dgm:pt>
    <dgm:pt modelId="{9B6FC9EB-A006-5540-B085-5579E59AC258}" type="pres">
      <dgm:prSet presAssocID="{F22FC982-4BDC-0F4B-9F4F-1719C182DA0C}" presName="quadrant2" presStyleLbl="node1" presStyleIdx="1" presStyleCnt="4">
        <dgm:presLayoutVars>
          <dgm:chMax val="1"/>
          <dgm:bulletEnabled val="1"/>
        </dgm:presLayoutVars>
      </dgm:prSet>
      <dgm:spPr/>
      <dgm:t>
        <a:bodyPr/>
        <a:lstStyle/>
        <a:p>
          <a:endParaRPr lang="en-US"/>
        </a:p>
      </dgm:t>
    </dgm:pt>
    <dgm:pt modelId="{9FF3D3E7-5B93-2541-9A5F-16D66394C709}" type="pres">
      <dgm:prSet presAssocID="{F22FC982-4BDC-0F4B-9F4F-1719C182DA0C}" presName="quadrant3" presStyleLbl="node1" presStyleIdx="2" presStyleCnt="4">
        <dgm:presLayoutVars>
          <dgm:chMax val="1"/>
          <dgm:bulletEnabled val="1"/>
        </dgm:presLayoutVars>
      </dgm:prSet>
      <dgm:spPr/>
      <dgm:t>
        <a:bodyPr/>
        <a:lstStyle/>
        <a:p>
          <a:endParaRPr lang="en-US"/>
        </a:p>
      </dgm:t>
    </dgm:pt>
    <dgm:pt modelId="{18D1C31C-7C85-FE49-967E-B166E1B45D53}" type="pres">
      <dgm:prSet presAssocID="{F22FC982-4BDC-0F4B-9F4F-1719C182DA0C}" presName="quadrant4" presStyleLbl="node1" presStyleIdx="3" presStyleCnt="4">
        <dgm:presLayoutVars>
          <dgm:chMax val="1"/>
          <dgm:bulletEnabled val="1"/>
        </dgm:presLayoutVars>
      </dgm:prSet>
      <dgm:spPr>
        <a:solidFill>
          <a:schemeClr val="bg1">
            <a:lumMod val="85000"/>
          </a:schemeClr>
        </a:solidFill>
      </dgm:spPr>
    </dgm:pt>
    <dgm:pt modelId="{4DE04765-8103-914C-B18E-22C8060423FF}" type="pres">
      <dgm:prSet presAssocID="{F22FC982-4BDC-0F4B-9F4F-1719C182DA0C}" presName="quadrantPlaceholder" presStyleCnt="0"/>
      <dgm:spPr/>
    </dgm:pt>
    <dgm:pt modelId="{9632CDA6-3CCE-6943-812E-F0BF1766AB31}" type="pres">
      <dgm:prSet presAssocID="{F22FC982-4BDC-0F4B-9F4F-1719C182DA0C}" presName="center1" presStyleLbl="fgShp" presStyleIdx="0" presStyleCnt="2"/>
      <dgm:spPr/>
    </dgm:pt>
    <dgm:pt modelId="{3BB7A767-E1CF-D143-A920-C22B7ADDC9CE}" type="pres">
      <dgm:prSet presAssocID="{F22FC982-4BDC-0F4B-9F4F-1719C182DA0C}" presName="center2" presStyleLbl="fgShp" presStyleIdx="1" presStyleCnt="2"/>
      <dgm:spPr/>
    </dgm:pt>
  </dgm:ptLst>
  <dgm:cxnLst>
    <dgm:cxn modelId="{5B603C84-F47C-BE40-B92B-321C9C6F81F4}" type="presOf" srcId="{C0ADB964-052F-2843-A2A5-30760153DB85}" destId="{9B6FC9EB-A006-5540-B085-5579E59AC258}" srcOrd="0" destOrd="0" presId="urn:microsoft.com/office/officeart/2005/8/layout/cycle4"/>
    <dgm:cxn modelId="{A3FE4F9E-9CEA-874E-AFDD-E48EC0B6BEFF}" srcId="{F22FC982-4BDC-0F4B-9F4F-1719C182DA0C}" destId="{C0ADB964-052F-2843-A2A5-30760153DB85}" srcOrd="1" destOrd="0" parTransId="{A5B4F962-868E-8947-820F-7109366159F9}" sibTransId="{A880F93D-F4C2-DD49-9182-4F8CA4CE1480}"/>
    <dgm:cxn modelId="{AE9DA95F-09DF-B443-A1FB-FBF4A65BC037}" type="presOf" srcId="{9C9429C9-2BDA-0946-8B84-CF0D47B090E4}" destId="{2D897306-371F-0844-9A0A-BF2B8FBA5764}" srcOrd="0" destOrd="0" presId="urn:microsoft.com/office/officeart/2005/8/layout/cycle4"/>
    <dgm:cxn modelId="{5681A53B-6B46-624A-BA59-E1A1268D115E}" type="presOf" srcId="{6EFC350C-3C40-764D-B222-A7F12C68005B}" destId="{9FF3D3E7-5B93-2541-9A5F-16D66394C709}" srcOrd="0" destOrd="0" presId="urn:microsoft.com/office/officeart/2005/8/layout/cycle4"/>
    <dgm:cxn modelId="{AC41623C-9953-DF46-AE9C-23B63F3DBB50}" srcId="{F22FC982-4BDC-0F4B-9F4F-1719C182DA0C}" destId="{9C9429C9-2BDA-0946-8B84-CF0D47B090E4}" srcOrd="0" destOrd="0" parTransId="{46AB300C-CFFD-7045-8728-AC584C8EFFEE}" sibTransId="{25E23A66-871A-E047-A972-5FE49657A604}"/>
    <dgm:cxn modelId="{2B1CFBD8-2ED1-9A4E-AC3D-55CCB1A1AE22}" type="presOf" srcId="{F22FC982-4BDC-0F4B-9F4F-1719C182DA0C}" destId="{6AAB9F15-0EE1-AF4D-9719-591F961FF914}" srcOrd="0" destOrd="0" presId="urn:microsoft.com/office/officeart/2005/8/layout/cycle4"/>
    <dgm:cxn modelId="{77436111-AAE5-2B46-8FAE-283A6AB01027}" srcId="{F22FC982-4BDC-0F4B-9F4F-1719C182DA0C}" destId="{6EFC350C-3C40-764D-B222-A7F12C68005B}" srcOrd="2" destOrd="0" parTransId="{6BE4CA0E-CF6A-2B4E-94B6-D9CC1A7D8F99}" sibTransId="{D8F651C4-C4E4-DE48-AE80-9E794606F85E}"/>
    <dgm:cxn modelId="{5E044BCD-4575-BD4E-8159-78C7DC2CD551}" type="presParOf" srcId="{6AAB9F15-0EE1-AF4D-9719-591F961FF914}" destId="{2191EC48-3F86-0847-882C-D39ECDDC94FA}" srcOrd="0" destOrd="0" presId="urn:microsoft.com/office/officeart/2005/8/layout/cycle4"/>
    <dgm:cxn modelId="{4F0A0311-FEB6-144B-9D4F-E42302617B44}" type="presParOf" srcId="{2191EC48-3F86-0847-882C-D39ECDDC94FA}" destId="{FF56E0D2-1C5A-B345-BDD0-11BBDDFF6A0B}" srcOrd="0" destOrd="0" presId="urn:microsoft.com/office/officeart/2005/8/layout/cycle4"/>
    <dgm:cxn modelId="{0ABAD427-B15B-DB4D-9665-1F267E240767}" type="presParOf" srcId="{6AAB9F15-0EE1-AF4D-9719-591F961FF914}" destId="{F5689EAA-8ADF-1841-AFB1-C47465F3B749}" srcOrd="1" destOrd="0" presId="urn:microsoft.com/office/officeart/2005/8/layout/cycle4"/>
    <dgm:cxn modelId="{271D1BC5-DAD1-7041-8E68-524B7FC74E4C}" type="presParOf" srcId="{F5689EAA-8ADF-1841-AFB1-C47465F3B749}" destId="{2D897306-371F-0844-9A0A-BF2B8FBA5764}" srcOrd="0" destOrd="0" presId="urn:microsoft.com/office/officeart/2005/8/layout/cycle4"/>
    <dgm:cxn modelId="{C2E60ACD-F5E0-B048-86F0-15C9DF505B9F}" type="presParOf" srcId="{F5689EAA-8ADF-1841-AFB1-C47465F3B749}" destId="{9B6FC9EB-A006-5540-B085-5579E59AC258}" srcOrd="1" destOrd="0" presId="urn:microsoft.com/office/officeart/2005/8/layout/cycle4"/>
    <dgm:cxn modelId="{6E27B59B-25B6-6945-AF76-A53C54236570}" type="presParOf" srcId="{F5689EAA-8ADF-1841-AFB1-C47465F3B749}" destId="{9FF3D3E7-5B93-2541-9A5F-16D66394C709}" srcOrd="2" destOrd="0" presId="urn:microsoft.com/office/officeart/2005/8/layout/cycle4"/>
    <dgm:cxn modelId="{E6434B13-F4E5-7F44-9C02-3F420D0AE68F}" type="presParOf" srcId="{F5689EAA-8ADF-1841-AFB1-C47465F3B749}" destId="{18D1C31C-7C85-FE49-967E-B166E1B45D53}" srcOrd="3" destOrd="0" presId="urn:microsoft.com/office/officeart/2005/8/layout/cycle4"/>
    <dgm:cxn modelId="{6E10FEC1-FE2F-3A46-9A18-77454E4A170D}" type="presParOf" srcId="{F5689EAA-8ADF-1841-AFB1-C47465F3B749}" destId="{4DE04765-8103-914C-B18E-22C8060423FF}" srcOrd="4" destOrd="0" presId="urn:microsoft.com/office/officeart/2005/8/layout/cycle4"/>
    <dgm:cxn modelId="{04A24F38-C03D-1C49-BA90-0D76B21E3BC6}" type="presParOf" srcId="{6AAB9F15-0EE1-AF4D-9719-591F961FF914}" destId="{9632CDA6-3CCE-6943-812E-F0BF1766AB31}" srcOrd="2" destOrd="0" presId="urn:microsoft.com/office/officeart/2005/8/layout/cycle4"/>
    <dgm:cxn modelId="{BB1E0A3B-AA84-CD4A-9F01-54D272F08DEA}" type="presParOf" srcId="{6AAB9F15-0EE1-AF4D-9719-591F961FF914}" destId="{3BB7A767-E1CF-D143-A920-C22B7ADDC9C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97306-371F-0844-9A0A-BF2B8FBA5764}">
      <dsp:nvSpPr>
        <dsp:cNvPr id="0" name=""/>
        <dsp:cNvSpPr/>
      </dsp:nvSpPr>
      <dsp:spPr>
        <a:xfrm>
          <a:off x="2150393" y="493575"/>
          <a:ext cx="3749442" cy="3749442"/>
        </a:xfrm>
        <a:prstGeom prst="pieWedge">
          <a:avLst/>
        </a:prstGeom>
        <a:gradFill rotWithShape="0">
          <a:gsLst>
            <a:gs pos="0">
              <a:srgbClr val="2D8200"/>
            </a:gs>
            <a:gs pos="50000">
              <a:srgbClr val="3DAF00"/>
            </a:gs>
            <a:gs pos="100000">
              <a:srgbClr val="2D8200"/>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Space</a:t>
          </a:r>
        </a:p>
      </dsp:txBody>
      <dsp:txXfrm>
        <a:off x="3248579" y="1591761"/>
        <a:ext cx="2651256" cy="2651256"/>
      </dsp:txXfrm>
    </dsp:sp>
    <dsp:sp modelId="{9B6FC9EB-A006-5540-B085-5579E59AC258}">
      <dsp:nvSpPr>
        <dsp:cNvPr id="0" name=""/>
        <dsp:cNvSpPr/>
      </dsp:nvSpPr>
      <dsp:spPr>
        <a:xfrm rot="5400000">
          <a:off x="6073020" y="493575"/>
          <a:ext cx="3749442" cy="3749442"/>
        </a:xfrm>
        <a:prstGeom prst="pieWedge">
          <a:avLst/>
        </a:prstGeom>
        <a:solidFill>
          <a:schemeClr val="bg1">
            <a:lumMod val="85000"/>
          </a:schemeClr>
        </a:soli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Time</a:t>
          </a:r>
        </a:p>
      </dsp:txBody>
      <dsp:txXfrm rot="-5400000">
        <a:off x="6073020" y="1591761"/>
        <a:ext cx="2651256" cy="2651256"/>
      </dsp:txXfrm>
    </dsp:sp>
    <dsp:sp modelId="{9FF3D3E7-5B93-2541-9A5F-16D66394C709}">
      <dsp:nvSpPr>
        <dsp:cNvPr id="0" name=""/>
        <dsp:cNvSpPr/>
      </dsp:nvSpPr>
      <dsp:spPr>
        <a:xfrm rot="10800000">
          <a:off x="6073020" y="4416202"/>
          <a:ext cx="3749442" cy="3749442"/>
        </a:xfrm>
        <a:prstGeom prst="pieWedge">
          <a:avLst/>
        </a:prstGeom>
        <a:solidFill>
          <a:schemeClr val="bg1">
            <a:lumMod val="85000"/>
          </a:schemeClr>
        </a:soli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6073020" y="4416202"/>
        <a:ext cx="2651256" cy="2651256"/>
      </dsp:txXfrm>
    </dsp:sp>
    <dsp:sp modelId="{18D1C31C-7C85-FE49-967E-B166E1B45D53}">
      <dsp:nvSpPr>
        <dsp:cNvPr id="0" name=""/>
        <dsp:cNvSpPr/>
      </dsp:nvSpPr>
      <dsp:spPr>
        <a:xfrm rot="16200000">
          <a:off x="2150393" y="4416202"/>
          <a:ext cx="3749442" cy="3749442"/>
        </a:xfrm>
        <a:prstGeom prst="pieWedge">
          <a:avLst/>
        </a:prstGeom>
        <a:solidFill>
          <a:schemeClr val="bg1">
            <a:lumMod val="85000"/>
          </a:schemeClr>
        </a:soli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9632CDA6-3CCE-6943-812E-F0BF1766AB31}">
      <dsp:nvSpPr>
        <dsp:cNvPr id="0" name=""/>
        <dsp:cNvSpPr/>
      </dsp:nvSpPr>
      <dsp:spPr>
        <a:xfrm>
          <a:off x="5339151" y="3550280"/>
          <a:ext cx="1294553" cy="1125698"/>
        </a:xfrm>
        <a:prstGeom prst="circularArrow">
          <a:avLst/>
        </a:prstGeom>
        <a:gradFill rotWithShape="0">
          <a:gsLst>
            <a:gs pos="0">
              <a:schemeClr val="accent6">
                <a:tint val="40000"/>
                <a:hueOff val="0"/>
                <a:satOff val="0"/>
                <a:lumOff val="0"/>
                <a:alphaOff val="0"/>
                <a:tint val="100000"/>
                <a:shade val="100000"/>
                <a:satMod val="129999"/>
              </a:schemeClr>
            </a:gs>
            <a:gs pos="100000">
              <a:schemeClr val="accent6">
                <a:tint val="40000"/>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dsp:style>
    </dsp:sp>
    <dsp:sp modelId="{3BB7A767-E1CF-D143-A920-C22B7ADDC9CE}">
      <dsp:nvSpPr>
        <dsp:cNvPr id="0" name=""/>
        <dsp:cNvSpPr/>
      </dsp:nvSpPr>
      <dsp:spPr>
        <a:xfrm rot="10800000">
          <a:off x="5339151" y="3983241"/>
          <a:ext cx="1294553" cy="1125698"/>
        </a:xfrm>
        <a:prstGeom prst="circularArrow">
          <a:avLst/>
        </a:prstGeom>
        <a:gradFill rotWithShape="0">
          <a:gsLst>
            <a:gs pos="0">
              <a:schemeClr val="accent6">
                <a:tint val="40000"/>
                <a:hueOff val="0"/>
                <a:satOff val="0"/>
                <a:lumOff val="0"/>
                <a:alphaOff val="0"/>
                <a:tint val="100000"/>
                <a:shade val="100000"/>
                <a:satMod val="129999"/>
              </a:schemeClr>
            </a:gs>
            <a:gs pos="100000">
              <a:schemeClr val="accent6">
                <a:tint val="40000"/>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83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l"/>
            <a:r>
              <a:rPr lang="en-US" sz="2400" b="1" dirty="0"/>
              <a:t>GEO BON core focus is to develop a standard and flexible framework for biodiversity observations and to support the development of Biodiversity Observation Networks to produce Policy Relevant Outputs</a:t>
            </a:r>
            <a:endParaRPr lang="en-US" sz="2400" dirty="0"/>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dirty="0"/>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dirty="0"/>
          </a:p>
          <a:p>
            <a:endParaRPr lang="de-DE" dirty="0"/>
          </a:p>
        </p:txBody>
      </p:sp>
    </p:spTree>
    <p:extLst>
      <p:ext uri="{BB962C8B-B14F-4D97-AF65-F5344CB8AC3E}">
        <p14:creationId xmlns:p14="http://schemas.microsoft.com/office/powerpoint/2010/main" val="420502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457200" eaLnBrk="1" fontAlgn="base" latinLnBrk="0" hangingPunct="1">
              <a:lnSpc>
                <a:spcPct val="117999"/>
              </a:lnSpc>
              <a:spcBef>
                <a:spcPts val="0"/>
              </a:spcBef>
              <a:spcAft>
                <a:spcPts val="0"/>
              </a:spcAft>
              <a:buClrTx/>
              <a:buSzTx/>
              <a:buFontTx/>
              <a:buNone/>
              <a:tabLst/>
              <a:defRPr/>
            </a:pPr>
            <a:r>
              <a:rPr lang="de-DE" dirty="0"/>
              <a:t>EBVs </a:t>
            </a:r>
            <a:r>
              <a:rPr lang="de-DE" dirty="0" err="1"/>
              <a:t>represent</a:t>
            </a:r>
            <a:r>
              <a:rPr lang="de-DE" dirty="0"/>
              <a:t> a </a:t>
            </a:r>
            <a:r>
              <a:rPr lang="de-DE" dirty="0" err="1"/>
              <a:t>minimum</a:t>
            </a:r>
            <a:r>
              <a:rPr lang="de-DE" dirty="0"/>
              <a:t> </a:t>
            </a:r>
            <a:r>
              <a:rPr lang="de-DE" dirty="0" err="1"/>
              <a:t>set</a:t>
            </a:r>
            <a:r>
              <a:rPr lang="de-DE" dirty="0"/>
              <a:t> </a:t>
            </a:r>
            <a:r>
              <a:rPr lang="de-DE" dirty="0" err="1"/>
              <a:t>of</a:t>
            </a:r>
            <a:r>
              <a:rPr lang="de-DE" dirty="0"/>
              <a:t> variables </a:t>
            </a:r>
            <a:r>
              <a:rPr lang="de-DE" dirty="0" err="1"/>
              <a:t>to</a:t>
            </a:r>
            <a:r>
              <a:rPr lang="de-DE" dirty="0"/>
              <a:t> </a:t>
            </a:r>
            <a:r>
              <a:rPr lang="de-DE" dirty="0" err="1"/>
              <a:t>measure</a:t>
            </a:r>
            <a:r>
              <a:rPr lang="de-DE" dirty="0"/>
              <a:t> </a:t>
            </a:r>
            <a:r>
              <a:rPr lang="de-DE" dirty="0" err="1"/>
              <a:t>the</a:t>
            </a:r>
            <a:r>
              <a:rPr lang="de-DE" dirty="0"/>
              <a:t> </a:t>
            </a:r>
            <a:r>
              <a:rPr lang="de-DE" dirty="0" err="1"/>
              <a:t>biodiversity</a:t>
            </a:r>
            <a:r>
              <a:rPr lang="de-DE" dirty="0"/>
              <a:t> ('pulse') </a:t>
            </a:r>
            <a:r>
              <a:rPr lang="de-DE" dirty="0" err="1"/>
              <a:t>of</a:t>
            </a:r>
            <a:r>
              <a:rPr lang="de-DE" dirty="0"/>
              <a:t> </a:t>
            </a:r>
            <a:r>
              <a:rPr lang="de-DE" dirty="0" err="1"/>
              <a:t>the</a:t>
            </a:r>
            <a:r>
              <a:rPr lang="de-DE" dirty="0"/>
              <a:t> planet, </a:t>
            </a:r>
            <a:r>
              <a:rPr lang="en-CA" dirty="0"/>
              <a:t>complementary to one another, that can capture major dimensions of biodiversity change and </a:t>
            </a:r>
            <a:r>
              <a:rPr lang="de-DE" dirty="0" err="1"/>
              <a:t>produced</a:t>
            </a:r>
            <a:r>
              <a:rPr lang="de-DE" dirty="0"/>
              <a:t> </a:t>
            </a:r>
            <a:r>
              <a:rPr lang="de-DE" dirty="0" err="1"/>
              <a:t>by</a:t>
            </a:r>
            <a:r>
              <a:rPr lang="de-DE" dirty="0"/>
              <a:t> </a:t>
            </a:r>
            <a:r>
              <a:rPr lang="de-DE" dirty="0" err="1"/>
              <a:t>the</a:t>
            </a:r>
            <a:r>
              <a:rPr lang="de-DE" dirty="0"/>
              <a:t> individual GEO BON Working Groups </a:t>
            </a:r>
            <a:r>
              <a:rPr lang="de-DE" dirty="0">
                <a:solidFill>
                  <a:schemeClr val="tx1"/>
                </a:solidFill>
              </a:rPr>
              <a:t>on </a:t>
            </a:r>
            <a:r>
              <a:rPr lang="de-DE" dirty="0" err="1">
                <a:solidFill>
                  <a:schemeClr val="tx1"/>
                </a:solidFill>
              </a:rPr>
              <a:t>the</a:t>
            </a:r>
            <a:r>
              <a:rPr lang="de-DE" dirty="0">
                <a:solidFill>
                  <a:schemeClr val="tx1"/>
                </a:solidFill>
              </a:rPr>
              <a:t> </a:t>
            </a:r>
            <a:r>
              <a:rPr lang="de-DE" dirty="0" err="1">
                <a:solidFill>
                  <a:schemeClr val="tx1"/>
                </a:solidFill>
              </a:rPr>
              <a:t>basis</a:t>
            </a:r>
            <a:r>
              <a:rPr lang="de-DE" dirty="0">
                <a:solidFill>
                  <a:schemeClr val="tx1"/>
                </a:solidFill>
              </a:rPr>
              <a:t> </a:t>
            </a:r>
            <a:r>
              <a:rPr lang="de-DE" dirty="0" err="1">
                <a:solidFill>
                  <a:schemeClr val="tx1"/>
                </a:solidFill>
              </a:rPr>
              <a:t>of</a:t>
            </a:r>
            <a:r>
              <a:rPr lang="de-DE" dirty="0">
                <a:solidFill>
                  <a:schemeClr val="tx1"/>
                </a:solidFill>
              </a:rPr>
              <a:t> international, national, regional </a:t>
            </a:r>
            <a:r>
              <a:rPr lang="de-DE" dirty="0" err="1">
                <a:solidFill>
                  <a:schemeClr val="tx1"/>
                </a:solidFill>
              </a:rPr>
              <a:t>and</a:t>
            </a:r>
            <a:r>
              <a:rPr lang="de-DE" dirty="0">
                <a:solidFill>
                  <a:schemeClr val="tx1"/>
                </a:solidFill>
              </a:rPr>
              <a:t> </a:t>
            </a:r>
            <a:r>
              <a:rPr lang="de-DE" dirty="0" err="1">
                <a:solidFill>
                  <a:schemeClr val="tx1"/>
                </a:solidFill>
              </a:rPr>
              <a:t>local</a:t>
            </a:r>
            <a:r>
              <a:rPr lang="de-DE" dirty="0">
                <a:solidFill>
                  <a:schemeClr val="tx1"/>
                </a:solidFill>
              </a:rPr>
              <a:t> open </a:t>
            </a:r>
            <a:r>
              <a:rPr lang="de-DE" dirty="0" err="1">
                <a:solidFill>
                  <a:schemeClr val="tx1"/>
                </a:solidFill>
              </a:rPr>
              <a:t>data</a:t>
            </a:r>
            <a:r>
              <a:rPr lang="de-DE" dirty="0">
                <a:solidFill>
                  <a:schemeClr val="tx1"/>
                </a:solidFill>
              </a:rPr>
              <a:t> </a:t>
            </a:r>
            <a:r>
              <a:rPr lang="de-DE" dirty="0" err="1">
                <a:solidFill>
                  <a:schemeClr val="tx1"/>
                </a:solidFill>
              </a:rPr>
              <a:t>infrastructures</a:t>
            </a:r>
            <a:endParaRPr lang="de-DE" dirty="0">
              <a:solidFill>
                <a:schemeClr val="tx1"/>
              </a:solidFill>
            </a:endParaRPr>
          </a:p>
          <a:p>
            <a:pPr algn="l" fontAlgn="base"/>
            <a:endParaRPr lang="de-DE" dirty="0"/>
          </a:p>
          <a:p>
            <a:pPr algn="l" fontAlgn="base"/>
            <a:endParaRPr lang="de-DE" dirty="0"/>
          </a:p>
          <a:p>
            <a:pPr algn="l" fontAlgn="base"/>
            <a:endParaRPr lang="de-DE" dirty="0"/>
          </a:p>
          <a:p>
            <a:endParaRPr lang="de-DE" dirty="0"/>
          </a:p>
        </p:txBody>
      </p:sp>
    </p:spTree>
    <p:extLst>
      <p:ext uri="{BB962C8B-B14F-4D97-AF65-F5344CB8AC3E}">
        <p14:creationId xmlns:p14="http://schemas.microsoft.com/office/powerpoint/2010/main" val="210351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dirty="0"/>
              <a:t>An overarching goal of GEO BON is to promote more efficient ways of </a:t>
            </a:r>
            <a:r>
              <a:rPr lang="en-US" b="1" dirty="0"/>
              <a:t>sharing, producing and communicating biodiversity observations </a:t>
            </a:r>
            <a:r>
              <a:rPr lang="en-US" dirty="0"/>
              <a:t>and analyses. The TF Data will foster the development of standards, protocols and workflows for EBV datasets (Incl. developing, defining and refining minimum requirements to evaluate which datasets are appropriate for building EBV data products).</a:t>
            </a:r>
          </a:p>
        </p:txBody>
      </p:sp>
    </p:spTree>
    <p:extLst>
      <p:ext uri="{BB962C8B-B14F-4D97-AF65-F5344CB8AC3E}">
        <p14:creationId xmlns:p14="http://schemas.microsoft.com/office/powerpoint/2010/main" val="377384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defRPr>
                <a:latin typeface="Arial"/>
                <a:ea typeface="Arial"/>
                <a:cs typeface="Arial"/>
                <a:sym typeface="Arial"/>
              </a:defRPr>
            </a:pPr>
            <a:r>
              <a:rPr lang="de-DE" dirty="0">
                <a:solidFill>
                  <a:schemeClr val="accent6">
                    <a:lumOff val="-21524"/>
                  </a:schemeClr>
                </a:solidFill>
              </a:rPr>
              <a:t>Live Demo: </a:t>
            </a:r>
            <a:r>
              <a:rPr lang="de-DE" dirty="0">
                <a:solidFill>
                  <a:schemeClr val="accent1"/>
                </a:solidFill>
              </a:rPr>
              <a:t>https://</a:t>
            </a:r>
            <a:r>
              <a:rPr lang="de-DE" dirty="0" err="1">
                <a:solidFill>
                  <a:schemeClr val="accent1"/>
                </a:solidFill>
              </a:rPr>
              <a:t>vat.gfbio.org</a:t>
            </a:r>
            <a:r>
              <a:rPr lang="de-DE" dirty="0">
                <a:solidFill>
                  <a:schemeClr val="accent1"/>
                </a:solidFill>
              </a:rPr>
              <a:t>/</a:t>
            </a:r>
            <a:r>
              <a:rPr lang="de-DE" dirty="0" err="1">
                <a:solidFill>
                  <a:schemeClr val="accent1"/>
                </a:solidFill>
              </a:rPr>
              <a:t>geobon</a:t>
            </a:r>
            <a:endParaRPr lang="de-DE" dirty="0"/>
          </a:p>
        </p:txBody>
      </p:sp>
    </p:spTree>
    <p:extLst>
      <p:ext uri="{BB962C8B-B14F-4D97-AF65-F5344CB8AC3E}">
        <p14:creationId xmlns:p14="http://schemas.microsoft.com/office/powerpoint/2010/main" val="190172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0750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5.(nul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6.tiff"/><Relationship Id="rId18" Type="http://schemas.openxmlformats.org/officeDocument/2006/relationships/image" Target="../media/image21.png"/><Relationship Id="rId3" Type="http://schemas.openxmlformats.org/officeDocument/2006/relationships/image" Target="../media/image6.tiff"/><Relationship Id="rId21" Type="http://schemas.openxmlformats.org/officeDocument/2006/relationships/image" Target="../media/image24.png"/><Relationship Id="rId7" Type="http://schemas.openxmlformats.org/officeDocument/2006/relationships/image" Target="../media/image10.tiff"/><Relationship Id="rId12" Type="http://schemas.openxmlformats.org/officeDocument/2006/relationships/image" Target="../media/image15.tiff"/><Relationship Id="rId17" Type="http://schemas.openxmlformats.org/officeDocument/2006/relationships/image" Target="../media/image20.png"/><Relationship Id="rId25" Type="http://schemas.openxmlformats.org/officeDocument/2006/relationships/image" Target="../media/image5.jp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9.tiff"/><Relationship Id="rId11" Type="http://schemas.openxmlformats.org/officeDocument/2006/relationships/image" Target="../media/image14.tiff"/><Relationship Id="rId24" Type="http://schemas.openxmlformats.org/officeDocument/2006/relationships/image" Target="../media/image27.jpg"/><Relationship Id="rId5" Type="http://schemas.openxmlformats.org/officeDocument/2006/relationships/image" Target="../media/image8.tiff"/><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tiff"/><Relationship Id="rId19" Type="http://schemas.openxmlformats.org/officeDocument/2006/relationships/image" Target="../media/image22.png"/><Relationship Id="rId4" Type="http://schemas.openxmlformats.org/officeDocument/2006/relationships/image" Target="../media/image7.tiff"/><Relationship Id="rId9" Type="http://schemas.openxmlformats.org/officeDocument/2006/relationships/image" Target="../media/image12.tiff"/><Relationship Id="rId14" Type="http://schemas.openxmlformats.org/officeDocument/2006/relationships/image" Target="../media/image17.png"/><Relationship Id="rId22"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1.tif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21460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Essential </a:t>
            </a:r>
            <a:r>
              <a:rPr lang="de-DE" dirty="0" err="1">
                <a:solidFill>
                  <a:schemeClr val="accent6">
                    <a:lumOff val="-21524"/>
                  </a:schemeClr>
                </a:solidFill>
              </a:rPr>
              <a:t>Biodiversity</a:t>
            </a:r>
            <a:r>
              <a:rPr lang="de-DE" dirty="0">
                <a:solidFill>
                  <a:schemeClr val="accent6">
                    <a:lumOff val="-21524"/>
                  </a:schemeClr>
                </a:solidFill>
              </a:rPr>
              <a:t> Variables (EBVs)</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2533064" y="2482319"/>
            <a:ext cx="17645856"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Essential </a:t>
            </a:r>
            <a:r>
              <a:rPr lang="de-DE" sz="7200" b="1" i="1" dirty="0" err="1">
                <a:sym typeface="Arial"/>
              </a:rPr>
              <a:t>Biodiversity</a:t>
            </a:r>
            <a:r>
              <a:rPr lang="de-DE" sz="7200" b="1" i="1" dirty="0">
                <a:sym typeface="Arial"/>
              </a:rPr>
              <a:t> Variables </a:t>
            </a:r>
            <a:r>
              <a:rPr lang="de-DE" sz="7200" b="1" i="1" dirty="0" err="1">
                <a:sym typeface="Arial"/>
              </a:rPr>
              <a:t>classes</a:t>
            </a:r>
            <a:endParaRPr sz="7200" b="1" dirty="0">
              <a:solidFill>
                <a:schemeClr val="accent1"/>
              </a:solidFill>
            </a:endParaRPr>
          </a:p>
        </p:txBody>
      </p:sp>
      <p:pic>
        <p:nvPicPr>
          <p:cNvPr id="6" name="Picture 15">
            <a:extLst>
              <a:ext uri="{FF2B5EF4-FFF2-40B4-BE49-F238E27FC236}">
                <a16:creationId xmlns:a16="http://schemas.microsoft.com/office/drawing/2014/main" xmlns="" id="{5A64BF59-6A35-B14A-BC43-C83C6525BD3B}"/>
              </a:ext>
            </a:extLst>
          </p:cNvPr>
          <p:cNvPicPr>
            <a:picLocks noChangeAspect="1"/>
          </p:cNvPicPr>
          <p:nvPr/>
        </p:nvPicPr>
        <p:blipFill>
          <a:blip r:embed="rId2"/>
          <a:stretch>
            <a:fillRect/>
          </a:stretch>
        </p:blipFill>
        <p:spPr>
          <a:xfrm>
            <a:off x="2542928" y="5175021"/>
            <a:ext cx="6884566" cy="6848520"/>
          </a:xfrm>
          <a:prstGeom prst="rect">
            <a:avLst/>
          </a:prstGeom>
        </p:spPr>
      </p:pic>
      <p:sp>
        <p:nvSpPr>
          <p:cNvPr id="7" name="Triangle 16">
            <a:extLst>
              <a:ext uri="{FF2B5EF4-FFF2-40B4-BE49-F238E27FC236}">
                <a16:creationId xmlns:a16="http://schemas.microsoft.com/office/drawing/2014/main" xmlns="" id="{299501AE-DF55-E94B-9CCD-478889A31E57}"/>
              </a:ext>
            </a:extLst>
          </p:cNvPr>
          <p:cNvSpPr/>
          <p:nvPr/>
        </p:nvSpPr>
        <p:spPr>
          <a:xfrm rot="5400000">
            <a:off x="10261336" y="8158422"/>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6">
            <a:extLst>
              <a:ext uri="{FF2B5EF4-FFF2-40B4-BE49-F238E27FC236}">
                <a16:creationId xmlns:a16="http://schemas.microsoft.com/office/drawing/2014/main" xmlns="" id="{F348910A-BBBB-EF41-9D2E-680286088DA6}"/>
              </a:ext>
            </a:extLst>
          </p:cNvPr>
          <p:cNvGrpSpPr/>
          <p:nvPr/>
        </p:nvGrpSpPr>
        <p:grpSpPr>
          <a:xfrm>
            <a:off x="14856296" y="4291803"/>
            <a:ext cx="5859447" cy="8761109"/>
            <a:chOff x="6715478" y="2558665"/>
            <a:chExt cx="2245135" cy="4243138"/>
          </a:xfrm>
        </p:grpSpPr>
        <p:sp>
          <p:nvSpPr>
            <p:cNvPr id="10" name="TextBox 20">
              <a:extLst>
                <a:ext uri="{FF2B5EF4-FFF2-40B4-BE49-F238E27FC236}">
                  <a16:creationId xmlns:a16="http://schemas.microsoft.com/office/drawing/2014/main" xmlns="" id="{B5E4A36D-9E70-2F42-985F-E74C51ADC3FB}"/>
                </a:ext>
              </a:extLst>
            </p:cNvPr>
            <p:cNvSpPr txBox="1"/>
            <p:nvPr/>
          </p:nvSpPr>
          <p:spPr>
            <a:xfrm>
              <a:off x="6728814" y="2558665"/>
              <a:ext cx="1917701" cy="581338"/>
            </a:xfrm>
            <a:prstGeom prst="rect">
              <a:avLst/>
            </a:prstGeom>
            <a:noFill/>
          </p:spPr>
          <p:txBody>
            <a:bodyPr wrap="none" rtlCol="0">
              <a:spAutoFit/>
            </a:bodyPr>
            <a:lstStyle/>
            <a:p>
              <a:pPr algn="l"/>
              <a:r>
                <a:rPr lang="en-US" sz="4000" b="1" dirty="0">
                  <a:solidFill>
                    <a:schemeClr val="tx1"/>
                  </a:solidFill>
                </a:rPr>
                <a:t>Genetic Composition</a:t>
              </a:r>
            </a:p>
            <a:p>
              <a:pPr algn="l"/>
              <a:r>
                <a:rPr lang="en-US" sz="3200" dirty="0">
                  <a:solidFill>
                    <a:srgbClr val="125CA3"/>
                  </a:solidFill>
                </a:rPr>
                <a:t>e.g. Allelic diversity</a:t>
              </a:r>
            </a:p>
          </p:txBody>
        </p:sp>
        <p:sp>
          <p:nvSpPr>
            <p:cNvPr id="11" name="TextBox 21">
              <a:extLst>
                <a:ext uri="{FF2B5EF4-FFF2-40B4-BE49-F238E27FC236}">
                  <a16:creationId xmlns:a16="http://schemas.microsoft.com/office/drawing/2014/main" xmlns="" id="{F2868AFD-2509-7E46-B0BA-24E3D7996878}"/>
                </a:ext>
              </a:extLst>
            </p:cNvPr>
            <p:cNvSpPr txBox="1"/>
            <p:nvPr/>
          </p:nvSpPr>
          <p:spPr>
            <a:xfrm>
              <a:off x="6715478" y="3295653"/>
              <a:ext cx="1863650" cy="581338"/>
            </a:xfrm>
            <a:prstGeom prst="rect">
              <a:avLst/>
            </a:prstGeom>
            <a:noFill/>
          </p:spPr>
          <p:txBody>
            <a:bodyPr wrap="none" rtlCol="0">
              <a:spAutoFit/>
            </a:bodyPr>
            <a:lstStyle/>
            <a:p>
              <a:pPr algn="l"/>
              <a:r>
                <a:rPr lang="en-US" sz="4000" b="1" dirty="0">
                  <a:solidFill>
                    <a:schemeClr val="tx1"/>
                  </a:solidFill>
                </a:rPr>
                <a:t>Species Populations</a:t>
              </a:r>
            </a:p>
            <a:p>
              <a:pPr algn="l"/>
              <a:r>
                <a:rPr lang="en-US" sz="3200" dirty="0">
                  <a:solidFill>
                    <a:srgbClr val="125CA3"/>
                  </a:solidFill>
                </a:rPr>
                <a:t>e.g. Species distribution</a:t>
              </a:r>
            </a:p>
          </p:txBody>
        </p:sp>
        <p:sp>
          <p:nvSpPr>
            <p:cNvPr id="12" name="TextBox 22">
              <a:extLst>
                <a:ext uri="{FF2B5EF4-FFF2-40B4-BE49-F238E27FC236}">
                  <a16:creationId xmlns:a16="http://schemas.microsoft.com/office/drawing/2014/main" xmlns="" id="{9AE1BF85-6170-E144-B739-5FD186D2F6DD}"/>
                </a:ext>
              </a:extLst>
            </p:cNvPr>
            <p:cNvSpPr txBox="1"/>
            <p:nvPr/>
          </p:nvSpPr>
          <p:spPr>
            <a:xfrm>
              <a:off x="6737033" y="4006142"/>
              <a:ext cx="1902960" cy="581338"/>
            </a:xfrm>
            <a:prstGeom prst="rect">
              <a:avLst/>
            </a:prstGeom>
            <a:noFill/>
          </p:spPr>
          <p:txBody>
            <a:bodyPr wrap="none" rtlCol="0">
              <a:spAutoFit/>
            </a:bodyPr>
            <a:lstStyle/>
            <a:p>
              <a:pPr algn="l"/>
              <a:r>
                <a:rPr lang="en-US" sz="4000" b="1" dirty="0">
                  <a:solidFill>
                    <a:schemeClr val="tx1"/>
                  </a:solidFill>
                </a:rPr>
                <a:t>Species Traits</a:t>
              </a:r>
            </a:p>
            <a:p>
              <a:pPr algn="l"/>
              <a:r>
                <a:rPr lang="en-US" sz="3200" dirty="0">
                  <a:solidFill>
                    <a:srgbClr val="125CA3"/>
                  </a:solidFill>
                </a:rPr>
                <a:t>e.g. Body size, phenology</a:t>
              </a:r>
            </a:p>
          </p:txBody>
        </p:sp>
        <p:sp>
          <p:nvSpPr>
            <p:cNvPr id="13" name="TextBox 23">
              <a:extLst>
                <a:ext uri="{FF2B5EF4-FFF2-40B4-BE49-F238E27FC236}">
                  <a16:creationId xmlns:a16="http://schemas.microsoft.com/office/drawing/2014/main" xmlns="" id="{BF68F743-A1B1-EA4D-B180-48CB27D58D44}"/>
                </a:ext>
              </a:extLst>
            </p:cNvPr>
            <p:cNvSpPr txBox="1"/>
            <p:nvPr/>
          </p:nvSpPr>
          <p:spPr>
            <a:xfrm>
              <a:off x="6737033" y="4744169"/>
              <a:ext cx="2223580" cy="581338"/>
            </a:xfrm>
            <a:prstGeom prst="rect">
              <a:avLst/>
            </a:prstGeom>
            <a:noFill/>
          </p:spPr>
          <p:txBody>
            <a:bodyPr wrap="none" rtlCol="0">
              <a:spAutoFit/>
            </a:bodyPr>
            <a:lstStyle/>
            <a:p>
              <a:pPr algn="l"/>
              <a:r>
                <a:rPr lang="en-US" sz="4000" b="1" dirty="0">
                  <a:solidFill>
                    <a:schemeClr val="tx1"/>
                  </a:solidFill>
                </a:rPr>
                <a:t>Community Composition</a:t>
              </a:r>
            </a:p>
            <a:p>
              <a:pPr algn="l"/>
              <a:r>
                <a:rPr lang="en-US" sz="3200" dirty="0">
                  <a:solidFill>
                    <a:srgbClr val="125CA3"/>
                  </a:solidFill>
                </a:rPr>
                <a:t>e.g. Species interactions</a:t>
              </a:r>
            </a:p>
          </p:txBody>
        </p:sp>
        <p:sp>
          <p:nvSpPr>
            <p:cNvPr id="14" name="TextBox 24">
              <a:extLst>
                <a:ext uri="{FF2B5EF4-FFF2-40B4-BE49-F238E27FC236}">
                  <a16:creationId xmlns:a16="http://schemas.microsoft.com/office/drawing/2014/main" xmlns="" id="{AD4D90EC-5F79-3A4F-8E56-51E40E9A43A2}"/>
                </a:ext>
              </a:extLst>
            </p:cNvPr>
            <p:cNvSpPr txBox="1"/>
            <p:nvPr/>
          </p:nvSpPr>
          <p:spPr>
            <a:xfrm>
              <a:off x="6732214" y="5495843"/>
              <a:ext cx="1885762" cy="581338"/>
            </a:xfrm>
            <a:prstGeom prst="rect">
              <a:avLst/>
            </a:prstGeom>
            <a:noFill/>
          </p:spPr>
          <p:txBody>
            <a:bodyPr wrap="none" rtlCol="0">
              <a:spAutoFit/>
            </a:bodyPr>
            <a:lstStyle/>
            <a:p>
              <a:pPr algn="l"/>
              <a:r>
                <a:rPr lang="en-US" sz="4000" b="1" dirty="0">
                  <a:solidFill>
                    <a:schemeClr val="tx1"/>
                  </a:solidFill>
                </a:rPr>
                <a:t>Ecosystem Structure</a:t>
              </a:r>
            </a:p>
            <a:p>
              <a:pPr algn="l"/>
              <a:r>
                <a:rPr lang="en-US" sz="3200" dirty="0">
                  <a:solidFill>
                    <a:srgbClr val="125CA3"/>
                  </a:solidFill>
                </a:rPr>
                <a:t>e.g. Ecosystem extent</a:t>
              </a:r>
            </a:p>
          </p:txBody>
        </p:sp>
        <p:sp>
          <p:nvSpPr>
            <p:cNvPr id="15" name="TextBox 25">
              <a:extLst>
                <a:ext uri="{FF2B5EF4-FFF2-40B4-BE49-F238E27FC236}">
                  <a16:creationId xmlns:a16="http://schemas.microsoft.com/office/drawing/2014/main" xmlns="" id="{8D280461-1C84-504B-833E-3604C3C09AD3}"/>
                </a:ext>
              </a:extLst>
            </p:cNvPr>
            <p:cNvSpPr txBox="1"/>
            <p:nvPr/>
          </p:nvSpPr>
          <p:spPr>
            <a:xfrm>
              <a:off x="6750342" y="6220465"/>
              <a:ext cx="1939813" cy="581338"/>
            </a:xfrm>
            <a:prstGeom prst="rect">
              <a:avLst/>
            </a:prstGeom>
            <a:noFill/>
          </p:spPr>
          <p:txBody>
            <a:bodyPr wrap="none" rtlCol="0">
              <a:spAutoFit/>
            </a:bodyPr>
            <a:lstStyle/>
            <a:p>
              <a:pPr algn="l"/>
              <a:r>
                <a:rPr lang="en-US" sz="4000" b="1" dirty="0">
                  <a:solidFill>
                    <a:schemeClr val="tx1"/>
                  </a:solidFill>
                </a:rPr>
                <a:t>Ecosystem Functions</a:t>
              </a:r>
            </a:p>
            <a:p>
              <a:pPr algn="l"/>
              <a:r>
                <a:rPr lang="en-US" sz="3200" dirty="0">
                  <a:solidFill>
                    <a:srgbClr val="125CA3"/>
                  </a:solidFill>
                </a:rPr>
                <a:t>e.g. Disturbance</a:t>
              </a:r>
            </a:p>
          </p:txBody>
        </p:sp>
      </p:grpSp>
      <p:sp>
        <p:nvSpPr>
          <p:cNvPr id="22" name="TextBox 20">
            <a:extLst>
              <a:ext uri="{FF2B5EF4-FFF2-40B4-BE49-F238E27FC236}">
                <a16:creationId xmlns:a16="http://schemas.microsoft.com/office/drawing/2014/main" xmlns="" id="{0B5F2E19-7897-F04C-8129-6038B81E4768}"/>
              </a:ext>
            </a:extLst>
          </p:cNvPr>
          <p:cNvSpPr txBox="1"/>
          <p:nvPr/>
        </p:nvSpPr>
        <p:spPr>
          <a:xfrm>
            <a:off x="1640861" y="12235182"/>
            <a:ext cx="9341019" cy="707886"/>
          </a:xfrm>
          <a:prstGeom prst="rect">
            <a:avLst/>
          </a:prstGeom>
          <a:noFill/>
        </p:spPr>
        <p:txBody>
          <a:bodyPr wrap="none" rtlCol="0">
            <a:spAutoFit/>
          </a:bodyPr>
          <a:lstStyle/>
          <a:p>
            <a:pPr algn="l"/>
            <a:r>
              <a:rPr lang="en-US" sz="4000" b="1" dirty="0" err="1">
                <a:solidFill>
                  <a:schemeClr val="tx1"/>
                </a:solidFill>
              </a:rPr>
              <a:t>Mobilisation</a:t>
            </a:r>
            <a:r>
              <a:rPr lang="en-US" sz="4000" b="1" dirty="0">
                <a:solidFill>
                  <a:schemeClr val="tx1"/>
                </a:solidFill>
              </a:rPr>
              <a:t> of biodiversity observations</a:t>
            </a:r>
          </a:p>
        </p:txBody>
      </p:sp>
      <p:pic>
        <p:nvPicPr>
          <p:cNvPr id="2" name="Grafik 1">
            <a:extLst>
              <a:ext uri="{FF2B5EF4-FFF2-40B4-BE49-F238E27FC236}">
                <a16:creationId xmlns:a16="http://schemas.microsoft.com/office/drawing/2014/main" xmlns="" id="{06DE89C3-DC61-EF41-934A-EA2B7B64FFF1}"/>
              </a:ext>
            </a:extLst>
          </p:cNvPr>
          <p:cNvPicPr>
            <a:picLocks noChangeAspect="1"/>
          </p:cNvPicPr>
          <p:nvPr/>
        </p:nvPicPr>
        <p:blipFill>
          <a:blip r:embed="rId3"/>
          <a:stretch>
            <a:fillRect/>
          </a:stretch>
        </p:blipFill>
        <p:spPr>
          <a:xfrm>
            <a:off x="12502602" y="4018671"/>
            <a:ext cx="2478348" cy="9697329"/>
          </a:xfrm>
          <a:prstGeom prst="rect">
            <a:avLst/>
          </a:prstGeom>
        </p:spPr>
      </p:pic>
      <p:pic>
        <p:nvPicPr>
          <p:cNvPr id="16" name="Grafik 15">
            <a:extLst>
              <a:ext uri="{FF2B5EF4-FFF2-40B4-BE49-F238E27FC236}">
                <a16:creationId xmlns:a16="http://schemas.microsoft.com/office/drawing/2014/main" xmlns="" id="{CBD52321-96D2-7F4F-80DF-BBA60CF04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279884148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4235724" y="3170487"/>
            <a:ext cx="13952538"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Task Force Data - Key </a:t>
            </a:r>
            <a:r>
              <a:rPr lang="de-DE" sz="7200" b="1" i="1" dirty="0" err="1">
                <a:sym typeface="Arial"/>
              </a:rPr>
              <a:t>activities</a:t>
            </a:r>
            <a:endParaRPr sz="7200" b="1" dirty="0">
              <a:solidFill>
                <a:schemeClr val="accent1"/>
              </a:solidFill>
            </a:endParaRPr>
          </a:p>
        </p:txBody>
      </p:sp>
      <p:sp>
        <p:nvSpPr>
          <p:cNvPr id="11" name="Rectangle 13">
            <a:extLst>
              <a:ext uri="{FF2B5EF4-FFF2-40B4-BE49-F238E27FC236}">
                <a16:creationId xmlns:a16="http://schemas.microsoft.com/office/drawing/2014/main" xmlns="" id="{13230CF1-2E0E-3646-ABFB-7B6C3DFD80F8}"/>
              </a:ext>
            </a:extLst>
          </p:cNvPr>
          <p:cNvSpPr/>
          <p:nvPr/>
        </p:nvSpPr>
        <p:spPr>
          <a:xfrm>
            <a:off x="2110880" y="5345832"/>
            <a:ext cx="20522280" cy="2400657"/>
          </a:xfrm>
          <a:prstGeom prst="rect">
            <a:avLst/>
          </a:prstGeom>
        </p:spPr>
        <p:txBody>
          <a:bodyPr wrap="square">
            <a:spAutoFit/>
          </a:bodyPr>
          <a:lstStyle/>
          <a:p>
            <a:pPr algn="just"/>
            <a:r>
              <a:rPr lang="en-US" dirty="0"/>
              <a:t>Coordination and promotion of </a:t>
            </a:r>
            <a:r>
              <a:rPr lang="en-US" b="1" dirty="0"/>
              <a:t>EBV workflow </a:t>
            </a:r>
            <a:r>
              <a:rPr lang="en-US" dirty="0"/>
              <a:t>development for all EBV classes, following lessons learned from previous EBV operationalization initiatives (e.g. GLOBIS-B)</a:t>
            </a:r>
          </a:p>
        </p:txBody>
      </p:sp>
      <p:sp>
        <p:nvSpPr>
          <p:cNvPr id="6" name="Rectangle 13">
            <a:extLst>
              <a:ext uri="{FF2B5EF4-FFF2-40B4-BE49-F238E27FC236}">
                <a16:creationId xmlns:a16="http://schemas.microsoft.com/office/drawing/2014/main" xmlns="" id="{13F934E6-0FCE-6D4C-8852-DC9B5D8A96D2}"/>
              </a:ext>
            </a:extLst>
          </p:cNvPr>
          <p:cNvSpPr/>
          <p:nvPr/>
        </p:nvSpPr>
        <p:spPr>
          <a:xfrm>
            <a:off x="2110880" y="8711246"/>
            <a:ext cx="20522280" cy="2246769"/>
          </a:xfrm>
          <a:prstGeom prst="rect">
            <a:avLst/>
          </a:prstGeom>
        </p:spPr>
        <p:txBody>
          <a:bodyPr wrap="square">
            <a:spAutoFit/>
          </a:bodyPr>
          <a:lstStyle/>
          <a:p>
            <a:pPr algn="just"/>
            <a:r>
              <a:rPr lang="en-US" dirty="0"/>
              <a:t>Development of </a:t>
            </a:r>
            <a:r>
              <a:rPr lang="en-US" b="1" dirty="0"/>
              <a:t>GEO BON EBV Metadata Standards and Guidelines </a:t>
            </a:r>
            <a:r>
              <a:rPr lang="en-US" dirty="0"/>
              <a:t>for the endorsement of EBV datasets.</a:t>
            </a:r>
          </a:p>
          <a:p>
            <a:pPr marL="457200" lvl="0" indent="-457200" algn="l">
              <a:buFont typeface="+mj-lt"/>
              <a:buAutoNum type="arabicPeriod"/>
            </a:pPr>
            <a:endParaRPr lang="en-US" sz="4000" dirty="0"/>
          </a:p>
        </p:txBody>
      </p:sp>
      <p:sp>
        <p:nvSpPr>
          <p:cNvPr id="7" name="Rectangle 13">
            <a:extLst>
              <a:ext uri="{FF2B5EF4-FFF2-40B4-BE49-F238E27FC236}">
                <a16:creationId xmlns:a16="http://schemas.microsoft.com/office/drawing/2014/main" xmlns="" id="{44C33EDE-8BFE-8A4B-ACBA-1BB42B70E382}"/>
              </a:ext>
            </a:extLst>
          </p:cNvPr>
          <p:cNvSpPr/>
          <p:nvPr/>
        </p:nvSpPr>
        <p:spPr>
          <a:xfrm>
            <a:off x="2110880" y="11242118"/>
            <a:ext cx="20328230" cy="1477328"/>
          </a:xfrm>
          <a:prstGeom prst="rect">
            <a:avLst/>
          </a:prstGeom>
        </p:spPr>
        <p:txBody>
          <a:bodyPr wrap="square">
            <a:spAutoFit/>
          </a:bodyPr>
          <a:lstStyle/>
          <a:p>
            <a:pPr algn="l"/>
            <a:r>
              <a:rPr lang="en-US" dirty="0"/>
              <a:t>Participation and promotion of </a:t>
            </a:r>
            <a:r>
              <a:rPr lang="en-US" b="1" dirty="0"/>
              <a:t>data mobilization initiatives (APIs) </a:t>
            </a:r>
            <a:endParaRPr lang="es-ES_tradnl" dirty="0"/>
          </a:p>
          <a:p>
            <a:pPr marL="457200" lvl="0" indent="-457200" algn="l">
              <a:buFont typeface="+mj-lt"/>
              <a:buAutoNum type="arabicPeriod"/>
            </a:pPr>
            <a:endParaRPr lang="en-US" sz="4000" dirty="0"/>
          </a:p>
        </p:txBody>
      </p:sp>
      <p:sp>
        <p:nvSpPr>
          <p:cNvPr id="8" name="Triangle 16">
            <a:extLst>
              <a:ext uri="{FF2B5EF4-FFF2-40B4-BE49-F238E27FC236}">
                <a16:creationId xmlns:a16="http://schemas.microsoft.com/office/drawing/2014/main" xmlns="" id="{DBB9E7D5-89B5-894E-B999-8FACFB43C20A}"/>
              </a:ext>
            </a:extLst>
          </p:cNvPr>
          <p:cNvSpPr/>
          <p:nvPr/>
        </p:nvSpPr>
        <p:spPr>
          <a:xfrm rot="5400000">
            <a:off x="704047" y="5342739"/>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16">
            <a:extLst>
              <a:ext uri="{FF2B5EF4-FFF2-40B4-BE49-F238E27FC236}">
                <a16:creationId xmlns:a16="http://schemas.microsoft.com/office/drawing/2014/main" xmlns="" id="{64E3636A-F7DE-9446-80E7-CDB390A3349A}"/>
              </a:ext>
            </a:extLst>
          </p:cNvPr>
          <p:cNvSpPr/>
          <p:nvPr/>
        </p:nvSpPr>
        <p:spPr>
          <a:xfrm rot="5400000">
            <a:off x="704045" y="8822210"/>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16">
            <a:extLst>
              <a:ext uri="{FF2B5EF4-FFF2-40B4-BE49-F238E27FC236}">
                <a16:creationId xmlns:a16="http://schemas.microsoft.com/office/drawing/2014/main" xmlns="" id="{490DF1D3-F727-2B41-8BAF-576308EA28AE}"/>
              </a:ext>
            </a:extLst>
          </p:cNvPr>
          <p:cNvSpPr/>
          <p:nvPr/>
        </p:nvSpPr>
        <p:spPr>
          <a:xfrm rot="5400000">
            <a:off x="704045" y="11297954"/>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xmlns="" id="{E6A6DCE0-4AF2-FB49-AF5C-4106A2405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8642" y="10362884"/>
            <a:ext cx="2140935" cy="2029718"/>
          </a:xfrm>
          <a:prstGeom prst="rect">
            <a:avLst/>
          </a:prstGeom>
        </p:spPr>
      </p:pic>
      <p:pic>
        <p:nvPicPr>
          <p:cNvPr id="12" name="Grafik 11">
            <a:extLst>
              <a:ext uri="{FF2B5EF4-FFF2-40B4-BE49-F238E27FC236}">
                <a16:creationId xmlns:a16="http://schemas.microsoft.com/office/drawing/2014/main" xmlns="" id="{22D63164-571C-204B-A4DC-5AB3CE71C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3410572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8211166" y="3170487"/>
            <a:ext cx="6001643"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Key </a:t>
            </a:r>
            <a:r>
              <a:rPr lang="de-DE" sz="7200" b="1" i="1" dirty="0" err="1">
                <a:sym typeface="Arial"/>
              </a:rPr>
              <a:t>activities</a:t>
            </a:r>
            <a:endParaRPr sz="7200" b="1" dirty="0">
              <a:solidFill>
                <a:schemeClr val="accent1"/>
              </a:solidFill>
            </a:endParaRPr>
          </a:p>
        </p:txBody>
      </p:sp>
      <p:sp>
        <p:nvSpPr>
          <p:cNvPr id="11" name="Rectangle 13">
            <a:extLst>
              <a:ext uri="{FF2B5EF4-FFF2-40B4-BE49-F238E27FC236}">
                <a16:creationId xmlns:a16="http://schemas.microsoft.com/office/drawing/2014/main" xmlns="" id="{13230CF1-2E0E-3646-ABFB-7B6C3DFD80F8}"/>
              </a:ext>
            </a:extLst>
          </p:cNvPr>
          <p:cNvSpPr/>
          <p:nvPr/>
        </p:nvSpPr>
        <p:spPr>
          <a:xfrm>
            <a:off x="2110880" y="5345832"/>
            <a:ext cx="20522280" cy="861774"/>
          </a:xfrm>
          <a:prstGeom prst="rect">
            <a:avLst/>
          </a:prstGeom>
        </p:spPr>
        <p:txBody>
          <a:bodyPr wrap="square">
            <a:spAutoFit/>
          </a:bodyPr>
          <a:lstStyle/>
          <a:p>
            <a:pPr algn="just"/>
            <a:r>
              <a:rPr lang="en-US" dirty="0"/>
              <a:t>Development of </a:t>
            </a:r>
            <a:r>
              <a:rPr lang="en-US" b="1" dirty="0"/>
              <a:t>EBV Data Portal</a:t>
            </a:r>
          </a:p>
        </p:txBody>
      </p:sp>
      <p:sp>
        <p:nvSpPr>
          <p:cNvPr id="6" name="Rectangle 13">
            <a:extLst>
              <a:ext uri="{FF2B5EF4-FFF2-40B4-BE49-F238E27FC236}">
                <a16:creationId xmlns:a16="http://schemas.microsoft.com/office/drawing/2014/main" xmlns="" id="{13F934E6-0FCE-6D4C-8852-DC9B5D8A96D2}"/>
              </a:ext>
            </a:extLst>
          </p:cNvPr>
          <p:cNvSpPr/>
          <p:nvPr/>
        </p:nvSpPr>
        <p:spPr>
          <a:xfrm>
            <a:off x="2013855" y="7401311"/>
            <a:ext cx="20522280" cy="1938992"/>
          </a:xfrm>
          <a:prstGeom prst="rect">
            <a:avLst/>
          </a:prstGeom>
        </p:spPr>
        <p:txBody>
          <a:bodyPr wrap="square">
            <a:spAutoFit/>
          </a:bodyPr>
          <a:lstStyle/>
          <a:p>
            <a:pPr algn="just"/>
            <a:r>
              <a:rPr lang="en-US" sz="4000" b="1" dirty="0"/>
              <a:t>Enhance the distribution of EBV datasets </a:t>
            </a:r>
            <a:r>
              <a:rPr lang="en-US" sz="4000" dirty="0"/>
              <a:t>that have been produced or endorsed by the GEO BON community as appropriate data for measuring biodiversity change. </a:t>
            </a:r>
          </a:p>
          <a:p>
            <a:pPr marL="457200" lvl="0" indent="-457200" algn="l">
              <a:buFont typeface="+mj-lt"/>
              <a:buAutoNum type="arabicPeriod"/>
            </a:pPr>
            <a:endParaRPr lang="en-US" sz="4000" dirty="0"/>
          </a:p>
        </p:txBody>
      </p:sp>
      <p:sp>
        <p:nvSpPr>
          <p:cNvPr id="8" name="Triangle 16">
            <a:extLst>
              <a:ext uri="{FF2B5EF4-FFF2-40B4-BE49-F238E27FC236}">
                <a16:creationId xmlns:a16="http://schemas.microsoft.com/office/drawing/2014/main" xmlns="" id="{DBB9E7D5-89B5-894E-B999-8FACFB43C20A}"/>
              </a:ext>
            </a:extLst>
          </p:cNvPr>
          <p:cNvSpPr/>
          <p:nvPr/>
        </p:nvSpPr>
        <p:spPr>
          <a:xfrm rot="5400000">
            <a:off x="704047" y="5342739"/>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3">
            <a:extLst>
              <a:ext uri="{FF2B5EF4-FFF2-40B4-BE49-F238E27FC236}">
                <a16:creationId xmlns:a16="http://schemas.microsoft.com/office/drawing/2014/main" xmlns="" id="{556883B6-872F-A947-97B8-32466D501885}"/>
              </a:ext>
            </a:extLst>
          </p:cNvPr>
          <p:cNvSpPr/>
          <p:nvPr/>
        </p:nvSpPr>
        <p:spPr>
          <a:xfrm>
            <a:off x="1981332" y="9247510"/>
            <a:ext cx="20522280" cy="1938992"/>
          </a:xfrm>
          <a:prstGeom prst="rect">
            <a:avLst/>
          </a:prstGeom>
        </p:spPr>
        <p:txBody>
          <a:bodyPr wrap="square">
            <a:spAutoFit/>
          </a:bodyPr>
          <a:lstStyle/>
          <a:p>
            <a:pPr algn="just"/>
            <a:r>
              <a:rPr lang="en-US" sz="4000" dirty="0"/>
              <a:t>Provide discoverable EBV datasets that can be visualized, analyzed and downloaded easily from one unique location.</a:t>
            </a:r>
          </a:p>
          <a:p>
            <a:pPr marL="457200" lvl="0" indent="-457200" algn="l">
              <a:buFont typeface="+mj-lt"/>
              <a:buAutoNum type="arabicPeriod"/>
            </a:pPr>
            <a:endParaRPr lang="en-US" sz="4000" dirty="0"/>
          </a:p>
        </p:txBody>
      </p:sp>
      <p:sp>
        <p:nvSpPr>
          <p:cNvPr id="13" name="Rectangle 13">
            <a:extLst>
              <a:ext uri="{FF2B5EF4-FFF2-40B4-BE49-F238E27FC236}">
                <a16:creationId xmlns:a16="http://schemas.microsoft.com/office/drawing/2014/main" xmlns="" id="{FD041E01-6B8B-E94D-92DC-5833022DB036}"/>
              </a:ext>
            </a:extLst>
          </p:cNvPr>
          <p:cNvSpPr/>
          <p:nvPr/>
        </p:nvSpPr>
        <p:spPr>
          <a:xfrm>
            <a:off x="2013855" y="11093709"/>
            <a:ext cx="20522280" cy="707886"/>
          </a:xfrm>
          <a:prstGeom prst="rect">
            <a:avLst/>
          </a:prstGeom>
        </p:spPr>
        <p:txBody>
          <a:bodyPr wrap="square">
            <a:spAutoFit/>
          </a:bodyPr>
          <a:lstStyle/>
          <a:p>
            <a:pPr algn="just"/>
            <a:r>
              <a:rPr lang="de-DE" sz="4000" dirty="0"/>
              <a:t>EBV Data Portal </a:t>
            </a:r>
            <a:r>
              <a:rPr lang="de-DE" sz="4000" dirty="0" err="1"/>
              <a:t>includes</a:t>
            </a:r>
            <a:r>
              <a:rPr lang="de-DE" sz="4000" dirty="0"/>
              <a:t> EBV </a:t>
            </a:r>
            <a:r>
              <a:rPr lang="de-DE" sz="4000" dirty="0" err="1"/>
              <a:t>Spatial</a:t>
            </a:r>
            <a:r>
              <a:rPr lang="de-DE" sz="4000" dirty="0"/>
              <a:t> Browser/Analyzer </a:t>
            </a:r>
            <a:r>
              <a:rPr lang="de-DE" sz="4000" dirty="0" err="1"/>
              <a:t>and</a:t>
            </a:r>
            <a:r>
              <a:rPr lang="de-DE" sz="4000" dirty="0"/>
              <a:t> </a:t>
            </a:r>
            <a:r>
              <a:rPr lang="de-DE" sz="4000" dirty="0" err="1"/>
              <a:t>Metadata</a:t>
            </a:r>
            <a:r>
              <a:rPr lang="de-DE" sz="4000" dirty="0"/>
              <a:t> </a:t>
            </a:r>
            <a:r>
              <a:rPr lang="de-DE" sz="4000" dirty="0" err="1"/>
              <a:t>catalog</a:t>
            </a:r>
            <a:endParaRPr lang="en-US" sz="4000" dirty="0"/>
          </a:p>
        </p:txBody>
      </p:sp>
      <p:pic>
        <p:nvPicPr>
          <p:cNvPr id="9" name="Grafik 8">
            <a:extLst>
              <a:ext uri="{FF2B5EF4-FFF2-40B4-BE49-F238E27FC236}">
                <a16:creationId xmlns:a16="http://schemas.microsoft.com/office/drawing/2014/main" xmlns="" id="{BBF53C26-A103-C842-AA2D-950C58558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420111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3466436" y="2817982"/>
            <a:ext cx="16158270"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err="1">
                <a:sym typeface="Arial"/>
              </a:rPr>
              <a:t>Simplified</a:t>
            </a:r>
            <a:r>
              <a:rPr lang="de-DE" sz="7200" b="1" i="1" dirty="0">
                <a:sym typeface="Arial"/>
              </a:rPr>
              <a:t> </a:t>
            </a:r>
            <a:r>
              <a:rPr lang="de-DE" sz="7200" b="1" i="1" dirty="0" err="1">
                <a:sym typeface="Arial"/>
              </a:rPr>
              <a:t>Structure</a:t>
            </a:r>
            <a:r>
              <a:rPr lang="de-DE" sz="7200" b="1" i="1" dirty="0">
                <a:sym typeface="Arial"/>
              </a:rPr>
              <a:t> EBV Data Portal</a:t>
            </a:r>
            <a:endParaRPr sz="7200" b="1" dirty="0">
              <a:solidFill>
                <a:schemeClr val="accent1"/>
              </a:solidFill>
            </a:endParaRPr>
          </a:p>
        </p:txBody>
      </p:sp>
      <p:sp>
        <p:nvSpPr>
          <p:cNvPr id="14" name="TextBox 46">
            <a:extLst>
              <a:ext uri="{FF2B5EF4-FFF2-40B4-BE49-F238E27FC236}">
                <a16:creationId xmlns:a16="http://schemas.microsoft.com/office/drawing/2014/main" xmlns="" id="{1B546BE0-BBCE-A54B-9518-1B404A3D1EF2}"/>
              </a:ext>
            </a:extLst>
          </p:cNvPr>
          <p:cNvSpPr txBox="1"/>
          <p:nvPr/>
        </p:nvSpPr>
        <p:spPr>
          <a:xfrm>
            <a:off x="21481032" y="12690648"/>
            <a:ext cx="2664296" cy="400110"/>
          </a:xfrm>
          <a:prstGeom prst="rect">
            <a:avLst/>
          </a:prstGeom>
          <a:noFill/>
        </p:spPr>
        <p:txBody>
          <a:bodyPr wrap="square" rtlCol="0">
            <a:spAutoFit/>
          </a:bodyPr>
          <a:lstStyle/>
          <a:p>
            <a:pPr algn="l"/>
            <a:r>
              <a:rPr lang="en-US" sz="2000" dirty="0"/>
              <a:t>Langer, (2017) </a:t>
            </a:r>
          </a:p>
        </p:txBody>
      </p:sp>
      <p:pic>
        <p:nvPicPr>
          <p:cNvPr id="5" name="Grafik 4">
            <a:extLst>
              <a:ext uri="{FF2B5EF4-FFF2-40B4-BE49-F238E27FC236}">
                <a16:creationId xmlns:a16="http://schemas.microsoft.com/office/drawing/2014/main" xmlns="" id="{5098454F-01D1-DC42-B041-0A816AEE9BAB}"/>
              </a:ext>
            </a:extLst>
          </p:cNvPr>
          <p:cNvPicPr>
            <a:picLocks noChangeAspect="1"/>
          </p:cNvPicPr>
          <p:nvPr/>
        </p:nvPicPr>
        <p:blipFill rotWithShape="1">
          <a:blip r:embed="rId2">
            <a:extLst>
              <a:ext uri="{28A0092B-C50C-407E-A947-70E740481C1C}">
                <a14:useLocalDpi xmlns:a14="http://schemas.microsoft.com/office/drawing/2010/main" val="0"/>
              </a:ext>
            </a:extLst>
          </a:blip>
          <a:srcRect t="4751" b="7691"/>
          <a:stretch/>
        </p:blipFill>
        <p:spPr>
          <a:xfrm>
            <a:off x="3455097" y="4913784"/>
            <a:ext cx="17150563" cy="8446885"/>
          </a:xfrm>
          <a:prstGeom prst="rect">
            <a:avLst/>
          </a:prstGeom>
        </p:spPr>
      </p:pic>
      <p:pic>
        <p:nvPicPr>
          <p:cNvPr id="6" name="Grafik 5">
            <a:extLst>
              <a:ext uri="{FF2B5EF4-FFF2-40B4-BE49-F238E27FC236}">
                <a16:creationId xmlns:a16="http://schemas.microsoft.com/office/drawing/2014/main" xmlns="" id="{8A5FF03C-CA80-1747-8035-D23208D62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354789412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5697665" y="3170487"/>
            <a:ext cx="11028660"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EBV </a:t>
            </a:r>
            <a:r>
              <a:rPr lang="de-DE" sz="7200" b="1" i="1" dirty="0" err="1">
                <a:sym typeface="Arial"/>
              </a:rPr>
              <a:t>Metadata</a:t>
            </a:r>
            <a:r>
              <a:rPr lang="de-DE" sz="7200" b="1" i="1" dirty="0">
                <a:sym typeface="Arial"/>
              </a:rPr>
              <a:t> Standards</a:t>
            </a:r>
            <a:endParaRPr sz="7200" b="1" dirty="0">
              <a:solidFill>
                <a:schemeClr val="accent1"/>
              </a:solidFill>
            </a:endParaRPr>
          </a:p>
        </p:txBody>
      </p:sp>
      <p:sp>
        <p:nvSpPr>
          <p:cNvPr id="6" name="Rectangle 13">
            <a:extLst>
              <a:ext uri="{FF2B5EF4-FFF2-40B4-BE49-F238E27FC236}">
                <a16:creationId xmlns:a16="http://schemas.microsoft.com/office/drawing/2014/main" xmlns="" id="{9F61A439-6750-BE43-BABD-29FA5D3616E8}"/>
              </a:ext>
            </a:extLst>
          </p:cNvPr>
          <p:cNvSpPr/>
          <p:nvPr/>
        </p:nvSpPr>
        <p:spPr>
          <a:xfrm>
            <a:off x="2110880" y="5345832"/>
            <a:ext cx="13465496" cy="3939540"/>
          </a:xfrm>
          <a:prstGeom prst="rect">
            <a:avLst/>
          </a:prstGeom>
        </p:spPr>
        <p:txBody>
          <a:bodyPr wrap="square">
            <a:spAutoFit/>
          </a:bodyPr>
          <a:lstStyle/>
          <a:p>
            <a:pPr algn="l"/>
            <a:r>
              <a:rPr lang="en-US" dirty="0"/>
              <a:t>Describe EBVs as accurately and comprehensively as possible</a:t>
            </a:r>
          </a:p>
          <a:p>
            <a:pPr algn="l"/>
            <a:endParaRPr lang="en-US" dirty="0"/>
          </a:p>
          <a:p>
            <a:pPr algn="l"/>
            <a:r>
              <a:rPr lang="en-US" dirty="0"/>
              <a:t>Specification of a </a:t>
            </a:r>
          </a:p>
          <a:p>
            <a:pPr algn="l"/>
            <a:r>
              <a:rPr lang="en-US" b="1" dirty="0"/>
              <a:t>minimum information standard for an EBV </a:t>
            </a:r>
          </a:p>
        </p:txBody>
      </p:sp>
      <p:sp>
        <p:nvSpPr>
          <p:cNvPr id="8" name="Triangle 16">
            <a:extLst>
              <a:ext uri="{FF2B5EF4-FFF2-40B4-BE49-F238E27FC236}">
                <a16:creationId xmlns:a16="http://schemas.microsoft.com/office/drawing/2014/main" xmlns="" id="{EBA61447-6590-964D-9F46-C8F7D45031F2}"/>
              </a:ext>
            </a:extLst>
          </p:cNvPr>
          <p:cNvSpPr/>
          <p:nvPr/>
        </p:nvSpPr>
        <p:spPr>
          <a:xfrm rot="10800000">
            <a:off x="6698591" y="9948548"/>
            <a:ext cx="861003" cy="580585"/>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6C5CCC09-1EFB-0144-9CE1-1340E5F3EF65}"/>
              </a:ext>
            </a:extLst>
          </p:cNvPr>
          <p:cNvSpPr/>
          <p:nvPr/>
        </p:nvSpPr>
        <p:spPr>
          <a:xfrm>
            <a:off x="1798695" y="10884533"/>
            <a:ext cx="12697561" cy="1938992"/>
          </a:xfrm>
          <a:prstGeom prst="rect">
            <a:avLst/>
          </a:prstGeom>
        </p:spPr>
        <p:txBody>
          <a:bodyPr wrap="square">
            <a:spAutoFit/>
          </a:bodyPr>
          <a:lstStyle/>
          <a:p>
            <a:r>
              <a:rPr lang="en-US" sz="4000" dirty="0">
                <a:solidFill>
                  <a:schemeClr val="tx1"/>
                </a:solidFill>
              </a:rPr>
              <a:t>Consultation process within the GEO BON community to identify, draft, and agree on core descriptors that are common for all EBV classes</a:t>
            </a:r>
          </a:p>
        </p:txBody>
      </p:sp>
      <p:pic>
        <p:nvPicPr>
          <p:cNvPr id="10" name="Picture 8">
            <a:extLst>
              <a:ext uri="{FF2B5EF4-FFF2-40B4-BE49-F238E27FC236}">
                <a16:creationId xmlns:a16="http://schemas.microsoft.com/office/drawing/2014/main" xmlns="" id="{4D960CB1-D0CD-4B4D-B38E-1F57B2D8EF67}"/>
              </a:ext>
            </a:extLst>
          </p:cNvPr>
          <p:cNvPicPr>
            <a:picLocks noChangeAspect="1"/>
          </p:cNvPicPr>
          <p:nvPr/>
        </p:nvPicPr>
        <p:blipFill>
          <a:blip r:embed="rId2"/>
          <a:stretch>
            <a:fillRect/>
          </a:stretch>
        </p:blipFill>
        <p:spPr>
          <a:xfrm>
            <a:off x="15864408" y="4173347"/>
            <a:ext cx="7176647" cy="7646605"/>
          </a:xfrm>
          <a:prstGeom prst="rect">
            <a:avLst/>
          </a:prstGeom>
        </p:spPr>
      </p:pic>
      <p:sp>
        <p:nvSpPr>
          <p:cNvPr id="12" name="TextBox 46">
            <a:extLst>
              <a:ext uri="{FF2B5EF4-FFF2-40B4-BE49-F238E27FC236}">
                <a16:creationId xmlns:a16="http://schemas.microsoft.com/office/drawing/2014/main" xmlns="" id="{2BC0A9A6-5547-A44E-B657-698D84C39F4F}"/>
              </a:ext>
            </a:extLst>
          </p:cNvPr>
          <p:cNvSpPr txBox="1"/>
          <p:nvPr/>
        </p:nvSpPr>
        <p:spPr>
          <a:xfrm>
            <a:off x="18888744" y="11895832"/>
            <a:ext cx="3665577" cy="400110"/>
          </a:xfrm>
          <a:prstGeom prst="rect">
            <a:avLst/>
          </a:prstGeom>
          <a:noFill/>
        </p:spPr>
        <p:txBody>
          <a:bodyPr wrap="square" rtlCol="0">
            <a:spAutoFit/>
          </a:bodyPr>
          <a:lstStyle/>
          <a:p>
            <a:pPr algn="l"/>
            <a:r>
              <a:rPr lang="en-US" sz="2000" dirty="0" err="1"/>
              <a:t>Earthsystemdatacube.net</a:t>
            </a:r>
            <a:endParaRPr lang="en-US" sz="2000" dirty="0"/>
          </a:p>
        </p:txBody>
      </p:sp>
      <p:pic>
        <p:nvPicPr>
          <p:cNvPr id="11" name="Grafik 10">
            <a:extLst>
              <a:ext uri="{FF2B5EF4-FFF2-40B4-BE49-F238E27FC236}">
                <a16:creationId xmlns:a16="http://schemas.microsoft.com/office/drawing/2014/main" xmlns="" id="{ABD4001D-7522-0D40-B717-6E480B40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23799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6620000" y="2348263"/>
            <a:ext cx="10002738"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EBV </a:t>
            </a:r>
            <a:r>
              <a:rPr lang="de-DE" sz="7200" b="1" i="1" dirty="0" err="1">
                <a:sym typeface="Arial"/>
              </a:rPr>
              <a:t>Labelling</a:t>
            </a:r>
            <a:r>
              <a:rPr lang="de-DE" sz="7200" b="1" i="1" dirty="0">
                <a:sym typeface="Arial"/>
              </a:rPr>
              <a:t> </a:t>
            </a:r>
            <a:r>
              <a:rPr lang="de-DE" sz="7200" b="1" i="1" dirty="0" err="1">
                <a:sym typeface="Arial"/>
              </a:rPr>
              <a:t>system</a:t>
            </a:r>
            <a:r>
              <a:rPr lang="de-DE" sz="7200" b="1" i="1" dirty="0">
                <a:sym typeface="Arial"/>
              </a:rPr>
              <a:t> </a:t>
            </a:r>
            <a:endParaRPr sz="7200" b="1" dirty="0">
              <a:solidFill>
                <a:schemeClr val="accent1"/>
              </a:solidFill>
            </a:endParaRPr>
          </a:p>
        </p:txBody>
      </p:sp>
      <p:sp>
        <p:nvSpPr>
          <p:cNvPr id="6" name="Rectangle 13">
            <a:extLst>
              <a:ext uri="{FF2B5EF4-FFF2-40B4-BE49-F238E27FC236}">
                <a16:creationId xmlns:a16="http://schemas.microsoft.com/office/drawing/2014/main" xmlns="" id="{9F61A439-6750-BE43-BABD-29FA5D3616E8}"/>
              </a:ext>
            </a:extLst>
          </p:cNvPr>
          <p:cNvSpPr/>
          <p:nvPr/>
        </p:nvSpPr>
        <p:spPr>
          <a:xfrm>
            <a:off x="1919703" y="4481736"/>
            <a:ext cx="13465496" cy="861774"/>
          </a:xfrm>
          <a:prstGeom prst="rect">
            <a:avLst/>
          </a:prstGeom>
        </p:spPr>
        <p:txBody>
          <a:bodyPr wrap="square">
            <a:spAutoFit/>
          </a:bodyPr>
          <a:lstStyle/>
          <a:p>
            <a:pPr algn="l"/>
            <a:r>
              <a:rPr lang="en-US" dirty="0"/>
              <a:t>Is the EBV dataset fit for purpose?</a:t>
            </a:r>
          </a:p>
        </p:txBody>
      </p:sp>
      <p:sp>
        <p:nvSpPr>
          <p:cNvPr id="17" name="Triangle 16">
            <a:extLst>
              <a:ext uri="{FF2B5EF4-FFF2-40B4-BE49-F238E27FC236}">
                <a16:creationId xmlns:a16="http://schemas.microsoft.com/office/drawing/2014/main" xmlns="" id="{35AF270E-670F-CA4B-B307-B1C33FB5A3FA}"/>
              </a:ext>
            </a:extLst>
          </p:cNvPr>
          <p:cNvSpPr/>
          <p:nvPr/>
        </p:nvSpPr>
        <p:spPr>
          <a:xfrm rot="5400000">
            <a:off x="407568" y="5990811"/>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6">
            <a:extLst>
              <a:ext uri="{FF2B5EF4-FFF2-40B4-BE49-F238E27FC236}">
                <a16:creationId xmlns:a16="http://schemas.microsoft.com/office/drawing/2014/main" xmlns="" id="{9DA28CEB-B660-FA4A-BBD9-08B8A601DDEF}"/>
              </a:ext>
            </a:extLst>
          </p:cNvPr>
          <p:cNvSpPr/>
          <p:nvPr/>
        </p:nvSpPr>
        <p:spPr>
          <a:xfrm rot="5400000">
            <a:off x="407568" y="8323637"/>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eck 1">
            <a:extLst>
              <a:ext uri="{FF2B5EF4-FFF2-40B4-BE49-F238E27FC236}">
                <a16:creationId xmlns:a16="http://schemas.microsoft.com/office/drawing/2014/main" xmlns="" id="{A4BA43A0-A337-6746-936B-7FAD765BA91F}"/>
              </a:ext>
            </a:extLst>
          </p:cNvPr>
          <p:cNvSpPr/>
          <p:nvPr/>
        </p:nvSpPr>
        <p:spPr>
          <a:xfrm>
            <a:off x="2113080" y="5950396"/>
            <a:ext cx="12192000" cy="1631216"/>
          </a:xfrm>
          <a:prstGeom prst="rect">
            <a:avLst/>
          </a:prstGeom>
        </p:spPr>
        <p:txBody>
          <a:bodyPr>
            <a:spAutoFit/>
          </a:bodyPr>
          <a:lstStyle/>
          <a:p>
            <a:pPr algn="l"/>
            <a:r>
              <a:rPr lang="en-US" dirty="0"/>
              <a:t>Report on the maturity / readiness of EBV products (Draft in progress)</a:t>
            </a:r>
          </a:p>
        </p:txBody>
      </p:sp>
      <p:sp>
        <p:nvSpPr>
          <p:cNvPr id="3" name="Rechteck 2">
            <a:extLst>
              <a:ext uri="{FF2B5EF4-FFF2-40B4-BE49-F238E27FC236}">
                <a16:creationId xmlns:a16="http://schemas.microsoft.com/office/drawing/2014/main" xmlns="" id="{A52050CB-F76F-424B-8793-73980EA34F0F}"/>
              </a:ext>
            </a:extLst>
          </p:cNvPr>
          <p:cNvSpPr/>
          <p:nvPr/>
        </p:nvSpPr>
        <p:spPr>
          <a:xfrm>
            <a:off x="2113080" y="8258091"/>
            <a:ext cx="12192000" cy="3939540"/>
          </a:xfrm>
          <a:prstGeom prst="rect">
            <a:avLst/>
          </a:prstGeom>
        </p:spPr>
        <p:txBody>
          <a:bodyPr>
            <a:spAutoFit/>
          </a:bodyPr>
          <a:lstStyle/>
          <a:p>
            <a:pPr algn="l"/>
            <a:r>
              <a:rPr lang="en-GB" dirty="0"/>
              <a:t>Template for reporting biodiversity change at different levels from subnational to global, and in a way that datasets are flagged according to their usability at each of these levels</a:t>
            </a:r>
            <a:r>
              <a:rPr lang="en-US" dirty="0"/>
              <a:t> </a:t>
            </a:r>
          </a:p>
        </p:txBody>
      </p:sp>
      <p:pic>
        <p:nvPicPr>
          <p:cNvPr id="19" name="Grafik 18">
            <a:extLst>
              <a:ext uri="{FF2B5EF4-FFF2-40B4-BE49-F238E27FC236}">
                <a16:creationId xmlns:a16="http://schemas.microsoft.com/office/drawing/2014/main" xmlns="" id="{16487852-742A-C146-ABBA-6022B7B73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pic>
        <p:nvPicPr>
          <p:cNvPr id="5" name="Grafik 4">
            <a:extLst>
              <a:ext uri="{FF2B5EF4-FFF2-40B4-BE49-F238E27FC236}">
                <a16:creationId xmlns:a16="http://schemas.microsoft.com/office/drawing/2014/main" xmlns="" id="{1A7D92D7-41A9-D54C-B32F-552A9210A5E6}"/>
              </a:ext>
            </a:extLst>
          </p:cNvPr>
          <p:cNvPicPr>
            <a:picLocks noChangeAspect="1"/>
          </p:cNvPicPr>
          <p:nvPr/>
        </p:nvPicPr>
        <p:blipFill>
          <a:blip r:embed="rId3"/>
          <a:stretch>
            <a:fillRect/>
          </a:stretch>
        </p:blipFill>
        <p:spPr>
          <a:xfrm>
            <a:off x="13992200" y="3590670"/>
            <a:ext cx="11628476" cy="9334842"/>
          </a:xfrm>
          <a:prstGeom prst="rect">
            <a:avLst/>
          </a:prstGeom>
        </p:spPr>
      </p:pic>
    </p:spTree>
    <p:extLst>
      <p:ext uri="{BB962C8B-B14F-4D97-AF65-F5344CB8AC3E}">
        <p14:creationId xmlns:p14="http://schemas.microsoft.com/office/powerpoint/2010/main" val="10917732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6620000" y="2348263"/>
            <a:ext cx="10002738"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EBV </a:t>
            </a:r>
            <a:r>
              <a:rPr lang="de-DE" sz="7200" b="1" i="1" dirty="0" err="1">
                <a:sym typeface="Arial"/>
              </a:rPr>
              <a:t>Labelling</a:t>
            </a:r>
            <a:r>
              <a:rPr lang="de-DE" sz="7200" b="1" i="1" dirty="0">
                <a:sym typeface="Arial"/>
              </a:rPr>
              <a:t> </a:t>
            </a:r>
            <a:r>
              <a:rPr lang="de-DE" sz="7200" b="1" i="1" dirty="0" err="1">
                <a:sym typeface="Arial"/>
              </a:rPr>
              <a:t>system</a:t>
            </a:r>
            <a:r>
              <a:rPr lang="de-DE" sz="7200" b="1" i="1" dirty="0">
                <a:sym typeface="Arial"/>
              </a:rPr>
              <a:t> </a:t>
            </a:r>
            <a:endParaRPr sz="7200" b="1" dirty="0">
              <a:solidFill>
                <a:schemeClr val="accent1"/>
              </a:solidFill>
            </a:endParaRPr>
          </a:p>
        </p:txBody>
      </p:sp>
      <p:grpSp>
        <p:nvGrpSpPr>
          <p:cNvPr id="11" name="Group 7">
            <a:extLst>
              <a:ext uri="{FF2B5EF4-FFF2-40B4-BE49-F238E27FC236}">
                <a16:creationId xmlns:a16="http://schemas.microsoft.com/office/drawing/2014/main" xmlns="" id="{DCC5162E-3F54-3045-A003-E00B0CB52113}"/>
              </a:ext>
            </a:extLst>
          </p:cNvPr>
          <p:cNvGrpSpPr/>
          <p:nvPr/>
        </p:nvGrpSpPr>
        <p:grpSpPr>
          <a:xfrm>
            <a:off x="13488144" y="3440224"/>
            <a:ext cx="11972856" cy="8659220"/>
            <a:chOff x="3573302" y="3192381"/>
            <a:chExt cx="7004304" cy="5065776"/>
          </a:xfrm>
        </p:grpSpPr>
        <p:graphicFrame>
          <p:nvGraphicFramePr>
            <p:cNvPr id="13" name="Diagram 1">
              <a:extLst>
                <a:ext uri="{FF2B5EF4-FFF2-40B4-BE49-F238E27FC236}">
                  <a16:creationId xmlns:a16="http://schemas.microsoft.com/office/drawing/2014/main" xmlns="" id="{D07A0B1A-400B-AD43-B38B-26D36FBB6E80}"/>
                </a:ext>
              </a:extLst>
            </p:cNvPr>
            <p:cNvGraphicFramePr/>
            <p:nvPr>
              <p:extLst>
                <p:ext uri="{D42A27DB-BD31-4B8C-83A1-F6EECF244321}">
                  <p14:modId xmlns:p14="http://schemas.microsoft.com/office/powerpoint/2010/main" val="3680206014"/>
                </p:ext>
              </p:extLst>
            </p:nvPr>
          </p:nvGraphicFramePr>
          <p:xfrm>
            <a:off x="3573302" y="3192381"/>
            <a:ext cx="7004304" cy="5065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6">
              <a:extLst>
                <a:ext uri="{FF2B5EF4-FFF2-40B4-BE49-F238E27FC236}">
                  <a16:creationId xmlns:a16="http://schemas.microsoft.com/office/drawing/2014/main" xmlns="" id="{A1D3B35B-7BFF-0647-9679-3E824327C919}"/>
                </a:ext>
              </a:extLst>
            </p:cNvPr>
            <p:cNvSpPr txBox="1"/>
            <p:nvPr/>
          </p:nvSpPr>
          <p:spPr>
            <a:xfrm>
              <a:off x="7364622" y="6244977"/>
              <a:ext cx="2008632" cy="918275"/>
            </a:xfrm>
            <a:prstGeom prst="rect">
              <a:avLst/>
            </a:prstGeom>
            <a:noFill/>
          </p:spPr>
          <p:txBody>
            <a:bodyPr wrap="square" rtlCol="0">
              <a:spAutoFit/>
            </a:bodyPr>
            <a:lstStyle/>
            <a:p>
              <a:pPr lvl="0" algn="l"/>
              <a:r>
                <a:rPr lang="en-US" sz="3200" b="1" dirty="0">
                  <a:solidFill>
                    <a:schemeClr val="bg1"/>
                  </a:solidFill>
                </a:rPr>
                <a:t>Probability of detecting</a:t>
              </a:r>
            </a:p>
            <a:p>
              <a:pPr lvl="0" algn="l"/>
              <a:r>
                <a:rPr lang="en-US" sz="3200" b="1" dirty="0">
                  <a:solidFill>
                    <a:schemeClr val="bg1"/>
                  </a:solidFill>
                </a:rPr>
                <a:t>change</a:t>
              </a:r>
            </a:p>
          </p:txBody>
        </p:sp>
        <p:sp>
          <p:nvSpPr>
            <p:cNvPr id="15" name="TextBox 11">
              <a:extLst>
                <a:ext uri="{FF2B5EF4-FFF2-40B4-BE49-F238E27FC236}">
                  <a16:creationId xmlns:a16="http://schemas.microsoft.com/office/drawing/2014/main" xmlns="" id="{0DDC09E2-7CA1-DC47-896C-EAF1B8567098}"/>
                </a:ext>
              </a:extLst>
            </p:cNvPr>
            <p:cNvSpPr txBox="1"/>
            <p:nvPr/>
          </p:nvSpPr>
          <p:spPr>
            <a:xfrm>
              <a:off x="4837075" y="6244977"/>
              <a:ext cx="1943863" cy="918275"/>
            </a:xfrm>
            <a:prstGeom prst="rect">
              <a:avLst/>
            </a:prstGeom>
            <a:noFill/>
          </p:spPr>
          <p:txBody>
            <a:bodyPr wrap="square" rtlCol="0">
              <a:spAutoFit/>
            </a:bodyPr>
            <a:lstStyle/>
            <a:p>
              <a:pPr lvl="0" algn="r"/>
              <a:r>
                <a:rPr lang="en-US" sz="3200" b="1" dirty="0">
                  <a:solidFill>
                    <a:schemeClr val="bg1"/>
                  </a:solidFill>
                </a:rPr>
                <a:t>GEOSS Data Management Principles</a:t>
              </a:r>
            </a:p>
          </p:txBody>
        </p:sp>
      </p:grpSp>
      <p:sp>
        <p:nvSpPr>
          <p:cNvPr id="20" name="Rectangle 3">
            <a:extLst>
              <a:ext uri="{FF2B5EF4-FFF2-40B4-BE49-F238E27FC236}">
                <a16:creationId xmlns:a16="http://schemas.microsoft.com/office/drawing/2014/main" xmlns="" id="{4351C8B7-F216-1A49-AF84-D58F3877E6BD}"/>
              </a:ext>
            </a:extLst>
          </p:cNvPr>
          <p:cNvSpPr/>
          <p:nvPr/>
        </p:nvSpPr>
        <p:spPr>
          <a:xfrm>
            <a:off x="2367515" y="4265712"/>
            <a:ext cx="8180006" cy="910557"/>
          </a:xfrm>
          <a:prstGeom prst="rect">
            <a:avLst/>
          </a:prstGeom>
          <a:gradFill>
            <a:gsLst>
              <a:gs pos="0">
                <a:srgbClr val="2D8200"/>
              </a:gs>
              <a:gs pos="50000">
                <a:srgbClr val="3DAF00"/>
              </a:gs>
              <a:gs pos="100000">
                <a:srgbClr val="2D82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Spatial Extent</a:t>
            </a:r>
          </a:p>
        </p:txBody>
      </p:sp>
      <p:sp>
        <p:nvSpPr>
          <p:cNvPr id="21" name="TextBox 4">
            <a:extLst>
              <a:ext uri="{FF2B5EF4-FFF2-40B4-BE49-F238E27FC236}">
                <a16:creationId xmlns:a16="http://schemas.microsoft.com/office/drawing/2014/main" xmlns="" id="{FC769B25-6340-C844-ABAC-8FE6B91B56CC}"/>
              </a:ext>
            </a:extLst>
          </p:cNvPr>
          <p:cNvSpPr txBox="1"/>
          <p:nvPr/>
        </p:nvSpPr>
        <p:spPr>
          <a:xfrm>
            <a:off x="2381482" y="5382179"/>
            <a:ext cx="12889432" cy="1477328"/>
          </a:xfrm>
          <a:prstGeom prst="rect">
            <a:avLst/>
          </a:prstGeom>
          <a:noFill/>
        </p:spPr>
        <p:txBody>
          <a:bodyPr wrap="square" rtlCol="0">
            <a:spAutoFit/>
          </a:bodyPr>
          <a:lstStyle/>
          <a:p>
            <a:pPr algn="l"/>
            <a:r>
              <a:rPr lang="en-US" sz="3000" b="1" dirty="0"/>
              <a:t>High</a:t>
            </a:r>
            <a:r>
              <a:rPr lang="en-US" sz="3000" dirty="0"/>
              <a:t>: Global</a:t>
            </a:r>
          </a:p>
          <a:p>
            <a:pPr algn="l"/>
            <a:r>
              <a:rPr lang="en-US" sz="3000" b="1" dirty="0"/>
              <a:t>Intermediate</a:t>
            </a:r>
            <a:r>
              <a:rPr lang="en-US" sz="3000" dirty="0"/>
              <a:t>: National to supranational (incl. marine exclusive zone) </a:t>
            </a:r>
          </a:p>
          <a:p>
            <a:pPr algn="l"/>
            <a:r>
              <a:rPr lang="en-US" sz="3000" b="1" dirty="0"/>
              <a:t>Low:</a:t>
            </a:r>
            <a:r>
              <a:rPr lang="en-US" sz="3000" dirty="0"/>
              <a:t> Subnational (e.g. P.A. network)</a:t>
            </a:r>
          </a:p>
        </p:txBody>
      </p:sp>
      <p:sp>
        <p:nvSpPr>
          <p:cNvPr id="22" name="Rectangle 14">
            <a:extLst>
              <a:ext uri="{FF2B5EF4-FFF2-40B4-BE49-F238E27FC236}">
                <a16:creationId xmlns:a16="http://schemas.microsoft.com/office/drawing/2014/main" xmlns="" id="{98177A35-5C8F-EB47-B701-020A772E2B53}"/>
              </a:ext>
            </a:extLst>
          </p:cNvPr>
          <p:cNvSpPr/>
          <p:nvPr/>
        </p:nvSpPr>
        <p:spPr>
          <a:xfrm>
            <a:off x="2381482" y="7153806"/>
            <a:ext cx="8180006" cy="832443"/>
          </a:xfrm>
          <a:prstGeom prst="rect">
            <a:avLst/>
          </a:prstGeom>
          <a:gradFill>
            <a:gsLst>
              <a:gs pos="0">
                <a:srgbClr val="2D8200"/>
              </a:gs>
              <a:gs pos="50000">
                <a:srgbClr val="3DAF00"/>
              </a:gs>
              <a:gs pos="100000">
                <a:srgbClr val="2D82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Spatial coverage</a:t>
            </a:r>
          </a:p>
        </p:txBody>
      </p:sp>
      <p:sp>
        <p:nvSpPr>
          <p:cNvPr id="23" name="TextBox 15">
            <a:extLst>
              <a:ext uri="{FF2B5EF4-FFF2-40B4-BE49-F238E27FC236}">
                <a16:creationId xmlns:a16="http://schemas.microsoft.com/office/drawing/2014/main" xmlns="" id="{E14F4372-150B-A240-A616-195AE9B71759}"/>
              </a:ext>
            </a:extLst>
          </p:cNvPr>
          <p:cNvSpPr txBox="1"/>
          <p:nvPr/>
        </p:nvSpPr>
        <p:spPr>
          <a:xfrm>
            <a:off x="2322953" y="8329856"/>
            <a:ext cx="8238535" cy="1477328"/>
          </a:xfrm>
          <a:prstGeom prst="rect">
            <a:avLst/>
          </a:prstGeom>
          <a:noFill/>
        </p:spPr>
        <p:txBody>
          <a:bodyPr wrap="square" rtlCol="0">
            <a:spAutoFit/>
          </a:bodyPr>
          <a:lstStyle/>
          <a:p>
            <a:pPr algn="l"/>
            <a:r>
              <a:rPr lang="en-US" sz="3000" b="1" dirty="0"/>
              <a:t>High</a:t>
            </a:r>
            <a:r>
              <a:rPr lang="en-US" sz="3000" dirty="0"/>
              <a:t>: Fully continuous</a:t>
            </a:r>
          </a:p>
          <a:p>
            <a:pPr algn="l"/>
            <a:r>
              <a:rPr lang="en-US" sz="3000" b="1" dirty="0"/>
              <a:t>Intermediate</a:t>
            </a:r>
            <a:r>
              <a:rPr lang="en-US" sz="3000" dirty="0"/>
              <a:t>: Interpolated (incl. modelled)</a:t>
            </a:r>
          </a:p>
          <a:p>
            <a:pPr algn="l"/>
            <a:r>
              <a:rPr lang="en-US" sz="3000" b="1" dirty="0"/>
              <a:t>Low:</a:t>
            </a:r>
            <a:r>
              <a:rPr lang="en-US" sz="3000" dirty="0"/>
              <a:t> Site sampling distribution</a:t>
            </a:r>
          </a:p>
        </p:txBody>
      </p:sp>
      <p:sp>
        <p:nvSpPr>
          <p:cNvPr id="24" name="Rectangle 14">
            <a:extLst>
              <a:ext uri="{FF2B5EF4-FFF2-40B4-BE49-F238E27FC236}">
                <a16:creationId xmlns:a16="http://schemas.microsoft.com/office/drawing/2014/main" xmlns="" id="{8EF9E046-CCB7-2549-8F07-833D0F30D417}"/>
              </a:ext>
            </a:extLst>
          </p:cNvPr>
          <p:cNvSpPr/>
          <p:nvPr/>
        </p:nvSpPr>
        <p:spPr>
          <a:xfrm>
            <a:off x="2352217" y="10104523"/>
            <a:ext cx="8180006" cy="817390"/>
          </a:xfrm>
          <a:prstGeom prst="rect">
            <a:avLst/>
          </a:prstGeom>
          <a:gradFill>
            <a:gsLst>
              <a:gs pos="0">
                <a:srgbClr val="2D8200"/>
              </a:gs>
              <a:gs pos="50000">
                <a:srgbClr val="3DAF00"/>
              </a:gs>
              <a:gs pos="100000">
                <a:srgbClr val="2D82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Spatial resolution</a:t>
            </a:r>
          </a:p>
        </p:txBody>
      </p:sp>
      <p:sp>
        <p:nvSpPr>
          <p:cNvPr id="25" name="TextBox 17">
            <a:extLst>
              <a:ext uri="{FF2B5EF4-FFF2-40B4-BE49-F238E27FC236}">
                <a16:creationId xmlns:a16="http://schemas.microsoft.com/office/drawing/2014/main" xmlns="" id="{239E7909-E213-9946-BC77-D72DC6D5B30F}"/>
              </a:ext>
            </a:extLst>
          </p:cNvPr>
          <p:cNvSpPr txBox="1"/>
          <p:nvPr/>
        </p:nvSpPr>
        <p:spPr>
          <a:xfrm>
            <a:off x="2320749" y="11311344"/>
            <a:ext cx="7430222" cy="1477328"/>
          </a:xfrm>
          <a:prstGeom prst="rect">
            <a:avLst/>
          </a:prstGeom>
          <a:noFill/>
        </p:spPr>
        <p:txBody>
          <a:bodyPr wrap="square" rtlCol="0">
            <a:spAutoFit/>
          </a:bodyPr>
          <a:lstStyle/>
          <a:p>
            <a:pPr algn="l"/>
            <a:r>
              <a:rPr lang="en-US" sz="3000" b="1" dirty="0"/>
              <a:t>High</a:t>
            </a:r>
            <a:r>
              <a:rPr lang="en-US" sz="3000" dirty="0"/>
              <a:t>: Relevant for local management</a:t>
            </a:r>
          </a:p>
          <a:p>
            <a:pPr algn="l"/>
            <a:r>
              <a:rPr lang="en-US" sz="3000" b="1" dirty="0"/>
              <a:t>Intermediate</a:t>
            </a:r>
            <a:r>
              <a:rPr lang="en-US" sz="3000" dirty="0"/>
              <a:t>: Relevant (supra) national </a:t>
            </a:r>
          </a:p>
          <a:p>
            <a:pPr algn="l"/>
            <a:r>
              <a:rPr lang="en-US" sz="3000" b="1" dirty="0"/>
              <a:t>Low:</a:t>
            </a:r>
            <a:r>
              <a:rPr lang="en-US" sz="3000" dirty="0"/>
              <a:t> Only for global-level applications</a:t>
            </a:r>
          </a:p>
        </p:txBody>
      </p:sp>
      <p:pic>
        <p:nvPicPr>
          <p:cNvPr id="16" name="Grafik 15">
            <a:extLst>
              <a:ext uri="{FF2B5EF4-FFF2-40B4-BE49-F238E27FC236}">
                <a16:creationId xmlns:a16="http://schemas.microsoft.com/office/drawing/2014/main" xmlns="" id="{FCFFF529-F8FB-4B43-A8E4-62E7E0037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045719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P spid="24"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00567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EBV </a:t>
            </a:r>
            <a:r>
              <a:rPr lang="de-DE" dirty="0" err="1">
                <a:solidFill>
                  <a:schemeClr val="accent6">
                    <a:lumOff val="-21524"/>
                  </a:schemeClr>
                </a:solidFill>
              </a:rPr>
              <a:t>Spatial</a:t>
            </a:r>
            <a:r>
              <a:rPr lang="de-DE" dirty="0">
                <a:solidFill>
                  <a:schemeClr val="accent6">
                    <a:lumOff val="-21524"/>
                  </a:schemeClr>
                </a:solidFill>
              </a:rPr>
              <a:t> Browser - </a:t>
            </a:r>
            <a:r>
              <a:rPr lang="de-DE" dirty="0" err="1">
                <a:solidFill>
                  <a:schemeClr val="accent6">
                    <a:lumOff val="-21524"/>
                  </a:schemeClr>
                </a:solidFill>
              </a:rPr>
              <a:t>usecase</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1134471" y="2482319"/>
            <a:ext cx="20443097"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err="1">
                <a:sym typeface="Arial"/>
              </a:rPr>
              <a:t>Usecase</a:t>
            </a:r>
            <a:r>
              <a:rPr lang="de-DE" sz="7200" b="1" i="1" dirty="0">
                <a:sym typeface="Arial"/>
              </a:rPr>
              <a:t> </a:t>
            </a:r>
            <a:r>
              <a:rPr lang="de-DE" sz="7200" b="1" i="1" dirty="0" err="1">
                <a:sym typeface="Arial"/>
              </a:rPr>
              <a:t>for</a:t>
            </a:r>
            <a:r>
              <a:rPr lang="de-DE" sz="7200" b="1" i="1" dirty="0">
                <a:sym typeface="Arial"/>
              </a:rPr>
              <a:t> EBV </a:t>
            </a:r>
            <a:r>
              <a:rPr lang="de-DE" sz="7200" b="1" i="1" dirty="0" err="1">
                <a:sym typeface="Arial"/>
              </a:rPr>
              <a:t>class</a:t>
            </a:r>
            <a:r>
              <a:rPr lang="de-DE" sz="7200" b="1" i="1" dirty="0">
                <a:sym typeface="Arial"/>
              </a:rPr>
              <a:t> „</a:t>
            </a:r>
            <a:r>
              <a:rPr lang="de-DE" sz="7200" b="1" i="1" dirty="0" err="1">
                <a:sym typeface="Arial"/>
              </a:rPr>
              <a:t>Ecosystem</a:t>
            </a:r>
            <a:r>
              <a:rPr lang="de-DE" sz="7200" b="1" i="1" dirty="0">
                <a:sym typeface="Arial"/>
              </a:rPr>
              <a:t> </a:t>
            </a:r>
            <a:r>
              <a:rPr lang="de-DE" sz="7200" b="1" i="1" dirty="0" err="1">
                <a:sym typeface="Arial"/>
              </a:rPr>
              <a:t>Structure</a:t>
            </a:r>
            <a:r>
              <a:rPr lang="de-DE" sz="7200" b="1" i="1" dirty="0">
                <a:sym typeface="Arial"/>
              </a:rPr>
              <a:t>“</a:t>
            </a:r>
            <a:endParaRPr sz="7200" b="1" dirty="0">
              <a:solidFill>
                <a:schemeClr val="accent1"/>
              </a:solidFill>
            </a:endParaRPr>
          </a:p>
        </p:txBody>
      </p:sp>
      <p:sp>
        <p:nvSpPr>
          <p:cNvPr id="5" name="Shape 145">
            <a:extLst>
              <a:ext uri="{FF2B5EF4-FFF2-40B4-BE49-F238E27FC236}">
                <a16:creationId xmlns:a16="http://schemas.microsoft.com/office/drawing/2014/main" xmlns="" id="{60A9EA48-744A-6842-AFA7-8806E22E4EB1}"/>
              </a:ext>
            </a:extLst>
          </p:cNvPr>
          <p:cNvSpPr/>
          <p:nvPr/>
        </p:nvSpPr>
        <p:spPr>
          <a:xfrm>
            <a:off x="12590545" y="4443983"/>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a:solidFill>
                  <a:schemeClr val="tx1">
                    <a:alpha val="20000"/>
                  </a:schemeClr>
                </a:solidFill>
                <a:latin typeface="biab" panose="02000509000000000000" pitchFamily="49" charset="0"/>
                <a:sym typeface="Arial"/>
              </a:rPr>
              <a:t>i</a:t>
            </a:r>
          </a:p>
        </p:txBody>
      </p:sp>
      <p:grpSp>
        <p:nvGrpSpPr>
          <p:cNvPr id="9" name="Group 26">
            <a:extLst>
              <a:ext uri="{FF2B5EF4-FFF2-40B4-BE49-F238E27FC236}">
                <a16:creationId xmlns:a16="http://schemas.microsoft.com/office/drawing/2014/main" xmlns="" id="{F348910A-BBBB-EF41-9D2E-680286088DA6}"/>
              </a:ext>
            </a:extLst>
          </p:cNvPr>
          <p:cNvGrpSpPr/>
          <p:nvPr/>
        </p:nvGrpSpPr>
        <p:grpSpPr>
          <a:xfrm>
            <a:off x="14856296" y="4291803"/>
            <a:ext cx="5859447" cy="8761109"/>
            <a:chOff x="6715478" y="2558665"/>
            <a:chExt cx="2245135" cy="4243138"/>
          </a:xfrm>
        </p:grpSpPr>
        <p:sp>
          <p:nvSpPr>
            <p:cNvPr id="10" name="TextBox 20">
              <a:extLst>
                <a:ext uri="{FF2B5EF4-FFF2-40B4-BE49-F238E27FC236}">
                  <a16:creationId xmlns:a16="http://schemas.microsoft.com/office/drawing/2014/main" xmlns="" id="{B5E4A36D-9E70-2F42-985F-E74C51ADC3FB}"/>
                </a:ext>
              </a:extLst>
            </p:cNvPr>
            <p:cNvSpPr txBox="1"/>
            <p:nvPr/>
          </p:nvSpPr>
          <p:spPr>
            <a:xfrm>
              <a:off x="6728814" y="2558665"/>
              <a:ext cx="1917701" cy="581338"/>
            </a:xfrm>
            <a:prstGeom prst="rect">
              <a:avLst/>
            </a:prstGeom>
            <a:noFill/>
          </p:spPr>
          <p:txBody>
            <a:bodyPr wrap="none" rtlCol="0">
              <a:spAutoFit/>
            </a:bodyPr>
            <a:lstStyle/>
            <a:p>
              <a:pPr algn="l"/>
              <a:r>
                <a:rPr lang="en-US" sz="4000" b="1" dirty="0">
                  <a:solidFill>
                    <a:schemeClr val="tx1">
                      <a:alpha val="20000"/>
                    </a:schemeClr>
                  </a:solidFill>
                </a:rPr>
                <a:t>Genetic Composition</a:t>
              </a:r>
            </a:p>
            <a:p>
              <a:pPr algn="l"/>
              <a:r>
                <a:rPr lang="en-US" sz="3200" dirty="0">
                  <a:solidFill>
                    <a:schemeClr val="tx1">
                      <a:alpha val="20000"/>
                    </a:schemeClr>
                  </a:solidFill>
                </a:rPr>
                <a:t>e.g. Allelic diversity</a:t>
              </a:r>
            </a:p>
          </p:txBody>
        </p:sp>
        <p:sp>
          <p:nvSpPr>
            <p:cNvPr id="11" name="TextBox 21">
              <a:extLst>
                <a:ext uri="{FF2B5EF4-FFF2-40B4-BE49-F238E27FC236}">
                  <a16:creationId xmlns:a16="http://schemas.microsoft.com/office/drawing/2014/main" xmlns="" id="{F2868AFD-2509-7E46-B0BA-24E3D7996878}"/>
                </a:ext>
              </a:extLst>
            </p:cNvPr>
            <p:cNvSpPr txBox="1"/>
            <p:nvPr/>
          </p:nvSpPr>
          <p:spPr>
            <a:xfrm>
              <a:off x="6715478" y="3295653"/>
              <a:ext cx="1863650" cy="581338"/>
            </a:xfrm>
            <a:prstGeom prst="rect">
              <a:avLst/>
            </a:prstGeom>
            <a:noFill/>
          </p:spPr>
          <p:txBody>
            <a:bodyPr wrap="none" rtlCol="0">
              <a:spAutoFit/>
            </a:bodyPr>
            <a:lstStyle/>
            <a:p>
              <a:pPr algn="l"/>
              <a:r>
                <a:rPr lang="en-US" sz="4000" b="1" dirty="0">
                  <a:solidFill>
                    <a:schemeClr val="tx1">
                      <a:alpha val="20000"/>
                    </a:schemeClr>
                  </a:solidFill>
                </a:rPr>
                <a:t>Species Populations</a:t>
              </a:r>
            </a:p>
            <a:p>
              <a:pPr algn="l"/>
              <a:r>
                <a:rPr lang="en-US" sz="3200" dirty="0">
                  <a:solidFill>
                    <a:schemeClr val="tx1">
                      <a:alpha val="20000"/>
                    </a:schemeClr>
                  </a:solidFill>
                </a:rPr>
                <a:t>e.g. Species distribution</a:t>
              </a:r>
            </a:p>
          </p:txBody>
        </p:sp>
        <p:sp>
          <p:nvSpPr>
            <p:cNvPr id="12" name="TextBox 22">
              <a:extLst>
                <a:ext uri="{FF2B5EF4-FFF2-40B4-BE49-F238E27FC236}">
                  <a16:creationId xmlns:a16="http://schemas.microsoft.com/office/drawing/2014/main" xmlns="" id="{9AE1BF85-6170-E144-B739-5FD186D2F6DD}"/>
                </a:ext>
              </a:extLst>
            </p:cNvPr>
            <p:cNvSpPr txBox="1"/>
            <p:nvPr/>
          </p:nvSpPr>
          <p:spPr>
            <a:xfrm>
              <a:off x="6737033" y="4006142"/>
              <a:ext cx="1902960" cy="581338"/>
            </a:xfrm>
            <a:prstGeom prst="rect">
              <a:avLst/>
            </a:prstGeom>
            <a:noFill/>
          </p:spPr>
          <p:txBody>
            <a:bodyPr wrap="none" rtlCol="0">
              <a:spAutoFit/>
            </a:bodyPr>
            <a:lstStyle/>
            <a:p>
              <a:pPr algn="l"/>
              <a:r>
                <a:rPr lang="en-US" sz="4000" b="1" dirty="0">
                  <a:solidFill>
                    <a:schemeClr val="tx1">
                      <a:alpha val="20000"/>
                    </a:schemeClr>
                  </a:solidFill>
                </a:rPr>
                <a:t>Species Traits</a:t>
              </a:r>
            </a:p>
            <a:p>
              <a:pPr algn="l"/>
              <a:r>
                <a:rPr lang="en-US" sz="3200" dirty="0">
                  <a:solidFill>
                    <a:schemeClr val="tx1">
                      <a:alpha val="20000"/>
                    </a:schemeClr>
                  </a:solidFill>
                </a:rPr>
                <a:t>e.g. Body size, phenology</a:t>
              </a:r>
            </a:p>
          </p:txBody>
        </p:sp>
        <p:sp>
          <p:nvSpPr>
            <p:cNvPr id="13" name="TextBox 23">
              <a:extLst>
                <a:ext uri="{FF2B5EF4-FFF2-40B4-BE49-F238E27FC236}">
                  <a16:creationId xmlns:a16="http://schemas.microsoft.com/office/drawing/2014/main" xmlns="" id="{BF68F743-A1B1-EA4D-B180-48CB27D58D44}"/>
                </a:ext>
              </a:extLst>
            </p:cNvPr>
            <p:cNvSpPr txBox="1"/>
            <p:nvPr/>
          </p:nvSpPr>
          <p:spPr>
            <a:xfrm>
              <a:off x="6737033" y="4744169"/>
              <a:ext cx="2223580" cy="581338"/>
            </a:xfrm>
            <a:prstGeom prst="rect">
              <a:avLst/>
            </a:prstGeom>
            <a:noFill/>
          </p:spPr>
          <p:txBody>
            <a:bodyPr wrap="none" rtlCol="0">
              <a:spAutoFit/>
            </a:bodyPr>
            <a:lstStyle/>
            <a:p>
              <a:pPr algn="l"/>
              <a:r>
                <a:rPr lang="en-US" sz="4000" b="1" dirty="0">
                  <a:solidFill>
                    <a:schemeClr val="tx1">
                      <a:alpha val="20000"/>
                    </a:schemeClr>
                  </a:solidFill>
                </a:rPr>
                <a:t>Community Composition</a:t>
              </a:r>
            </a:p>
            <a:p>
              <a:pPr algn="l"/>
              <a:r>
                <a:rPr lang="en-US" sz="3200" dirty="0">
                  <a:solidFill>
                    <a:schemeClr val="tx1">
                      <a:alpha val="20000"/>
                    </a:schemeClr>
                  </a:solidFill>
                </a:rPr>
                <a:t>e.g. Species interactions</a:t>
              </a:r>
            </a:p>
          </p:txBody>
        </p:sp>
        <p:sp>
          <p:nvSpPr>
            <p:cNvPr id="14" name="TextBox 24">
              <a:extLst>
                <a:ext uri="{FF2B5EF4-FFF2-40B4-BE49-F238E27FC236}">
                  <a16:creationId xmlns:a16="http://schemas.microsoft.com/office/drawing/2014/main" xmlns="" id="{AD4D90EC-5F79-3A4F-8E56-51E40E9A43A2}"/>
                </a:ext>
              </a:extLst>
            </p:cNvPr>
            <p:cNvSpPr txBox="1"/>
            <p:nvPr/>
          </p:nvSpPr>
          <p:spPr>
            <a:xfrm>
              <a:off x="6732214" y="5495843"/>
              <a:ext cx="1885762" cy="581338"/>
            </a:xfrm>
            <a:prstGeom prst="rect">
              <a:avLst/>
            </a:prstGeom>
            <a:noFill/>
          </p:spPr>
          <p:txBody>
            <a:bodyPr wrap="none" rtlCol="0">
              <a:spAutoFit/>
            </a:bodyPr>
            <a:lstStyle/>
            <a:p>
              <a:pPr algn="l"/>
              <a:r>
                <a:rPr lang="en-US" sz="4000" b="1" dirty="0">
                  <a:solidFill>
                    <a:schemeClr val="tx1"/>
                  </a:solidFill>
                </a:rPr>
                <a:t>Ecosystem Structure</a:t>
              </a:r>
            </a:p>
            <a:p>
              <a:pPr algn="l"/>
              <a:r>
                <a:rPr lang="en-US" sz="3200" dirty="0">
                  <a:solidFill>
                    <a:srgbClr val="125CA3"/>
                  </a:solidFill>
                </a:rPr>
                <a:t>e.g. Ecosystem extent</a:t>
              </a:r>
            </a:p>
          </p:txBody>
        </p:sp>
        <p:sp>
          <p:nvSpPr>
            <p:cNvPr id="15" name="TextBox 25">
              <a:extLst>
                <a:ext uri="{FF2B5EF4-FFF2-40B4-BE49-F238E27FC236}">
                  <a16:creationId xmlns:a16="http://schemas.microsoft.com/office/drawing/2014/main" xmlns="" id="{8D280461-1C84-504B-833E-3604C3C09AD3}"/>
                </a:ext>
              </a:extLst>
            </p:cNvPr>
            <p:cNvSpPr txBox="1"/>
            <p:nvPr/>
          </p:nvSpPr>
          <p:spPr>
            <a:xfrm>
              <a:off x="6750342" y="6220465"/>
              <a:ext cx="1939813" cy="581338"/>
            </a:xfrm>
            <a:prstGeom prst="rect">
              <a:avLst/>
            </a:prstGeom>
            <a:noFill/>
          </p:spPr>
          <p:txBody>
            <a:bodyPr wrap="none" rtlCol="0">
              <a:spAutoFit/>
            </a:bodyPr>
            <a:lstStyle/>
            <a:p>
              <a:pPr algn="l"/>
              <a:r>
                <a:rPr lang="en-US" sz="4000" b="1" dirty="0">
                  <a:solidFill>
                    <a:schemeClr val="tx1">
                      <a:alpha val="20000"/>
                    </a:schemeClr>
                  </a:solidFill>
                </a:rPr>
                <a:t>Ecosystem Functions</a:t>
              </a:r>
            </a:p>
            <a:p>
              <a:pPr algn="l"/>
              <a:r>
                <a:rPr lang="en-US" sz="3200" dirty="0">
                  <a:solidFill>
                    <a:schemeClr val="tx1">
                      <a:alpha val="20000"/>
                    </a:schemeClr>
                  </a:solidFill>
                </a:rPr>
                <a:t>e.g. Disturbance</a:t>
              </a:r>
            </a:p>
          </p:txBody>
        </p:sp>
      </p:grpSp>
      <p:sp>
        <p:nvSpPr>
          <p:cNvPr id="17" name="Shape 145">
            <a:extLst>
              <a:ext uri="{FF2B5EF4-FFF2-40B4-BE49-F238E27FC236}">
                <a16:creationId xmlns:a16="http://schemas.microsoft.com/office/drawing/2014/main" xmlns="" id="{00B1781D-53DE-494E-AA34-64A38D53E445}"/>
              </a:ext>
            </a:extLst>
          </p:cNvPr>
          <p:cNvSpPr/>
          <p:nvPr/>
        </p:nvSpPr>
        <p:spPr>
          <a:xfrm>
            <a:off x="12664727" y="5863522"/>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err="1">
                <a:solidFill>
                  <a:schemeClr val="tx1">
                    <a:alpha val="20000"/>
                  </a:schemeClr>
                </a:solidFill>
                <a:latin typeface="biab" panose="02000509000000000000" pitchFamily="49" charset="0"/>
                <a:sym typeface="Arial"/>
              </a:rPr>
              <a:t>j</a:t>
            </a:r>
            <a:endParaRPr lang="de-DE" sz="8000" dirty="0">
              <a:solidFill>
                <a:schemeClr val="tx1">
                  <a:alpha val="20000"/>
                </a:schemeClr>
              </a:solidFill>
              <a:latin typeface="biab" panose="02000509000000000000" pitchFamily="49" charset="0"/>
              <a:sym typeface="Arial"/>
            </a:endParaRPr>
          </a:p>
        </p:txBody>
      </p:sp>
      <p:sp>
        <p:nvSpPr>
          <p:cNvPr id="18" name="Shape 145">
            <a:extLst>
              <a:ext uri="{FF2B5EF4-FFF2-40B4-BE49-F238E27FC236}">
                <a16:creationId xmlns:a16="http://schemas.microsoft.com/office/drawing/2014/main" xmlns="" id="{45510DF3-C481-C94E-B9B9-96CF1B4473DA}"/>
              </a:ext>
            </a:extLst>
          </p:cNvPr>
          <p:cNvSpPr/>
          <p:nvPr/>
        </p:nvSpPr>
        <p:spPr>
          <a:xfrm>
            <a:off x="12695926" y="7354780"/>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err="1">
                <a:solidFill>
                  <a:schemeClr val="tx1">
                    <a:alpha val="20000"/>
                  </a:schemeClr>
                </a:solidFill>
                <a:latin typeface="biab" panose="02000509000000000000" pitchFamily="49" charset="0"/>
                <a:sym typeface="Arial"/>
              </a:rPr>
              <a:t>k</a:t>
            </a:r>
            <a:endParaRPr lang="de-DE" sz="8000" dirty="0">
              <a:solidFill>
                <a:schemeClr val="tx1">
                  <a:alpha val="20000"/>
                </a:schemeClr>
              </a:solidFill>
              <a:latin typeface="biab" panose="02000509000000000000" pitchFamily="49" charset="0"/>
              <a:sym typeface="Arial"/>
            </a:endParaRPr>
          </a:p>
        </p:txBody>
      </p:sp>
      <p:sp>
        <p:nvSpPr>
          <p:cNvPr id="19" name="Shape 145">
            <a:extLst>
              <a:ext uri="{FF2B5EF4-FFF2-40B4-BE49-F238E27FC236}">
                <a16:creationId xmlns:a16="http://schemas.microsoft.com/office/drawing/2014/main" xmlns="" id="{963377BE-B3EB-6249-BE66-738062077497}"/>
              </a:ext>
            </a:extLst>
          </p:cNvPr>
          <p:cNvSpPr/>
          <p:nvPr/>
        </p:nvSpPr>
        <p:spPr>
          <a:xfrm>
            <a:off x="12784339" y="8874781"/>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a:solidFill>
                  <a:schemeClr val="tx1">
                    <a:alpha val="20000"/>
                  </a:schemeClr>
                </a:solidFill>
                <a:latin typeface="biab" panose="02000509000000000000" pitchFamily="49" charset="0"/>
                <a:sym typeface="Arial"/>
              </a:rPr>
              <a:t>f</a:t>
            </a:r>
          </a:p>
        </p:txBody>
      </p:sp>
      <p:sp>
        <p:nvSpPr>
          <p:cNvPr id="20" name="Shape 145">
            <a:extLst>
              <a:ext uri="{FF2B5EF4-FFF2-40B4-BE49-F238E27FC236}">
                <a16:creationId xmlns:a16="http://schemas.microsoft.com/office/drawing/2014/main" xmlns="" id="{F78012BA-9E1C-3446-8F68-E806B50B25AE}"/>
              </a:ext>
            </a:extLst>
          </p:cNvPr>
          <p:cNvSpPr/>
          <p:nvPr/>
        </p:nvSpPr>
        <p:spPr>
          <a:xfrm>
            <a:off x="12784339" y="10445707"/>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a:solidFill>
                  <a:schemeClr val="tx1"/>
                </a:solidFill>
                <a:latin typeface="biab" panose="02000509000000000000" pitchFamily="49" charset="0"/>
                <a:sym typeface="Arial"/>
              </a:rPr>
              <a:t>h</a:t>
            </a:r>
          </a:p>
        </p:txBody>
      </p:sp>
      <p:sp>
        <p:nvSpPr>
          <p:cNvPr id="21" name="Shape 145">
            <a:extLst>
              <a:ext uri="{FF2B5EF4-FFF2-40B4-BE49-F238E27FC236}">
                <a16:creationId xmlns:a16="http://schemas.microsoft.com/office/drawing/2014/main" xmlns="" id="{8B89A238-A2E4-F44F-B7EE-F0EEB7F22BA2}"/>
              </a:ext>
            </a:extLst>
          </p:cNvPr>
          <p:cNvSpPr/>
          <p:nvPr/>
        </p:nvSpPr>
        <p:spPr>
          <a:xfrm>
            <a:off x="12813465" y="12000714"/>
            <a:ext cx="22513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latin typeface="Arial"/>
                <a:ea typeface="Arial"/>
                <a:cs typeface="Arial"/>
                <a:sym typeface="Arial"/>
              </a:defRPr>
            </a:pPr>
            <a:r>
              <a:rPr lang="de-DE" sz="8000" dirty="0" err="1">
                <a:solidFill>
                  <a:schemeClr val="tx1">
                    <a:alpha val="20000"/>
                  </a:schemeClr>
                </a:solidFill>
                <a:latin typeface="biab" panose="02000509000000000000" pitchFamily="49" charset="0"/>
                <a:sym typeface="Arial"/>
              </a:rPr>
              <a:t>g</a:t>
            </a:r>
            <a:endParaRPr lang="de-DE" sz="8000" dirty="0">
              <a:solidFill>
                <a:schemeClr val="tx1">
                  <a:alpha val="20000"/>
                </a:schemeClr>
              </a:solidFill>
              <a:latin typeface="biab" panose="02000509000000000000" pitchFamily="49" charset="0"/>
              <a:sym typeface="Arial"/>
            </a:endParaRPr>
          </a:p>
        </p:txBody>
      </p:sp>
      <p:sp>
        <p:nvSpPr>
          <p:cNvPr id="2" name="Rechteck 1">
            <a:extLst>
              <a:ext uri="{FF2B5EF4-FFF2-40B4-BE49-F238E27FC236}">
                <a16:creationId xmlns:a16="http://schemas.microsoft.com/office/drawing/2014/main" xmlns="" id="{4DBCBAE6-7CE5-7948-8657-ACFDBF2A7F4B}"/>
              </a:ext>
            </a:extLst>
          </p:cNvPr>
          <p:cNvSpPr/>
          <p:nvPr/>
        </p:nvSpPr>
        <p:spPr>
          <a:xfrm>
            <a:off x="13056096" y="10269221"/>
            <a:ext cx="7920880" cy="1479164"/>
          </a:xfrm>
          <a:prstGeom prst="rect">
            <a:avLst/>
          </a:prstGeom>
          <a:noFill/>
          <a:ln w="6350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Triangle 16">
            <a:extLst>
              <a:ext uri="{FF2B5EF4-FFF2-40B4-BE49-F238E27FC236}">
                <a16:creationId xmlns:a16="http://schemas.microsoft.com/office/drawing/2014/main" xmlns="" id="{5B1F89BD-AC10-7842-A5B5-C3A89DB015A2}"/>
              </a:ext>
            </a:extLst>
          </p:cNvPr>
          <p:cNvSpPr/>
          <p:nvPr/>
        </p:nvSpPr>
        <p:spPr>
          <a:xfrm rot="16200000">
            <a:off x="10598651" y="10567944"/>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145">
            <a:extLst>
              <a:ext uri="{FF2B5EF4-FFF2-40B4-BE49-F238E27FC236}">
                <a16:creationId xmlns:a16="http://schemas.microsoft.com/office/drawing/2014/main" xmlns="" id="{9B04712A-867D-FD47-9CC1-00935673AA12}"/>
              </a:ext>
            </a:extLst>
          </p:cNvPr>
          <p:cNvSpPr/>
          <p:nvPr/>
        </p:nvSpPr>
        <p:spPr>
          <a:xfrm>
            <a:off x="2076597" y="9849510"/>
            <a:ext cx="7579837"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fontAlgn="base"/>
            <a:r>
              <a:rPr lang="de-DE" sz="4000" b="1" dirty="0"/>
              <a:t>Global </a:t>
            </a:r>
            <a:r>
              <a:rPr lang="de-DE" sz="4000" b="1" dirty="0" err="1"/>
              <a:t>Forest</a:t>
            </a:r>
            <a:r>
              <a:rPr lang="de-DE" sz="4000" b="1" dirty="0"/>
              <a:t> Change </a:t>
            </a:r>
            <a:r>
              <a:rPr lang="de-DE" sz="4000" dirty="0"/>
              <a:t>Dataset</a:t>
            </a:r>
            <a:br>
              <a:rPr lang="de-DE" sz="4000" dirty="0"/>
            </a:br>
            <a:endParaRPr lang="de-DE" sz="4000" dirty="0"/>
          </a:p>
          <a:p>
            <a:pPr algn="l" fontAlgn="base"/>
            <a:r>
              <a:rPr lang="de-DE" sz="3200" dirty="0"/>
              <a:t>http://</a:t>
            </a:r>
            <a:r>
              <a:rPr lang="de-DE" sz="3200" dirty="0" err="1"/>
              <a:t>earthenginepartners.appspot.com</a:t>
            </a:r>
            <a:r>
              <a:rPr lang="de-DE" sz="3200" dirty="0"/>
              <a:t>/science-2013-global-forest</a:t>
            </a:r>
          </a:p>
        </p:txBody>
      </p:sp>
      <p:pic>
        <p:nvPicPr>
          <p:cNvPr id="22" name="Grafik 21">
            <a:extLst>
              <a:ext uri="{FF2B5EF4-FFF2-40B4-BE49-F238E27FC236}">
                <a16:creationId xmlns:a16="http://schemas.microsoft.com/office/drawing/2014/main" xmlns="" id="{4AFE9ADA-C9A1-674E-9CD8-A2FC30216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31910372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00567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EBV </a:t>
            </a:r>
            <a:r>
              <a:rPr lang="de-DE" dirty="0" err="1">
                <a:solidFill>
                  <a:schemeClr val="accent6">
                    <a:lumOff val="-21524"/>
                  </a:schemeClr>
                </a:solidFill>
              </a:rPr>
              <a:t>Spatial</a:t>
            </a:r>
            <a:r>
              <a:rPr lang="de-DE" dirty="0">
                <a:solidFill>
                  <a:schemeClr val="accent6">
                    <a:lumOff val="-21524"/>
                  </a:schemeClr>
                </a:solidFill>
              </a:rPr>
              <a:t> Browser - </a:t>
            </a:r>
            <a:r>
              <a:rPr lang="de-DE" dirty="0" err="1">
                <a:solidFill>
                  <a:schemeClr val="accent6">
                    <a:lumOff val="-21524"/>
                  </a:schemeClr>
                </a:solidFill>
              </a:rPr>
              <a:t>usecase</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1217833" y="2574652"/>
            <a:ext cx="20276385"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6000" b="1" i="1" dirty="0">
                <a:sym typeface="Arial"/>
              </a:rPr>
              <a:t>EBV </a:t>
            </a:r>
            <a:r>
              <a:rPr lang="de-DE" sz="6000" b="1" i="1" dirty="0" err="1">
                <a:sym typeface="Arial"/>
              </a:rPr>
              <a:t>Spatial</a:t>
            </a:r>
            <a:r>
              <a:rPr lang="de-DE" sz="6000" b="1" i="1" dirty="0">
                <a:sym typeface="Arial"/>
              </a:rPr>
              <a:t> Browser / </a:t>
            </a:r>
            <a:r>
              <a:rPr lang="de-DE" sz="6000" b="1" i="1" dirty="0" err="1">
                <a:sym typeface="Arial"/>
              </a:rPr>
              <a:t>Metadata</a:t>
            </a:r>
            <a:r>
              <a:rPr lang="de-DE" sz="6000" b="1" i="1" dirty="0">
                <a:sym typeface="Arial"/>
              </a:rPr>
              <a:t> </a:t>
            </a:r>
            <a:r>
              <a:rPr lang="de-DE" sz="6000" b="1" i="1" dirty="0" err="1">
                <a:sym typeface="Arial"/>
              </a:rPr>
              <a:t>Catalog</a:t>
            </a:r>
            <a:r>
              <a:rPr lang="de-DE" sz="6000" b="1" i="1" dirty="0">
                <a:sym typeface="Arial"/>
              </a:rPr>
              <a:t> – </a:t>
            </a:r>
            <a:r>
              <a:rPr lang="de-DE" sz="6000" b="1" i="1" dirty="0" err="1">
                <a:sym typeface="Arial"/>
              </a:rPr>
              <a:t>look</a:t>
            </a:r>
            <a:r>
              <a:rPr lang="de-DE" sz="6000" b="1" i="1" dirty="0">
                <a:sym typeface="Arial"/>
              </a:rPr>
              <a:t> </a:t>
            </a:r>
            <a:r>
              <a:rPr lang="de-DE" sz="6000" b="1" i="1" dirty="0" err="1">
                <a:sym typeface="Arial"/>
              </a:rPr>
              <a:t>and</a:t>
            </a:r>
            <a:r>
              <a:rPr lang="de-DE" sz="6000" b="1" i="1" dirty="0">
                <a:sym typeface="Arial"/>
              </a:rPr>
              <a:t> </a:t>
            </a:r>
            <a:r>
              <a:rPr lang="de-DE" sz="6000" b="1" i="1" dirty="0" err="1">
                <a:sym typeface="Arial"/>
              </a:rPr>
              <a:t>feel</a:t>
            </a:r>
            <a:endParaRPr lang="de-DE" sz="6000" b="1" dirty="0">
              <a:solidFill>
                <a:schemeClr val="accent1"/>
              </a:solidFill>
            </a:endParaRPr>
          </a:p>
        </p:txBody>
      </p:sp>
      <p:pic>
        <p:nvPicPr>
          <p:cNvPr id="6" name="Grafik 5">
            <a:extLst>
              <a:ext uri="{FF2B5EF4-FFF2-40B4-BE49-F238E27FC236}">
                <a16:creationId xmlns:a16="http://schemas.microsoft.com/office/drawing/2014/main" xmlns="" id="{6960643C-7D04-534D-BA9F-092A3A57E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0152" y="4139909"/>
            <a:ext cx="10391800" cy="7494659"/>
          </a:xfrm>
          <a:prstGeom prst="rect">
            <a:avLst/>
          </a:prstGeom>
        </p:spPr>
      </p:pic>
      <p:pic>
        <p:nvPicPr>
          <p:cNvPr id="8" name="Grafik 7">
            <a:extLst>
              <a:ext uri="{FF2B5EF4-FFF2-40B4-BE49-F238E27FC236}">
                <a16:creationId xmlns:a16="http://schemas.microsoft.com/office/drawing/2014/main" xmlns="" id="{C326DD9A-4684-F747-AFB3-F58A3B6EB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2682"/>
            <a:ext cx="13200112" cy="7737771"/>
          </a:xfrm>
          <a:prstGeom prst="rect">
            <a:avLst/>
          </a:prstGeom>
        </p:spPr>
      </p:pic>
      <p:sp>
        <p:nvSpPr>
          <p:cNvPr id="11" name="Shape 145">
            <a:extLst>
              <a:ext uri="{FF2B5EF4-FFF2-40B4-BE49-F238E27FC236}">
                <a16:creationId xmlns:a16="http://schemas.microsoft.com/office/drawing/2014/main" xmlns="" id="{FDB964AB-A013-7746-9E1A-4E315D60294E}"/>
              </a:ext>
            </a:extLst>
          </p:cNvPr>
          <p:cNvSpPr/>
          <p:nvPr/>
        </p:nvSpPr>
        <p:spPr>
          <a:xfrm>
            <a:off x="14878944" y="11820453"/>
            <a:ext cx="9073008"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fontAlgn="base"/>
            <a:r>
              <a:rPr lang="de-DE" sz="4000" b="1" dirty="0"/>
              <a:t>EBV </a:t>
            </a:r>
            <a:r>
              <a:rPr lang="de-DE" sz="4000" b="1" dirty="0" err="1"/>
              <a:t>Metadata</a:t>
            </a:r>
            <a:r>
              <a:rPr lang="de-DE" sz="4000" b="1" dirty="0"/>
              <a:t> </a:t>
            </a:r>
            <a:r>
              <a:rPr lang="de-DE" sz="4000" b="1" dirty="0" err="1"/>
              <a:t>Catalog</a:t>
            </a:r>
            <a:r>
              <a:rPr lang="de-DE" sz="4000" b="1" dirty="0"/>
              <a:t> (in </a:t>
            </a:r>
            <a:r>
              <a:rPr lang="de-DE" sz="4000" b="1" dirty="0" err="1"/>
              <a:t>progress</a:t>
            </a:r>
            <a:r>
              <a:rPr lang="de-DE" sz="4000" b="1" dirty="0"/>
              <a:t>)</a:t>
            </a:r>
            <a:endParaRPr lang="de-DE" sz="4000" dirty="0"/>
          </a:p>
        </p:txBody>
      </p:sp>
      <p:sp>
        <p:nvSpPr>
          <p:cNvPr id="12" name="Shape 145">
            <a:extLst>
              <a:ext uri="{FF2B5EF4-FFF2-40B4-BE49-F238E27FC236}">
                <a16:creationId xmlns:a16="http://schemas.microsoft.com/office/drawing/2014/main" xmlns="" id="{A826A326-417B-6E43-965D-3771AB6819D5}"/>
              </a:ext>
            </a:extLst>
          </p:cNvPr>
          <p:cNvSpPr/>
          <p:nvPr/>
        </p:nvSpPr>
        <p:spPr>
          <a:xfrm>
            <a:off x="2982485" y="11859858"/>
            <a:ext cx="7579837"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fontAlgn="base"/>
            <a:r>
              <a:rPr lang="de-DE" sz="4000" b="1" dirty="0"/>
              <a:t>EBV </a:t>
            </a:r>
            <a:r>
              <a:rPr lang="de-DE" sz="4000" b="1" dirty="0" err="1"/>
              <a:t>Spatial</a:t>
            </a:r>
            <a:r>
              <a:rPr lang="de-DE" sz="4000" b="1" dirty="0"/>
              <a:t> Browser/Analyzer</a:t>
            </a:r>
            <a:endParaRPr lang="de-DE" sz="4000" dirty="0"/>
          </a:p>
        </p:txBody>
      </p:sp>
      <p:pic>
        <p:nvPicPr>
          <p:cNvPr id="9" name="Grafik 8">
            <a:extLst>
              <a:ext uri="{FF2B5EF4-FFF2-40B4-BE49-F238E27FC236}">
                <a16:creationId xmlns:a16="http://schemas.microsoft.com/office/drawing/2014/main" xmlns="" id="{DF2483C3-49A7-604D-B62F-B81203D96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79315696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48362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Task Force Data</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7595615" y="3170487"/>
            <a:ext cx="7232749"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Task Force Data</a:t>
            </a:r>
          </a:p>
        </p:txBody>
      </p:sp>
      <p:pic>
        <p:nvPicPr>
          <p:cNvPr id="3" name="Grafik 2">
            <a:extLst>
              <a:ext uri="{FF2B5EF4-FFF2-40B4-BE49-F238E27FC236}">
                <a16:creationId xmlns:a16="http://schemas.microsoft.com/office/drawing/2014/main" xmlns="" id="{0E2DAAC9-6913-164A-ABFC-511E8543D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085" y="5077276"/>
            <a:ext cx="18074527" cy="2290900"/>
          </a:xfrm>
          <a:prstGeom prst="rect">
            <a:avLst/>
          </a:prstGeom>
        </p:spPr>
      </p:pic>
      <p:sp>
        <p:nvSpPr>
          <p:cNvPr id="8" name="Rectangle 13">
            <a:extLst>
              <a:ext uri="{FF2B5EF4-FFF2-40B4-BE49-F238E27FC236}">
                <a16:creationId xmlns:a16="http://schemas.microsoft.com/office/drawing/2014/main" xmlns="" id="{79701C65-1699-3447-9440-D960C8F14D48}"/>
              </a:ext>
            </a:extLst>
          </p:cNvPr>
          <p:cNvSpPr/>
          <p:nvPr/>
        </p:nvSpPr>
        <p:spPr>
          <a:xfrm>
            <a:off x="5738223" y="7780687"/>
            <a:ext cx="4680520" cy="861774"/>
          </a:xfrm>
          <a:prstGeom prst="rect">
            <a:avLst/>
          </a:prstGeom>
        </p:spPr>
        <p:txBody>
          <a:bodyPr wrap="square">
            <a:spAutoFit/>
          </a:bodyPr>
          <a:lstStyle/>
          <a:p>
            <a:pPr algn="l"/>
            <a:r>
              <a:rPr lang="en-US" dirty="0"/>
              <a:t>Rob </a:t>
            </a:r>
            <a:r>
              <a:rPr lang="en-US" dirty="0" err="1"/>
              <a:t>Guralnick</a:t>
            </a:r>
            <a:endParaRPr lang="en-US" dirty="0"/>
          </a:p>
        </p:txBody>
      </p:sp>
      <p:sp>
        <p:nvSpPr>
          <p:cNvPr id="9" name="Rectangle 13">
            <a:extLst>
              <a:ext uri="{FF2B5EF4-FFF2-40B4-BE49-F238E27FC236}">
                <a16:creationId xmlns:a16="http://schemas.microsoft.com/office/drawing/2014/main" xmlns="" id="{5738D8A7-E426-314A-9F11-4F4B5ADAF1F8}"/>
              </a:ext>
            </a:extLst>
          </p:cNvPr>
          <p:cNvSpPr/>
          <p:nvPr/>
        </p:nvSpPr>
        <p:spPr>
          <a:xfrm>
            <a:off x="12371063" y="7774852"/>
            <a:ext cx="5984569" cy="861774"/>
          </a:xfrm>
          <a:prstGeom prst="rect">
            <a:avLst/>
          </a:prstGeom>
        </p:spPr>
        <p:txBody>
          <a:bodyPr wrap="square">
            <a:spAutoFit/>
          </a:bodyPr>
          <a:lstStyle/>
          <a:p>
            <a:pPr algn="l"/>
            <a:r>
              <a:rPr lang="en-US" dirty="0" err="1"/>
              <a:t>Néstor</a:t>
            </a:r>
            <a:r>
              <a:rPr lang="en-US" dirty="0"/>
              <a:t> Fernandez</a:t>
            </a:r>
          </a:p>
        </p:txBody>
      </p:sp>
      <p:sp>
        <p:nvSpPr>
          <p:cNvPr id="10" name="Rectangle 13">
            <a:extLst>
              <a:ext uri="{FF2B5EF4-FFF2-40B4-BE49-F238E27FC236}">
                <a16:creationId xmlns:a16="http://schemas.microsoft.com/office/drawing/2014/main" xmlns="" id="{C9B67B90-BF57-8848-A9F9-0C3E8DCC9B65}"/>
              </a:ext>
            </a:extLst>
          </p:cNvPr>
          <p:cNvSpPr/>
          <p:nvPr/>
        </p:nvSpPr>
        <p:spPr>
          <a:xfrm>
            <a:off x="19127296" y="7869347"/>
            <a:ext cx="5984569" cy="861774"/>
          </a:xfrm>
          <a:prstGeom prst="rect">
            <a:avLst/>
          </a:prstGeom>
        </p:spPr>
        <p:txBody>
          <a:bodyPr wrap="square">
            <a:spAutoFit/>
          </a:bodyPr>
          <a:lstStyle/>
          <a:p>
            <a:pPr algn="l"/>
            <a:r>
              <a:rPr lang="en-US" dirty="0"/>
              <a:t>Daniel Kissling</a:t>
            </a:r>
          </a:p>
        </p:txBody>
      </p:sp>
      <p:pic>
        <p:nvPicPr>
          <p:cNvPr id="6" name="Grafik 5">
            <a:extLst>
              <a:ext uri="{FF2B5EF4-FFF2-40B4-BE49-F238E27FC236}">
                <a16:creationId xmlns:a16="http://schemas.microsoft.com/office/drawing/2014/main" xmlns="" id="{6319043D-8627-6040-A52F-54FE6143F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536" y="10045518"/>
            <a:ext cx="2739953" cy="2041265"/>
          </a:xfrm>
          <a:prstGeom prst="rect">
            <a:avLst/>
          </a:prstGeom>
        </p:spPr>
      </p:pic>
      <p:sp>
        <p:nvSpPr>
          <p:cNvPr id="13" name="Rectangle 13">
            <a:extLst>
              <a:ext uri="{FF2B5EF4-FFF2-40B4-BE49-F238E27FC236}">
                <a16:creationId xmlns:a16="http://schemas.microsoft.com/office/drawing/2014/main" xmlns="" id="{93AFB5FC-048B-6240-9610-13F7C531D701}"/>
              </a:ext>
            </a:extLst>
          </p:cNvPr>
          <p:cNvSpPr/>
          <p:nvPr/>
        </p:nvSpPr>
        <p:spPr>
          <a:xfrm>
            <a:off x="10766780" y="10635263"/>
            <a:ext cx="5984569" cy="861774"/>
          </a:xfrm>
          <a:prstGeom prst="rect">
            <a:avLst/>
          </a:prstGeom>
        </p:spPr>
        <p:txBody>
          <a:bodyPr wrap="square">
            <a:spAutoFit/>
          </a:bodyPr>
          <a:lstStyle/>
          <a:p>
            <a:pPr algn="l"/>
            <a:r>
              <a:rPr lang="en-US" dirty="0"/>
              <a:t>Christian Langer</a:t>
            </a:r>
          </a:p>
        </p:txBody>
      </p:sp>
      <p:sp>
        <p:nvSpPr>
          <p:cNvPr id="14" name="Rectangle 13">
            <a:extLst>
              <a:ext uri="{FF2B5EF4-FFF2-40B4-BE49-F238E27FC236}">
                <a16:creationId xmlns:a16="http://schemas.microsoft.com/office/drawing/2014/main" xmlns="" id="{898D652C-17EF-E249-B6FC-C5D1AB0885E4}"/>
              </a:ext>
            </a:extLst>
          </p:cNvPr>
          <p:cNvSpPr/>
          <p:nvPr/>
        </p:nvSpPr>
        <p:spPr>
          <a:xfrm>
            <a:off x="920187" y="10688105"/>
            <a:ext cx="5984569" cy="861774"/>
          </a:xfrm>
          <a:prstGeom prst="rect">
            <a:avLst/>
          </a:prstGeom>
        </p:spPr>
        <p:txBody>
          <a:bodyPr wrap="square">
            <a:spAutoFit/>
          </a:bodyPr>
          <a:lstStyle/>
          <a:p>
            <a:pPr algn="l"/>
            <a:r>
              <a:rPr lang="en-US" b="1" dirty="0"/>
              <a:t>Operative Support:</a:t>
            </a:r>
          </a:p>
        </p:txBody>
      </p:sp>
      <p:cxnSp>
        <p:nvCxnSpPr>
          <p:cNvPr id="12" name="Gerade Verbindung 11">
            <a:extLst>
              <a:ext uri="{FF2B5EF4-FFF2-40B4-BE49-F238E27FC236}">
                <a16:creationId xmlns:a16="http://schemas.microsoft.com/office/drawing/2014/main" xmlns="" id="{EFF87ECF-EF4F-7A4E-B802-C6F6F331865E}"/>
              </a:ext>
            </a:extLst>
          </p:cNvPr>
          <p:cNvCxnSpPr>
            <a:cxnSpLocks/>
          </p:cNvCxnSpPr>
          <p:nvPr/>
        </p:nvCxnSpPr>
        <p:spPr>
          <a:xfrm>
            <a:off x="929162" y="9450288"/>
            <a:ext cx="19975806" cy="0"/>
          </a:xfrm>
          <a:prstGeom prst="line">
            <a:avLst/>
          </a:prstGeom>
          <a:noFill/>
          <a:ln w="25400" cap="flat">
            <a:solidFill>
              <a:srgbClr val="000000">
                <a:alpha val="16000"/>
              </a:srgbClr>
            </a:solidFill>
            <a:prstDash val="solid"/>
            <a:miter lim="400000"/>
          </a:ln>
          <a:effectLst/>
          <a:sp3d/>
        </p:spPr>
        <p:style>
          <a:lnRef idx="0">
            <a:scrgbClr r="0" g="0" b="0"/>
          </a:lnRef>
          <a:fillRef idx="0">
            <a:scrgbClr r="0" g="0" b="0"/>
          </a:fillRef>
          <a:effectRef idx="0">
            <a:scrgbClr r="0" g="0" b="0"/>
          </a:effectRef>
          <a:fontRef idx="none"/>
        </p:style>
      </p:cxnSp>
      <p:pic>
        <p:nvPicPr>
          <p:cNvPr id="5" name="Grafik 4">
            <a:extLst>
              <a:ext uri="{FF2B5EF4-FFF2-40B4-BE49-F238E27FC236}">
                <a16:creationId xmlns:a16="http://schemas.microsoft.com/office/drawing/2014/main" xmlns="" id="{AA3A42C9-8E06-9240-B440-8B4036792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389" y="5445693"/>
            <a:ext cx="1801398" cy="1801398"/>
          </a:xfrm>
          <a:prstGeom prst="ellipse">
            <a:avLst/>
          </a:prstGeom>
        </p:spPr>
      </p:pic>
      <p:sp>
        <p:nvSpPr>
          <p:cNvPr id="17" name="Rectangle 13">
            <a:extLst>
              <a:ext uri="{FF2B5EF4-FFF2-40B4-BE49-F238E27FC236}">
                <a16:creationId xmlns:a16="http://schemas.microsoft.com/office/drawing/2014/main" xmlns="" id="{BBFBD49F-D2C1-8744-B0F4-F7C8AA7A2B94}"/>
              </a:ext>
            </a:extLst>
          </p:cNvPr>
          <p:cNvSpPr/>
          <p:nvPr/>
        </p:nvSpPr>
        <p:spPr>
          <a:xfrm>
            <a:off x="922524" y="6014973"/>
            <a:ext cx="5984569" cy="861774"/>
          </a:xfrm>
          <a:prstGeom prst="rect">
            <a:avLst/>
          </a:prstGeom>
        </p:spPr>
        <p:txBody>
          <a:bodyPr wrap="square">
            <a:spAutoFit/>
          </a:bodyPr>
          <a:lstStyle/>
          <a:p>
            <a:pPr algn="l"/>
            <a:r>
              <a:rPr lang="en-US" b="1" dirty="0"/>
              <a:t>Co-leads:</a:t>
            </a:r>
          </a:p>
        </p:txBody>
      </p:sp>
      <p:pic>
        <p:nvPicPr>
          <p:cNvPr id="15" name="Grafik 14">
            <a:extLst>
              <a:ext uri="{FF2B5EF4-FFF2-40B4-BE49-F238E27FC236}">
                <a16:creationId xmlns:a16="http://schemas.microsoft.com/office/drawing/2014/main" xmlns="" id="{F8F43EAF-90C8-AF45-91A9-B4E70E901B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62959690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874431" y="6082002"/>
            <a:ext cx="18128361" cy="179536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de-DE" sz="11000" dirty="0" err="1"/>
              <a:t>Towards</a:t>
            </a:r>
            <a:r>
              <a:rPr lang="de-DE" sz="11000" dirty="0"/>
              <a:t> an EBV Data Portal</a:t>
            </a:r>
            <a:endParaRPr sz="11000" dirty="0"/>
          </a:p>
        </p:txBody>
      </p:sp>
      <p:sp>
        <p:nvSpPr>
          <p:cNvPr id="124" name="Shape 124"/>
          <p:cNvSpPr/>
          <p:nvPr/>
        </p:nvSpPr>
        <p:spPr>
          <a:xfrm>
            <a:off x="1938145" y="8265467"/>
            <a:ext cx="9912970" cy="7643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de-DE" dirty="0"/>
              <a:t>Christian Langer </a:t>
            </a:r>
            <a:r>
              <a:rPr dirty="0"/>
              <a:t>/ </a:t>
            </a:r>
            <a:r>
              <a:rPr lang="de-DE" dirty="0"/>
              <a:t>IT Officer</a:t>
            </a:r>
            <a:r>
              <a:rPr dirty="0"/>
              <a:t> / </a:t>
            </a:r>
            <a:r>
              <a:rPr lang="de-DE" dirty="0"/>
              <a:t>GEO BON</a:t>
            </a:r>
            <a:endParaRPr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 name="title slides-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6" cy="13716000"/>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889869" y="9087343"/>
            <a:ext cx="13282482"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de-DE" dirty="0" err="1"/>
              <a:t>christian.langer</a:t>
            </a:r>
            <a:r>
              <a:rPr dirty="0"/>
              <a:t>@</a:t>
            </a:r>
            <a:r>
              <a:rPr lang="de-DE" dirty="0" err="1"/>
              <a:t>idiv.de</a:t>
            </a:r>
            <a:r>
              <a:rPr dirty="0"/>
              <a:t> / </a:t>
            </a:r>
            <a:r>
              <a:rPr lang="de-DE" dirty="0" err="1"/>
              <a:t>geobon.org</a:t>
            </a:r>
            <a:r>
              <a:rPr dirty="0"/>
              <a:t> / @</a:t>
            </a:r>
            <a:r>
              <a:rPr lang="de-DE" dirty="0" err="1"/>
              <a:t>GEOBON_org</a:t>
            </a:r>
            <a:endParaRPr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1060628"/>
            <a:ext cx="27010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err="1">
                <a:solidFill>
                  <a:schemeClr val="accent6">
                    <a:lumOff val="-21524"/>
                  </a:schemeClr>
                </a:solidFill>
              </a:rPr>
              <a:t>Structure</a:t>
            </a:r>
            <a:endParaRPr dirty="0">
              <a:solidFill>
                <a:schemeClr val="accent1"/>
              </a:solidFill>
            </a:endParaRPr>
          </a:p>
        </p:txBody>
      </p:sp>
      <p:sp>
        <p:nvSpPr>
          <p:cNvPr id="4" name="Shape 145">
            <a:extLst>
              <a:ext uri="{FF2B5EF4-FFF2-40B4-BE49-F238E27FC236}">
                <a16:creationId xmlns:a16="http://schemas.microsoft.com/office/drawing/2014/main" xmlns="" id="{3A1AD5DA-72AC-B044-8804-9997C4C79BED}"/>
              </a:ext>
            </a:extLst>
          </p:cNvPr>
          <p:cNvSpPr/>
          <p:nvPr/>
        </p:nvSpPr>
        <p:spPr>
          <a:xfrm>
            <a:off x="922524" y="3806950"/>
            <a:ext cx="16670076" cy="548868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914400" indent="-914400" algn="l">
              <a:buAutoNum type="arabicPeriod"/>
              <a:defRPr>
                <a:latin typeface="Arial"/>
                <a:ea typeface="Arial"/>
                <a:cs typeface="Arial"/>
                <a:sym typeface="Arial"/>
              </a:defRPr>
            </a:pPr>
            <a:r>
              <a:rPr lang="de-DE" dirty="0" err="1">
                <a:solidFill>
                  <a:schemeClr val="accent6">
                    <a:lumOff val="-21524"/>
                  </a:schemeClr>
                </a:solidFill>
              </a:rPr>
              <a:t>Overview</a:t>
            </a:r>
            <a:r>
              <a:rPr lang="de-DE" dirty="0">
                <a:solidFill>
                  <a:schemeClr val="accent6">
                    <a:lumOff val="-21524"/>
                  </a:schemeClr>
                </a:solidFill>
              </a:rPr>
              <a:t> GEO BON</a:t>
            </a:r>
          </a:p>
          <a:p>
            <a:pPr marL="914400" indent="-914400" algn="l">
              <a:buAutoNum type="arabicPeriod"/>
              <a:defRPr>
                <a:latin typeface="Arial"/>
                <a:ea typeface="Arial"/>
                <a:cs typeface="Arial"/>
                <a:sym typeface="Arial"/>
              </a:defRPr>
            </a:pPr>
            <a:endParaRPr lang="de-DE" dirty="0">
              <a:solidFill>
                <a:schemeClr val="accent6">
                  <a:lumOff val="-21524"/>
                </a:schemeClr>
              </a:solidFill>
            </a:endParaRPr>
          </a:p>
          <a:p>
            <a:pPr marL="914400" indent="-914400" algn="l">
              <a:buAutoNum type="arabicPeriod"/>
              <a:defRPr>
                <a:latin typeface="Arial"/>
                <a:ea typeface="Arial"/>
                <a:cs typeface="Arial"/>
                <a:sym typeface="Arial"/>
              </a:defRPr>
            </a:pPr>
            <a:r>
              <a:rPr lang="de-DE" dirty="0">
                <a:solidFill>
                  <a:schemeClr val="accent6">
                    <a:lumOff val="-21524"/>
                  </a:schemeClr>
                </a:solidFill>
              </a:rPr>
              <a:t>Essential </a:t>
            </a:r>
            <a:r>
              <a:rPr lang="de-DE" dirty="0" err="1">
                <a:solidFill>
                  <a:schemeClr val="accent6">
                    <a:lumOff val="-21524"/>
                  </a:schemeClr>
                </a:solidFill>
              </a:rPr>
              <a:t>Biodiversity</a:t>
            </a:r>
            <a:r>
              <a:rPr lang="de-DE" dirty="0">
                <a:solidFill>
                  <a:schemeClr val="accent6">
                    <a:lumOff val="-21524"/>
                  </a:schemeClr>
                </a:solidFill>
              </a:rPr>
              <a:t> Variables (EBVs)</a:t>
            </a:r>
          </a:p>
          <a:p>
            <a:pPr marL="914400" indent="-914400" algn="l">
              <a:buAutoNum type="arabicPeriod"/>
              <a:defRPr>
                <a:latin typeface="Arial"/>
                <a:ea typeface="Arial"/>
                <a:cs typeface="Arial"/>
                <a:sym typeface="Arial"/>
              </a:defRPr>
            </a:pPr>
            <a:endParaRPr lang="de-DE" dirty="0">
              <a:solidFill>
                <a:schemeClr val="accent6">
                  <a:lumOff val="-21524"/>
                </a:schemeClr>
              </a:solidFill>
            </a:endParaRPr>
          </a:p>
          <a:p>
            <a:pPr marL="914400" indent="-914400" algn="l">
              <a:buAutoNum type="arabicPeriod"/>
              <a:defRPr>
                <a:latin typeface="Arial"/>
                <a:ea typeface="Arial"/>
                <a:cs typeface="Arial"/>
                <a:sym typeface="Arial"/>
              </a:defRPr>
            </a:pPr>
            <a:r>
              <a:rPr lang="de-DE" dirty="0">
                <a:solidFill>
                  <a:schemeClr val="accent6">
                    <a:lumOff val="-21524"/>
                  </a:schemeClr>
                </a:solidFill>
              </a:rPr>
              <a:t>Task Force Data </a:t>
            </a:r>
          </a:p>
          <a:p>
            <a:pPr marL="914400" indent="-914400" algn="l">
              <a:buAutoNum type="arabicPeriod"/>
              <a:defRPr>
                <a:latin typeface="Arial"/>
                <a:ea typeface="Arial"/>
                <a:cs typeface="Arial"/>
                <a:sym typeface="Arial"/>
              </a:defRPr>
            </a:pPr>
            <a:endParaRPr lang="de-DE" dirty="0">
              <a:solidFill>
                <a:schemeClr val="accent6">
                  <a:lumOff val="-21524"/>
                </a:schemeClr>
              </a:solidFill>
            </a:endParaRPr>
          </a:p>
          <a:p>
            <a:pPr marL="914400" indent="-914400" algn="l">
              <a:buAutoNum type="arabicPeriod"/>
              <a:defRPr>
                <a:latin typeface="Arial"/>
                <a:ea typeface="Arial"/>
                <a:cs typeface="Arial"/>
                <a:sym typeface="Arial"/>
              </a:defRPr>
            </a:pPr>
            <a:r>
              <a:rPr lang="de-DE" dirty="0">
                <a:solidFill>
                  <a:schemeClr val="accent6">
                    <a:lumOff val="-21524"/>
                  </a:schemeClr>
                </a:solidFill>
              </a:rPr>
              <a:t>EBV </a:t>
            </a:r>
            <a:r>
              <a:rPr lang="de-DE" dirty="0" err="1">
                <a:solidFill>
                  <a:schemeClr val="accent6">
                    <a:lumOff val="-21524"/>
                  </a:schemeClr>
                </a:solidFill>
              </a:rPr>
              <a:t>Spatial</a:t>
            </a:r>
            <a:r>
              <a:rPr lang="de-DE" dirty="0">
                <a:solidFill>
                  <a:schemeClr val="accent6">
                    <a:lumOff val="-21524"/>
                  </a:schemeClr>
                </a:solidFill>
              </a:rPr>
              <a:t> Browser - </a:t>
            </a:r>
            <a:r>
              <a:rPr lang="de-DE" dirty="0" err="1">
                <a:solidFill>
                  <a:schemeClr val="accent6">
                    <a:lumOff val="-21524"/>
                  </a:schemeClr>
                </a:solidFill>
              </a:rPr>
              <a:t>usecase</a:t>
            </a:r>
            <a:endParaRPr dirty="0">
              <a:solidFill>
                <a:schemeClr val="accent1"/>
              </a:solidFill>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922524" y="1060628"/>
            <a:ext cx="5943935"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err="1">
                <a:solidFill>
                  <a:schemeClr val="accent6">
                    <a:lumOff val="-21524"/>
                  </a:schemeClr>
                </a:solidFill>
              </a:rPr>
              <a:t>Overview</a:t>
            </a:r>
            <a:r>
              <a:rPr lang="de-DE" dirty="0">
                <a:solidFill>
                  <a:schemeClr val="accent6">
                    <a:lumOff val="-21524"/>
                  </a:schemeClr>
                </a:solidFill>
              </a:rPr>
              <a:t> GEO BON</a:t>
            </a:r>
            <a:endParaRPr lang="de-DE" dirty="0">
              <a:solidFill>
                <a:schemeClr val="accent1"/>
              </a:solidFill>
            </a:endParaRPr>
          </a:p>
        </p:txBody>
      </p:sp>
      <p:pic>
        <p:nvPicPr>
          <p:cNvPr id="138" name="planet-263812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7" name="Shape 139">
            <a:extLst>
              <a:ext uri="{FF2B5EF4-FFF2-40B4-BE49-F238E27FC236}">
                <a16:creationId xmlns:a16="http://schemas.microsoft.com/office/drawing/2014/main" xmlns="" id="{C897D105-F021-9E41-8BE2-E5E4C2E88AF8}"/>
              </a:ext>
            </a:extLst>
          </p:cNvPr>
          <p:cNvSpPr/>
          <p:nvPr/>
        </p:nvSpPr>
        <p:spPr>
          <a:xfrm>
            <a:off x="2954126" y="3796502"/>
            <a:ext cx="15214101"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7000" i="1" dirty="0">
                <a:sym typeface="Helvetica"/>
              </a:rPr>
              <a:t>GEO </a:t>
            </a:r>
            <a:r>
              <a:rPr lang="de-DE" sz="7000" i="1" dirty="0" err="1">
                <a:sym typeface="Helvetica"/>
              </a:rPr>
              <a:t>BON´s</a:t>
            </a:r>
            <a:r>
              <a:rPr lang="de-DE" sz="7000" i="1" dirty="0">
                <a:sym typeface="Helvetica"/>
              </a:rPr>
              <a:t> 2025 Vision Statement:</a:t>
            </a:r>
            <a:endParaRPr dirty="0"/>
          </a:p>
        </p:txBody>
      </p:sp>
      <p:sp>
        <p:nvSpPr>
          <p:cNvPr id="8" name="Shape 139">
            <a:extLst>
              <a:ext uri="{FF2B5EF4-FFF2-40B4-BE49-F238E27FC236}">
                <a16:creationId xmlns:a16="http://schemas.microsoft.com/office/drawing/2014/main" xmlns="" id="{7E0B964E-CB0C-924C-9A02-CBCDA719F248}"/>
              </a:ext>
            </a:extLst>
          </p:cNvPr>
          <p:cNvSpPr/>
          <p:nvPr/>
        </p:nvSpPr>
        <p:spPr>
          <a:xfrm>
            <a:off x="922524" y="5345832"/>
            <a:ext cx="22395554" cy="33342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7000" i="1" dirty="0">
                <a:sym typeface="Helvetica"/>
              </a:rPr>
              <a:t>A global </a:t>
            </a:r>
            <a:r>
              <a:rPr lang="de-DE" sz="7000" i="1" dirty="0" err="1">
                <a:sym typeface="Helvetica"/>
              </a:rPr>
              <a:t>biodiversity</a:t>
            </a:r>
            <a:r>
              <a:rPr lang="de-DE" sz="7000" i="1" dirty="0">
                <a:sym typeface="Helvetica"/>
              </a:rPr>
              <a:t> </a:t>
            </a:r>
            <a:r>
              <a:rPr lang="de-DE" sz="7000" i="1" dirty="0" err="1">
                <a:sym typeface="Helvetica"/>
              </a:rPr>
              <a:t>observation</a:t>
            </a:r>
            <a:r>
              <a:rPr lang="de-DE" sz="7000" i="1" dirty="0">
                <a:sym typeface="Helvetica"/>
              </a:rPr>
              <a:t> </a:t>
            </a:r>
            <a:r>
              <a:rPr lang="de-DE" sz="7000" i="1" dirty="0" err="1">
                <a:sym typeface="Helvetica"/>
              </a:rPr>
              <a:t>network</a:t>
            </a:r>
            <a:r>
              <a:rPr lang="de-DE" sz="7000" i="1" dirty="0">
                <a:sym typeface="Helvetica"/>
              </a:rPr>
              <a:t> </a:t>
            </a:r>
          </a:p>
          <a:p>
            <a:pPr>
              <a:defRPr sz="7000" b="1">
                <a:solidFill>
                  <a:srgbClr val="FFFFFF"/>
                </a:solidFill>
                <a:latin typeface="Helvetica"/>
                <a:ea typeface="Helvetica"/>
                <a:cs typeface="Helvetica"/>
                <a:sym typeface="Helvetica"/>
              </a:defRPr>
            </a:pPr>
            <a:r>
              <a:rPr lang="de-DE" sz="7000" i="1" dirty="0" err="1">
                <a:sym typeface="Helvetica"/>
              </a:rPr>
              <a:t>that</a:t>
            </a:r>
            <a:r>
              <a:rPr lang="de-DE" sz="7000" i="1" dirty="0">
                <a:sym typeface="Helvetica"/>
              </a:rPr>
              <a:t> </a:t>
            </a:r>
            <a:r>
              <a:rPr lang="de-DE" sz="7000" i="1" dirty="0" err="1">
                <a:sym typeface="Helvetica"/>
              </a:rPr>
              <a:t>contributes</a:t>
            </a:r>
            <a:r>
              <a:rPr lang="de-DE" sz="7000" i="1" dirty="0">
                <a:sym typeface="Helvetica"/>
              </a:rPr>
              <a:t> </a:t>
            </a:r>
            <a:r>
              <a:rPr lang="de-DE" sz="7000" i="1" dirty="0" err="1">
                <a:sym typeface="Helvetica"/>
              </a:rPr>
              <a:t>to</a:t>
            </a:r>
            <a:r>
              <a:rPr lang="de-DE" sz="7000" i="1" dirty="0">
                <a:sym typeface="Helvetica"/>
              </a:rPr>
              <a:t> </a:t>
            </a:r>
            <a:r>
              <a:rPr lang="de-DE" sz="7000" i="1" dirty="0" err="1">
                <a:sym typeface="Helvetica"/>
              </a:rPr>
              <a:t>effective</a:t>
            </a:r>
            <a:r>
              <a:rPr lang="de-DE" sz="7000" i="1" dirty="0">
                <a:sym typeface="Helvetica"/>
              </a:rPr>
              <a:t> </a:t>
            </a:r>
            <a:r>
              <a:rPr lang="de-DE" sz="7000" i="1" dirty="0" err="1">
                <a:sym typeface="Helvetica"/>
              </a:rPr>
              <a:t>management</a:t>
            </a:r>
            <a:r>
              <a:rPr lang="de-DE" sz="7000" i="1" dirty="0">
                <a:sym typeface="Helvetica"/>
              </a:rPr>
              <a:t> </a:t>
            </a:r>
            <a:r>
              <a:rPr lang="de-DE" sz="7000" i="1" dirty="0" err="1">
                <a:sym typeface="Helvetica"/>
              </a:rPr>
              <a:t>policies</a:t>
            </a:r>
            <a:r>
              <a:rPr lang="de-DE" sz="7000" i="1" dirty="0">
                <a:sym typeface="Helvetica"/>
              </a:rPr>
              <a:t> </a:t>
            </a:r>
          </a:p>
          <a:p>
            <a:pPr>
              <a:defRPr sz="7000" b="1">
                <a:solidFill>
                  <a:srgbClr val="FFFFFF"/>
                </a:solidFill>
                <a:latin typeface="Helvetica"/>
                <a:ea typeface="Helvetica"/>
                <a:cs typeface="Helvetica"/>
                <a:sym typeface="Helvetica"/>
              </a:defRPr>
            </a:pPr>
            <a:r>
              <a:rPr lang="de-DE" sz="7000" i="1" dirty="0" err="1">
                <a:sym typeface="Helvetica"/>
              </a:rPr>
              <a:t>for</a:t>
            </a:r>
            <a:r>
              <a:rPr lang="de-DE" sz="7000" i="1" dirty="0">
                <a:sym typeface="Helvetica"/>
              </a:rPr>
              <a:t> </a:t>
            </a:r>
            <a:r>
              <a:rPr lang="de-DE" sz="7000" i="1" dirty="0" err="1">
                <a:sym typeface="Helvetica"/>
              </a:rPr>
              <a:t>the</a:t>
            </a:r>
            <a:r>
              <a:rPr lang="de-DE" sz="7000" i="1" dirty="0">
                <a:sym typeface="Helvetica"/>
              </a:rPr>
              <a:t> </a:t>
            </a:r>
            <a:r>
              <a:rPr lang="de-DE" sz="7000" i="1" dirty="0" err="1">
                <a:sym typeface="Helvetica"/>
              </a:rPr>
              <a:t>world’s</a:t>
            </a:r>
            <a:r>
              <a:rPr lang="de-DE" sz="7000" i="1" dirty="0">
                <a:sym typeface="Helvetica"/>
              </a:rPr>
              <a:t> </a:t>
            </a:r>
            <a:r>
              <a:rPr lang="de-DE" sz="7000" i="1" dirty="0" err="1">
                <a:sym typeface="Helvetica"/>
              </a:rPr>
              <a:t>biodiversity</a:t>
            </a:r>
            <a:r>
              <a:rPr lang="de-DE" sz="7000" i="1" dirty="0">
                <a:sym typeface="Helvetica"/>
              </a:rPr>
              <a:t> </a:t>
            </a:r>
            <a:r>
              <a:rPr lang="de-DE" sz="7000" i="1" dirty="0" err="1">
                <a:sym typeface="Helvetica"/>
              </a:rPr>
              <a:t>and</a:t>
            </a:r>
            <a:r>
              <a:rPr lang="de-DE" sz="7000" i="1" dirty="0">
                <a:sym typeface="Helvetica"/>
              </a:rPr>
              <a:t> </a:t>
            </a:r>
            <a:r>
              <a:rPr lang="de-DE" sz="7000" i="1" dirty="0" err="1">
                <a:sym typeface="Helvetica"/>
              </a:rPr>
              <a:t>ecosystem</a:t>
            </a:r>
            <a:r>
              <a:rPr lang="de-DE" sz="7000" i="1" dirty="0">
                <a:sym typeface="Helvetica"/>
              </a:rPr>
              <a:t> </a:t>
            </a:r>
            <a:r>
              <a:rPr lang="de-DE" sz="7000" i="1" dirty="0" err="1">
                <a:sym typeface="Helvetica"/>
              </a:rPr>
              <a:t>services</a:t>
            </a:r>
            <a:r>
              <a:rPr lang="de-DE" sz="7000" i="1" dirty="0">
                <a:sym typeface="Helvetica"/>
              </a:rPr>
              <a:t>.</a:t>
            </a:r>
            <a:endParaRPr i="1" dirty="0"/>
          </a:p>
        </p:txBody>
      </p:sp>
      <p:sp>
        <p:nvSpPr>
          <p:cNvPr id="11" name="Shape 139">
            <a:extLst>
              <a:ext uri="{FF2B5EF4-FFF2-40B4-BE49-F238E27FC236}">
                <a16:creationId xmlns:a16="http://schemas.microsoft.com/office/drawing/2014/main" xmlns="" id="{906B5B50-90C4-C540-847F-308DAB6A4F74}"/>
              </a:ext>
            </a:extLst>
          </p:cNvPr>
          <p:cNvSpPr/>
          <p:nvPr/>
        </p:nvSpPr>
        <p:spPr>
          <a:xfrm>
            <a:off x="18162331" y="9490478"/>
            <a:ext cx="4659930"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4000" i="1" dirty="0">
                <a:sym typeface="Helvetica"/>
              </a:rPr>
              <a:t>- </a:t>
            </a:r>
            <a:r>
              <a:rPr lang="de-DE" sz="4000" i="1" dirty="0" err="1">
                <a:sym typeface="Helvetica"/>
              </a:rPr>
              <a:t>geobon.org</a:t>
            </a:r>
            <a:r>
              <a:rPr lang="de-DE" sz="4000" i="1" dirty="0">
                <a:sym typeface="Helvetica"/>
              </a:rPr>
              <a:t>, 2018</a:t>
            </a:r>
            <a:endParaRPr sz="4000" dirty="0"/>
          </a:p>
        </p:txBody>
      </p:sp>
      <p:pic>
        <p:nvPicPr>
          <p:cNvPr id="3" name="Grafik 2">
            <a:extLst>
              <a:ext uri="{FF2B5EF4-FFF2-40B4-BE49-F238E27FC236}">
                <a16:creationId xmlns:a16="http://schemas.microsoft.com/office/drawing/2014/main" xmlns="" id="{33F38796-46EF-494B-9D7F-0AC074AA4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48217637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922524" y="1060628"/>
            <a:ext cx="5943935"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err="1">
                <a:solidFill>
                  <a:schemeClr val="accent6">
                    <a:lumOff val="-21524"/>
                  </a:schemeClr>
                </a:solidFill>
              </a:rPr>
              <a:t>Overview</a:t>
            </a:r>
            <a:r>
              <a:rPr lang="de-DE" dirty="0">
                <a:solidFill>
                  <a:schemeClr val="accent6">
                    <a:lumOff val="-21524"/>
                  </a:schemeClr>
                </a:solidFill>
              </a:rPr>
              <a:t> GEO BON</a:t>
            </a:r>
            <a:endParaRPr lang="de-DE" dirty="0">
              <a:solidFill>
                <a:schemeClr val="accent1"/>
              </a:solidFill>
            </a:endParaRPr>
          </a:p>
        </p:txBody>
      </p:sp>
      <p:pic>
        <p:nvPicPr>
          <p:cNvPr id="138" name="planet-263812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9" name="Shape 139"/>
          <p:cNvSpPr/>
          <p:nvPr/>
        </p:nvSpPr>
        <p:spPr>
          <a:xfrm>
            <a:off x="2954126" y="5815171"/>
            <a:ext cx="1799210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5400" i="1" dirty="0">
                <a:sym typeface="Helvetica"/>
              </a:rPr>
              <a:t>25 national </a:t>
            </a:r>
            <a:r>
              <a:rPr lang="de-DE" sz="5400" i="1" dirty="0" err="1">
                <a:sym typeface="Helvetica"/>
              </a:rPr>
              <a:t>biodiversity</a:t>
            </a:r>
            <a:r>
              <a:rPr lang="de-DE" sz="5400" i="1" dirty="0">
                <a:sym typeface="Helvetica"/>
              </a:rPr>
              <a:t> Observation </a:t>
            </a:r>
            <a:r>
              <a:rPr lang="de-DE" sz="5400" i="1" dirty="0" err="1">
                <a:sym typeface="Helvetica"/>
              </a:rPr>
              <a:t>systems</a:t>
            </a:r>
            <a:r>
              <a:rPr lang="de-DE" sz="5400" i="1" dirty="0">
                <a:sym typeface="Helvetica"/>
              </a:rPr>
              <a:t> (BONs)</a:t>
            </a:r>
            <a:endParaRPr sz="5400" dirty="0"/>
          </a:p>
        </p:txBody>
      </p:sp>
      <p:sp>
        <p:nvSpPr>
          <p:cNvPr id="9" name="Shape 139">
            <a:extLst>
              <a:ext uri="{FF2B5EF4-FFF2-40B4-BE49-F238E27FC236}">
                <a16:creationId xmlns:a16="http://schemas.microsoft.com/office/drawing/2014/main" xmlns="" id="{26781760-D6A2-AC45-B784-1CA030EAD4E1}"/>
              </a:ext>
            </a:extLst>
          </p:cNvPr>
          <p:cNvSpPr/>
          <p:nvPr/>
        </p:nvSpPr>
        <p:spPr>
          <a:xfrm>
            <a:off x="3165722" y="6967897"/>
            <a:ext cx="13903241" cy="9335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7000" b="1">
                <a:solidFill>
                  <a:srgbClr val="FFFFFF"/>
                </a:solidFill>
                <a:latin typeface="Helvetica"/>
                <a:ea typeface="Helvetica"/>
                <a:cs typeface="Helvetica"/>
                <a:sym typeface="Helvetica"/>
              </a:defRPr>
            </a:pPr>
            <a:r>
              <a:rPr lang="de-DE" sz="5400" i="1" dirty="0">
                <a:sym typeface="Helvetica"/>
              </a:rPr>
              <a:t>10 </a:t>
            </a:r>
            <a:r>
              <a:rPr lang="de-DE" sz="5400" i="1" dirty="0" err="1">
                <a:sym typeface="Helvetica"/>
              </a:rPr>
              <a:t>regularly</a:t>
            </a:r>
            <a:r>
              <a:rPr lang="de-DE" sz="5400" i="1" dirty="0">
                <a:sym typeface="Helvetica"/>
              </a:rPr>
              <a:t> </a:t>
            </a:r>
            <a:r>
              <a:rPr lang="de-DE" sz="5400" i="1" dirty="0" err="1">
                <a:sym typeface="Helvetica"/>
              </a:rPr>
              <a:t>updated</a:t>
            </a:r>
            <a:r>
              <a:rPr lang="de-DE" sz="5400" i="1" dirty="0">
                <a:sym typeface="Helvetica"/>
              </a:rPr>
              <a:t> operational </a:t>
            </a:r>
            <a:r>
              <a:rPr lang="de-DE" sz="5400" i="1" dirty="0" err="1">
                <a:sym typeface="Helvetica"/>
              </a:rPr>
              <a:t>products</a:t>
            </a:r>
            <a:endParaRPr sz="5400" dirty="0"/>
          </a:p>
        </p:txBody>
      </p:sp>
      <p:sp>
        <p:nvSpPr>
          <p:cNvPr id="10" name="Shape 139">
            <a:extLst>
              <a:ext uri="{FF2B5EF4-FFF2-40B4-BE49-F238E27FC236}">
                <a16:creationId xmlns:a16="http://schemas.microsoft.com/office/drawing/2014/main" xmlns="" id="{13674833-9F81-D540-AD5D-46B83D528298}"/>
              </a:ext>
            </a:extLst>
          </p:cNvPr>
          <p:cNvSpPr/>
          <p:nvPr/>
        </p:nvSpPr>
        <p:spPr>
          <a:xfrm>
            <a:off x="3165722" y="8120624"/>
            <a:ext cx="16183918"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5400" i="1" dirty="0">
                <a:sym typeface="Helvetica"/>
              </a:rPr>
              <a:t>A </a:t>
            </a:r>
            <a:r>
              <a:rPr lang="de-DE" sz="5400" i="1" dirty="0" err="1">
                <a:sym typeface="Helvetica"/>
              </a:rPr>
              <a:t>functional</a:t>
            </a:r>
            <a:r>
              <a:rPr lang="de-DE" sz="5400" i="1" dirty="0">
                <a:sym typeface="Helvetica"/>
              </a:rPr>
              <a:t> </a:t>
            </a:r>
            <a:r>
              <a:rPr lang="de-DE" sz="5400" i="1" dirty="0" err="1">
                <a:sym typeface="Helvetica"/>
              </a:rPr>
              <a:t>biodiversity</a:t>
            </a:r>
            <a:r>
              <a:rPr lang="de-DE" sz="5400" i="1" dirty="0">
                <a:sym typeface="Helvetica"/>
              </a:rPr>
              <a:t> </a:t>
            </a:r>
            <a:r>
              <a:rPr lang="de-DE" sz="5400" i="1" dirty="0" err="1">
                <a:sym typeface="Helvetica"/>
              </a:rPr>
              <a:t>observation</a:t>
            </a:r>
            <a:r>
              <a:rPr lang="de-DE" sz="5400" i="1" dirty="0">
                <a:sym typeface="Helvetica"/>
              </a:rPr>
              <a:t> </a:t>
            </a:r>
            <a:r>
              <a:rPr lang="de-DE" sz="5400" i="1" dirty="0" err="1">
                <a:sym typeface="Helvetica"/>
              </a:rPr>
              <a:t>community</a:t>
            </a:r>
            <a:endParaRPr sz="5400" dirty="0"/>
          </a:p>
        </p:txBody>
      </p:sp>
      <p:sp>
        <p:nvSpPr>
          <p:cNvPr id="7" name="Shape 139">
            <a:extLst>
              <a:ext uri="{FF2B5EF4-FFF2-40B4-BE49-F238E27FC236}">
                <a16:creationId xmlns:a16="http://schemas.microsoft.com/office/drawing/2014/main" xmlns="" id="{C897D105-F021-9E41-8BE2-E5E4C2E88AF8}"/>
              </a:ext>
            </a:extLst>
          </p:cNvPr>
          <p:cNvSpPr/>
          <p:nvPr/>
        </p:nvSpPr>
        <p:spPr>
          <a:xfrm>
            <a:off x="2954126" y="3796502"/>
            <a:ext cx="15214101"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de-DE" sz="7000" i="1" dirty="0">
                <a:sym typeface="Helvetica"/>
              </a:rPr>
              <a:t>GEO </a:t>
            </a:r>
            <a:r>
              <a:rPr lang="de-DE" sz="7000" i="1" dirty="0" err="1">
                <a:sym typeface="Helvetica"/>
              </a:rPr>
              <a:t>BON´s</a:t>
            </a:r>
            <a:r>
              <a:rPr lang="de-DE" sz="7000" i="1" dirty="0">
                <a:sym typeface="Helvetica"/>
              </a:rPr>
              <a:t> 2025 Vision Statement:</a:t>
            </a:r>
            <a:endParaRPr dirty="0"/>
          </a:p>
        </p:txBody>
      </p:sp>
      <p:pic>
        <p:nvPicPr>
          <p:cNvPr id="8" name="Grafik 7">
            <a:extLst>
              <a:ext uri="{FF2B5EF4-FFF2-40B4-BE49-F238E27FC236}">
                <a16:creationId xmlns:a16="http://schemas.microsoft.com/office/drawing/2014/main" xmlns="" id="{1B58FC63-B9CE-E04C-AA8D-3A2F635D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234566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5943935"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err="1">
                <a:solidFill>
                  <a:schemeClr val="accent6">
                    <a:lumOff val="-21524"/>
                  </a:schemeClr>
                </a:solidFill>
              </a:rPr>
              <a:t>Overview</a:t>
            </a:r>
            <a:r>
              <a:rPr lang="de-DE" dirty="0">
                <a:solidFill>
                  <a:schemeClr val="accent6">
                    <a:lumOff val="-21524"/>
                  </a:schemeClr>
                </a:solidFill>
              </a:rPr>
              <a:t> GEO BON</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3979226" y="3170487"/>
            <a:ext cx="14465499"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GEO BON - A Global </a:t>
            </a:r>
            <a:r>
              <a:rPr lang="de-DE" sz="7200" b="1" i="1" dirty="0" err="1">
                <a:sym typeface="Arial"/>
              </a:rPr>
              <a:t>Partnership</a:t>
            </a:r>
            <a:endParaRPr sz="7200" b="1" dirty="0">
              <a:solidFill>
                <a:schemeClr val="accent1"/>
              </a:solidFill>
            </a:endParaRPr>
          </a:p>
        </p:txBody>
      </p:sp>
      <p:pic>
        <p:nvPicPr>
          <p:cNvPr id="5" name="Picture 8">
            <a:extLst>
              <a:ext uri="{FF2B5EF4-FFF2-40B4-BE49-F238E27FC236}">
                <a16:creationId xmlns:a16="http://schemas.microsoft.com/office/drawing/2014/main" xmlns="" id="{59706AFA-CD60-2340-A02E-D71C9FEAD904}"/>
              </a:ext>
            </a:extLst>
          </p:cNvPr>
          <p:cNvPicPr>
            <a:picLocks noChangeAspect="1"/>
          </p:cNvPicPr>
          <p:nvPr/>
        </p:nvPicPr>
        <p:blipFill>
          <a:blip r:embed="rId3"/>
          <a:stretch>
            <a:fillRect/>
          </a:stretch>
        </p:blipFill>
        <p:spPr>
          <a:xfrm>
            <a:off x="1750840" y="5331585"/>
            <a:ext cx="2088232" cy="1726271"/>
          </a:xfrm>
          <a:prstGeom prst="rect">
            <a:avLst/>
          </a:prstGeom>
        </p:spPr>
      </p:pic>
      <p:pic>
        <p:nvPicPr>
          <p:cNvPr id="6" name="Picture 10">
            <a:extLst>
              <a:ext uri="{FF2B5EF4-FFF2-40B4-BE49-F238E27FC236}">
                <a16:creationId xmlns:a16="http://schemas.microsoft.com/office/drawing/2014/main" xmlns="" id="{34E35FF0-30B6-AA4D-9E96-B4C6AA266A6A}"/>
              </a:ext>
            </a:extLst>
          </p:cNvPr>
          <p:cNvPicPr>
            <a:picLocks noChangeAspect="1"/>
          </p:cNvPicPr>
          <p:nvPr/>
        </p:nvPicPr>
        <p:blipFill>
          <a:blip r:embed="rId4"/>
          <a:stretch>
            <a:fillRect/>
          </a:stretch>
        </p:blipFill>
        <p:spPr>
          <a:xfrm>
            <a:off x="8979355" y="7537897"/>
            <a:ext cx="1690858" cy="1690858"/>
          </a:xfrm>
          <a:prstGeom prst="rect">
            <a:avLst/>
          </a:prstGeom>
        </p:spPr>
      </p:pic>
      <p:pic>
        <p:nvPicPr>
          <p:cNvPr id="7" name="Picture 11">
            <a:extLst>
              <a:ext uri="{FF2B5EF4-FFF2-40B4-BE49-F238E27FC236}">
                <a16:creationId xmlns:a16="http://schemas.microsoft.com/office/drawing/2014/main" xmlns="" id="{1DA882FD-D6DB-5746-BD41-D5C14A6CFF45}"/>
              </a:ext>
            </a:extLst>
          </p:cNvPr>
          <p:cNvPicPr>
            <a:picLocks noChangeAspect="1"/>
          </p:cNvPicPr>
          <p:nvPr/>
        </p:nvPicPr>
        <p:blipFill>
          <a:blip r:embed="rId5"/>
          <a:stretch>
            <a:fillRect/>
          </a:stretch>
        </p:blipFill>
        <p:spPr>
          <a:xfrm>
            <a:off x="4429595" y="7825076"/>
            <a:ext cx="4395590" cy="1538457"/>
          </a:xfrm>
          <a:prstGeom prst="rect">
            <a:avLst/>
          </a:prstGeom>
        </p:spPr>
      </p:pic>
      <p:pic>
        <p:nvPicPr>
          <p:cNvPr id="8" name="Picture 12">
            <a:extLst>
              <a:ext uri="{FF2B5EF4-FFF2-40B4-BE49-F238E27FC236}">
                <a16:creationId xmlns:a16="http://schemas.microsoft.com/office/drawing/2014/main" xmlns="" id="{8DB52393-122F-A549-962A-E97D5E3F0D56}"/>
              </a:ext>
            </a:extLst>
          </p:cNvPr>
          <p:cNvPicPr>
            <a:picLocks noChangeAspect="1"/>
          </p:cNvPicPr>
          <p:nvPr/>
        </p:nvPicPr>
        <p:blipFill>
          <a:blip r:embed="rId6"/>
          <a:stretch>
            <a:fillRect/>
          </a:stretch>
        </p:blipFill>
        <p:spPr>
          <a:xfrm>
            <a:off x="11515706" y="9951755"/>
            <a:ext cx="2220830" cy="1639799"/>
          </a:xfrm>
          <a:prstGeom prst="rect">
            <a:avLst/>
          </a:prstGeom>
        </p:spPr>
      </p:pic>
      <p:pic>
        <p:nvPicPr>
          <p:cNvPr id="9" name="Picture 13">
            <a:extLst>
              <a:ext uri="{FF2B5EF4-FFF2-40B4-BE49-F238E27FC236}">
                <a16:creationId xmlns:a16="http://schemas.microsoft.com/office/drawing/2014/main" xmlns="" id="{1AC8F828-0641-F143-80B6-C52C9C2A9ED8}"/>
              </a:ext>
            </a:extLst>
          </p:cNvPr>
          <p:cNvPicPr>
            <a:picLocks noChangeAspect="1"/>
          </p:cNvPicPr>
          <p:nvPr/>
        </p:nvPicPr>
        <p:blipFill>
          <a:blip r:embed="rId7"/>
          <a:stretch>
            <a:fillRect/>
          </a:stretch>
        </p:blipFill>
        <p:spPr>
          <a:xfrm>
            <a:off x="11599485" y="7628929"/>
            <a:ext cx="3257519" cy="1351977"/>
          </a:xfrm>
          <a:prstGeom prst="rect">
            <a:avLst/>
          </a:prstGeom>
        </p:spPr>
      </p:pic>
      <p:pic>
        <p:nvPicPr>
          <p:cNvPr id="10" name="Picture 9">
            <a:extLst>
              <a:ext uri="{FF2B5EF4-FFF2-40B4-BE49-F238E27FC236}">
                <a16:creationId xmlns:a16="http://schemas.microsoft.com/office/drawing/2014/main" xmlns="" id="{6E15420A-F072-5540-BCC8-36714E620EC3}"/>
              </a:ext>
            </a:extLst>
          </p:cNvPr>
          <p:cNvPicPr>
            <a:picLocks noChangeAspect="1"/>
          </p:cNvPicPr>
          <p:nvPr/>
        </p:nvPicPr>
        <p:blipFill>
          <a:blip r:embed="rId8"/>
          <a:stretch>
            <a:fillRect/>
          </a:stretch>
        </p:blipFill>
        <p:spPr>
          <a:xfrm>
            <a:off x="7306921" y="5393057"/>
            <a:ext cx="3143774" cy="1603325"/>
          </a:xfrm>
          <a:prstGeom prst="rect">
            <a:avLst/>
          </a:prstGeom>
        </p:spPr>
      </p:pic>
      <p:pic>
        <p:nvPicPr>
          <p:cNvPr id="11" name="Picture 16">
            <a:extLst>
              <a:ext uri="{FF2B5EF4-FFF2-40B4-BE49-F238E27FC236}">
                <a16:creationId xmlns:a16="http://schemas.microsoft.com/office/drawing/2014/main" xmlns="" id="{A0107806-7755-614F-A0E0-36B546DD0DDC}"/>
              </a:ext>
            </a:extLst>
          </p:cNvPr>
          <p:cNvPicPr>
            <a:picLocks noChangeAspect="1"/>
          </p:cNvPicPr>
          <p:nvPr/>
        </p:nvPicPr>
        <p:blipFill>
          <a:blip r:embed="rId9"/>
          <a:stretch>
            <a:fillRect/>
          </a:stretch>
        </p:blipFill>
        <p:spPr>
          <a:xfrm>
            <a:off x="16474608" y="9995320"/>
            <a:ext cx="3481123" cy="1314450"/>
          </a:xfrm>
          <a:prstGeom prst="rect">
            <a:avLst/>
          </a:prstGeom>
        </p:spPr>
      </p:pic>
      <p:pic>
        <p:nvPicPr>
          <p:cNvPr id="12" name="Picture 17">
            <a:extLst>
              <a:ext uri="{FF2B5EF4-FFF2-40B4-BE49-F238E27FC236}">
                <a16:creationId xmlns:a16="http://schemas.microsoft.com/office/drawing/2014/main" xmlns="" id="{2F3A97A7-DBA0-DF46-899C-9CBAC4B19A03}"/>
              </a:ext>
            </a:extLst>
          </p:cNvPr>
          <p:cNvPicPr>
            <a:picLocks noChangeAspect="1"/>
          </p:cNvPicPr>
          <p:nvPr/>
        </p:nvPicPr>
        <p:blipFill>
          <a:blip r:embed="rId10"/>
          <a:stretch>
            <a:fillRect/>
          </a:stretch>
        </p:blipFill>
        <p:spPr>
          <a:xfrm>
            <a:off x="7944921" y="10192227"/>
            <a:ext cx="2848563" cy="1404078"/>
          </a:xfrm>
          <a:prstGeom prst="rect">
            <a:avLst/>
          </a:prstGeom>
        </p:spPr>
      </p:pic>
      <p:pic>
        <p:nvPicPr>
          <p:cNvPr id="13" name="Picture 18">
            <a:extLst>
              <a:ext uri="{FF2B5EF4-FFF2-40B4-BE49-F238E27FC236}">
                <a16:creationId xmlns:a16="http://schemas.microsoft.com/office/drawing/2014/main" xmlns="" id="{4B26E4A3-337B-1F4E-BCD1-9234BD0C3F42}"/>
              </a:ext>
            </a:extLst>
          </p:cNvPr>
          <p:cNvPicPr>
            <a:picLocks noChangeAspect="1"/>
          </p:cNvPicPr>
          <p:nvPr/>
        </p:nvPicPr>
        <p:blipFill>
          <a:blip r:embed="rId11"/>
          <a:stretch>
            <a:fillRect/>
          </a:stretch>
        </p:blipFill>
        <p:spPr>
          <a:xfrm>
            <a:off x="21797030" y="7357713"/>
            <a:ext cx="1512120" cy="1701135"/>
          </a:xfrm>
          <a:prstGeom prst="rect">
            <a:avLst/>
          </a:prstGeom>
        </p:spPr>
      </p:pic>
      <p:pic>
        <p:nvPicPr>
          <p:cNvPr id="14" name="Picture 19">
            <a:extLst>
              <a:ext uri="{FF2B5EF4-FFF2-40B4-BE49-F238E27FC236}">
                <a16:creationId xmlns:a16="http://schemas.microsoft.com/office/drawing/2014/main" xmlns="" id="{908B2DA2-EA94-9E4D-8032-75E22D17D7F3}"/>
              </a:ext>
            </a:extLst>
          </p:cNvPr>
          <p:cNvPicPr>
            <a:picLocks noChangeAspect="1"/>
          </p:cNvPicPr>
          <p:nvPr/>
        </p:nvPicPr>
        <p:blipFill>
          <a:blip r:embed="rId12"/>
          <a:stretch>
            <a:fillRect/>
          </a:stretch>
        </p:blipFill>
        <p:spPr>
          <a:xfrm>
            <a:off x="13991707" y="9660720"/>
            <a:ext cx="2125730" cy="2125730"/>
          </a:xfrm>
          <a:prstGeom prst="rect">
            <a:avLst/>
          </a:prstGeom>
        </p:spPr>
      </p:pic>
      <p:pic>
        <p:nvPicPr>
          <p:cNvPr id="15" name="Picture 20">
            <a:extLst>
              <a:ext uri="{FF2B5EF4-FFF2-40B4-BE49-F238E27FC236}">
                <a16:creationId xmlns:a16="http://schemas.microsoft.com/office/drawing/2014/main" xmlns="" id="{0E01FE6C-C355-8246-9049-01A93FBCCB4F}"/>
              </a:ext>
            </a:extLst>
          </p:cNvPr>
          <p:cNvPicPr>
            <a:picLocks noChangeAspect="1"/>
          </p:cNvPicPr>
          <p:nvPr/>
        </p:nvPicPr>
        <p:blipFill>
          <a:blip r:embed="rId13"/>
          <a:stretch>
            <a:fillRect/>
          </a:stretch>
        </p:blipFill>
        <p:spPr>
          <a:xfrm>
            <a:off x="19464808" y="7938120"/>
            <a:ext cx="1661580" cy="830791"/>
          </a:xfrm>
          <a:prstGeom prst="rect">
            <a:avLst/>
          </a:prstGeom>
        </p:spPr>
      </p:pic>
      <p:pic>
        <p:nvPicPr>
          <p:cNvPr id="16" name="Picture 2">
            <a:extLst>
              <a:ext uri="{FF2B5EF4-FFF2-40B4-BE49-F238E27FC236}">
                <a16:creationId xmlns:a16="http://schemas.microsoft.com/office/drawing/2014/main" xmlns="" id="{ABE77D0B-ECFC-7D48-B6F1-8EB1835104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0204" y="5349359"/>
            <a:ext cx="1853029" cy="178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xmlns="" id="{6CC867C2-D47B-E541-A30D-9A1A9881E1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54685" y="5580768"/>
            <a:ext cx="3929723" cy="146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a:extLst>
              <a:ext uri="{FF2B5EF4-FFF2-40B4-BE49-F238E27FC236}">
                <a16:creationId xmlns:a16="http://schemas.microsoft.com/office/drawing/2014/main" xmlns="" id="{9BE88BFF-3D1D-EC48-A552-7F66EB0F3B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8550" y="10433805"/>
            <a:ext cx="2355822" cy="123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extLst>
              <a:ext uri="{FF2B5EF4-FFF2-40B4-BE49-F238E27FC236}">
                <a16:creationId xmlns:a16="http://schemas.microsoft.com/office/drawing/2014/main" xmlns="" id="{66B6CBE9-7E9F-6842-8580-8D5CACAD2C9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616936" y="9241829"/>
            <a:ext cx="1453361" cy="213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a:extLst>
              <a:ext uri="{FF2B5EF4-FFF2-40B4-BE49-F238E27FC236}">
                <a16:creationId xmlns:a16="http://schemas.microsoft.com/office/drawing/2014/main" xmlns="" id="{B3D2A9D1-B26C-F545-B666-33F8C988DA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31684" y="11713379"/>
            <a:ext cx="2661800" cy="169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8">
            <a:extLst>
              <a:ext uri="{FF2B5EF4-FFF2-40B4-BE49-F238E27FC236}">
                <a16:creationId xmlns:a16="http://schemas.microsoft.com/office/drawing/2014/main" xmlns="" id="{7F74667C-4590-7149-93D6-1264F0108F3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616936" y="5798040"/>
            <a:ext cx="2666300" cy="118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descr="https://encrypted-tbn0.gstatic.com/images?q=tbn:ANd9GcQyKbCZkxAZvacpZ0YfePwfor0Q8uTWPBUY4dndSnFs5inU7NyN">
            <a:extLst>
              <a:ext uri="{FF2B5EF4-FFF2-40B4-BE49-F238E27FC236}">
                <a16:creationId xmlns:a16="http://schemas.microsoft.com/office/drawing/2014/main" xmlns="" id="{5B569392-B2CE-2A48-B8C6-FF37EA14817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903968" y="11973597"/>
            <a:ext cx="4770303" cy="1249365"/>
          </a:xfrm>
          <a:prstGeom prst="rect">
            <a:avLst/>
          </a:prstGeom>
          <a:noFill/>
          <a:ln w="12700">
            <a:miter lim="400000"/>
          </a:ln>
          <a:extLst>
            <a:ext uri="{909E8E84-426E-40DD-AFC4-6F175D3DCCD1}">
              <a14:hiddenFill xmlns:a14="http://schemas.microsoft.com/office/drawing/2010/main">
                <a:solidFill>
                  <a:srgbClr val="FFFFFF"/>
                </a:solidFill>
              </a14:hiddenFill>
            </a:ext>
          </a:extLst>
        </p:spPr>
      </p:pic>
      <p:pic>
        <p:nvPicPr>
          <p:cNvPr id="23" name="Picture 22" descr="http://www.esa.int/esalogo/images/downloads/Logo_Fingerprint/Office_presentation/03_logo_dark_blue.bmp">
            <a:extLst>
              <a:ext uri="{FF2B5EF4-FFF2-40B4-BE49-F238E27FC236}">
                <a16:creationId xmlns:a16="http://schemas.microsoft.com/office/drawing/2014/main" xmlns="" id="{86E0EF95-2D7E-9C43-BF2D-4BEE24BAEA6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801683" y="7540908"/>
            <a:ext cx="3078180" cy="15280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xmlns="" id="{59FAF075-6975-DF46-AF45-66FB5DD29C97}"/>
              </a:ext>
            </a:extLst>
          </p:cNvPr>
          <p:cNvPicPr>
            <a:picLocks noChangeAspect="1"/>
          </p:cNvPicPr>
          <p:nvPr/>
        </p:nvPicPr>
        <p:blipFill rotWithShape="1">
          <a:blip r:embed="rId22"/>
          <a:srcRect l="4844" t="17039" r="16945" b="18561"/>
          <a:stretch/>
        </p:blipFill>
        <p:spPr>
          <a:xfrm>
            <a:off x="15731332" y="6005344"/>
            <a:ext cx="4465320" cy="617161"/>
          </a:xfrm>
          <a:prstGeom prst="rect">
            <a:avLst/>
          </a:prstGeom>
        </p:spPr>
      </p:pic>
      <p:pic>
        <p:nvPicPr>
          <p:cNvPr id="25" name="Picture 4">
            <a:extLst>
              <a:ext uri="{FF2B5EF4-FFF2-40B4-BE49-F238E27FC236}">
                <a16:creationId xmlns:a16="http://schemas.microsoft.com/office/drawing/2014/main" xmlns="" id="{77B92B42-A5A0-0544-8427-E783968C0626}"/>
              </a:ext>
            </a:extLst>
          </p:cNvPr>
          <p:cNvPicPr>
            <a:picLocks noChangeAspect="1"/>
          </p:cNvPicPr>
          <p:nvPr/>
        </p:nvPicPr>
        <p:blipFill rotWithShape="1">
          <a:blip r:embed="rId23">
            <a:extLst>
              <a:ext uri="{28A0092B-C50C-407E-A947-70E740481C1C}">
                <a14:useLocalDpi xmlns:a14="http://schemas.microsoft.com/office/drawing/2010/main" val="0"/>
              </a:ext>
            </a:extLst>
          </a:blip>
          <a:srcRect l="15828" r="13474"/>
          <a:stretch/>
        </p:blipFill>
        <p:spPr>
          <a:xfrm>
            <a:off x="1966786" y="7446053"/>
            <a:ext cx="1656340" cy="2342848"/>
          </a:xfrm>
          <a:prstGeom prst="rect">
            <a:avLst/>
          </a:prstGeom>
        </p:spPr>
      </p:pic>
      <p:pic>
        <p:nvPicPr>
          <p:cNvPr id="26" name="Picture 23">
            <a:extLst>
              <a:ext uri="{FF2B5EF4-FFF2-40B4-BE49-F238E27FC236}">
                <a16:creationId xmlns:a16="http://schemas.microsoft.com/office/drawing/2014/main" xmlns="" id="{1992C726-E85D-3242-9B4A-618324433C45}"/>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3739"/>
          <a:stretch/>
        </p:blipFill>
        <p:spPr>
          <a:xfrm>
            <a:off x="1299252" y="10409817"/>
            <a:ext cx="3362469" cy="1402048"/>
          </a:xfrm>
          <a:prstGeom prst="rect">
            <a:avLst/>
          </a:prstGeom>
        </p:spPr>
      </p:pic>
      <p:pic>
        <p:nvPicPr>
          <p:cNvPr id="27" name="Grafik 26">
            <a:extLst>
              <a:ext uri="{FF2B5EF4-FFF2-40B4-BE49-F238E27FC236}">
                <a16:creationId xmlns:a16="http://schemas.microsoft.com/office/drawing/2014/main" xmlns="" id="{A6DA4F08-1FC2-7B4F-A187-4A8237A05AE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260797989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21460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Essential </a:t>
            </a:r>
            <a:r>
              <a:rPr lang="de-DE" dirty="0" err="1">
                <a:solidFill>
                  <a:schemeClr val="accent6">
                    <a:lumOff val="-21524"/>
                  </a:schemeClr>
                </a:solidFill>
              </a:rPr>
              <a:t>Biodiversity</a:t>
            </a:r>
            <a:r>
              <a:rPr lang="de-DE" dirty="0">
                <a:solidFill>
                  <a:schemeClr val="accent6">
                    <a:lumOff val="-21524"/>
                  </a:schemeClr>
                </a:solidFill>
              </a:rPr>
              <a:t> Variables (EBVs)</a:t>
            </a:r>
            <a:endParaRPr dirty="0">
              <a:solidFill>
                <a:schemeClr val="accent1"/>
              </a:solidFill>
            </a:endParaRPr>
          </a:p>
        </p:txBody>
      </p:sp>
      <p:sp>
        <p:nvSpPr>
          <p:cNvPr id="3" name="Shape 145">
            <a:extLst>
              <a:ext uri="{FF2B5EF4-FFF2-40B4-BE49-F238E27FC236}">
                <a16:creationId xmlns:a16="http://schemas.microsoft.com/office/drawing/2014/main" xmlns="" id="{56D756CA-21C1-1546-B0FE-B3C26C6D50CC}"/>
              </a:ext>
            </a:extLst>
          </p:cNvPr>
          <p:cNvSpPr/>
          <p:nvPr/>
        </p:nvSpPr>
        <p:spPr>
          <a:xfrm>
            <a:off x="1678832" y="5705872"/>
            <a:ext cx="19928532" cy="4719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i="1" dirty="0">
                <a:sym typeface="Arial"/>
              </a:rPr>
              <a:t>EBV </a:t>
            </a:r>
            <a:r>
              <a:rPr lang="de-DE" i="1" dirty="0" err="1">
                <a:sym typeface="Arial"/>
              </a:rPr>
              <a:t>are</a:t>
            </a:r>
            <a:r>
              <a:rPr lang="de-DE" i="1" dirty="0">
                <a:sym typeface="Arial"/>
              </a:rPr>
              <a:t> </a:t>
            </a:r>
            <a:r>
              <a:rPr lang="de-DE" i="1" dirty="0" err="1">
                <a:sym typeface="Arial"/>
              </a:rPr>
              <a:t>defined</a:t>
            </a:r>
            <a:r>
              <a:rPr lang="de-DE" i="1" dirty="0">
                <a:sym typeface="Arial"/>
              </a:rPr>
              <a:t> </a:t>
            </a:r>
            <a:r>
              <a:rPr lang="de-DE" i="1" dirty="0" err="1">
                <a:sym typeface="Arial"/>
              </a:rPr>
              <a:t>as</a:t>
            </a:r>
            <a:r>
              <a:rPr lang="de-DE" i="1" dirty="0">
                <a:sym typeface="Arial"/>
              </a:rPr>
              <a:t> </a:t>
            </a:r>
            <a:r>
              <a:rPr lang="de-DE" i="1" dirty="0" err="1">
                <a:sym typeface="Arial"/>
              </a:rPr>
              <a:t>harmonised</a:t>
            </a:r>
            <a:r>
              <a:rPr lang="de-DE" i="1" dirty="0">
                <a:sym typeface="Arial"/>
              </a:rPr>
              <a:t> </a:t>
            </a:r>
            <a:r>
              <a:rPr lang="de-DE" i="1" dirty="0" err="1">
                <a:sym typeface="Arial"/>
              </a:rPr>
              <a:t>measurements</a:t>
            </a:r>
            <a:r>
              <a:rPr lang="de-DE" i="1" dirty="0">
                <a:sym typeface="Arial"/>
              </a:rPr>
              <a:t> </a:t>
            </a:r>
            <a:r>
              <a:rPr lang="de-DE" i="1" dirty="0" err="1">
                <a:sym typeface="Arial"/>
              </a:rPr>
              <a:t>required</a:t>
            </a:r>
            <a:r>
              <a:rPr lang="de-DE" i="1" dirty="0">
                <a:sym typeface="Arial"/>
              </a:rPr>
              <a:t> </a:t>
            </a:r>
            <a:r>
              <a:rPr lang="de-DE" i="1" dirty="0" err="1">
                <a:sym typeface="Arial"/>
              </a:rPr>
              <a:t>for</a:t>
            </a:r>
            <a:r>
              <a:rPr lang="de-DE" i="1" dirty="0">
                <a:sym typeface="Arial"/>
              </a:rPr>
              <a:t> </a:t>
            </a:r>
            <a:r>
              <a:rPr lang="de-DE" i="1" dirty="0" err="1">
                <a:sym typeface="Arial"/>
              </a:rPr>
              <a:t>studying</a:t>
            </a:r>
            <a:r>
              <a:rPr lang="de-DE" i="1" dirty="0">
                <a:sym typeface="Arial"/>
              </a:rPr>
              <a:t>, </a:t>
            </a:r>
          </a:p>
          <a:p>
            <a:pPr>
              <a:defRPr>
                <a:latin typeface="Arial"/>
                <a:ea typeface="Arial"/>
                <a:cs typeface="Arial"/>
                <a:sym typeface="Arial"/>
              </a:defRPr>
            </a:pPr>
            <a:r>
              <a:rPr lang="de-DE" i="1" dirty="0" err="1">
                <a:sym typeface="Arial"/>
              </a:rPr>
              <a:t>reporting</a:t>
            </a:r>
            <a:r>
              <a:rPr lang="de-DE" i="1" dirty="0">
                <a:sym typeface="Arial"/>
              </a:rPr>
              <a:t>, </a:t>
            </a:r>
            <a:r>
              <a:rPr lang="de-DE" i="1" dirty="0" err="1">
                <a:sym typeface="Arial"/>
              </a:rPr>
              <a:t>and</a:t>
            </a:r>
            <a:r>
              <a:rPr lang="de-DE" i="1" dirty="0">
                <a:sym typeface="Arial"/>
              </a:rPr>
              <a:t> </a:t>
            </a:r>
            <a:r>
              <a:rPr lang="de-DE" i="1" dirty="0" err="1">
                <a:sym typeface="Arial"/>
              </a:rPr>
              <a:t>management</a:t>
            </a:r>
            <a:r>
              <a:rPr lang="de-DE" i="1" dirty="0">
                <a:sym typeface="Arial"/>
              </a:rPr>
              <a:t> </a:t>
            </a:r>
            <a:r>
              <a:rPr lang="de-DE" i="1" dirty="0" err="1">
                <a:sym typeface="Arial"/>
              </a:rPr>
              <a:t>of</a:t>
            </a:r>
            <a:r>
              <a:rPr lang="de-DE" i="1" dirty="0">
                <a:sym typeface="Arial"/>
              </a:rPr>
              <a:t> </a:t>
            </a:r>
            <a:r>
              <a:rPr lang="de-DE" i="1" dirty="0" err="1">
                <a:sym typeface="Arial"/>
              </a:rPr>
              <a:t>biodiversity</a:t>
            </a:r>
            <a:r>
              <a:rPr lang="de-DE" i="1" dirty="0">
                <a:sym typeface="Arial"/>
              </a:rPr>
              <a:t> </a:t>
            </a:r>
            <a:r>
              <a:rPr lang="de-DE" i="1" dirty="0" err="1">
                <a:sym typeface="Arial"/>
              </a:rPr>
              <a:t>change</a:t>
            </a:r>
            <a:r>
              <a:rPr lang="de-DE" i="1" dirty="0">
                <a:sym typeface="Arial"/>
              </a:rPr>
              <a:t>. </a:t>
            </a:r>
          </a:p>
          <a:p>
            <a:pPr>
              <a:defRPr>
                <a:latin typeface="Arial"/>
                <a:ea typeface="Arial"/>
                <a:cs typeface="Arial"/>
                <a:sym typeface="Arial"/>
              </a:defRPr>
            </a:pPr>
            <a:endParaRPr lang="de-DE" i="1" dirty="0">
              <a:sym typeface="Arial"/>
            </a:endParaRPr>
          </a:p>
          <a:p>
            <a:pPr>
              <a:defRPr>
                <a:latin typeface="Arial"/>
                <a:ea typeface="Arial"/>
                <a:cs typeface="Arial"/>
                <a:sym typeface="Arial"/>
              </a:defRPr>
            </a:pPr>
            <a:r>
              <a:rPr lang="de-DE" i="1" dirty="0">
                <a:sym typeface="Arial"/>
              </a:rPr>
              <a:t>EBVs </a:t>
            </a:r>
            <a:r>
              <a:rPr lang="de-DE" i="1" dirty="0" err="1">
                <a:sym typeface="Arial"/>
              </a:rPr>
              <a:t>are</a:t>
            </a:r>
            <a:r>
              <a:rPr lang="de-DE" i="1" dirty="0">
                <a:sym typeface="Arial"/>
              </a:rPr>
              <a:t> </a:t>
            </a:r>
            <a:r>
              <a:rPr lang="de-DE" i="1" dirty="0" err="1">
                <a:sym typeface="Arial"/>
              </a:rPr>
              <a:t>conceptually</a:t>
            </a:r>
            <a:r>
              <a:rPr lang="de-DE" i="1" dirty="0">
                <a:sym typeface="Arial"/>
              </a:rPr>
              <a:t> </a:t>
            </a:r>
            <a:r>
              <a:rPr lang="de-DE" i="1" dirty="0" err="1">
                <a:sym typeface="Arial"/>
              </a:rPr>
              <a:t>located</a:t>
            </a:r>
            <a:r>
              <a:rPr lang="de-DE" i="1" dirty="0">
                <a:sym typeface="Arial"/>
              </a:rPr>
              <a:t> on a </a:t>
            </a:r>
            <a:r>
              <a:rPr lang="de-DE" i="1" dirty="0" err="1">
                <a:sym typeface="Arial"/>
              </a:rPr>
              <a:t>continuum</a:t>
            </a:r>
            <a:r>
              <a:rPr lang="de-DE" i="1" dirty="0">
                <a:sym typeface="Arial"/>
              </a:rPr>
              <a:t> </a:t>
            </a:r>
            <a:r>
              <a:rPr lang="de-DE" i="1" dirty="0" err="1">
                <a:sym typeface="Arial"/>
              </a:rPr>
              <a:t>between</a:t>
            </a:r>
            <a:r>
              <a:rPr lang="de-DE" i="1" dirty="0">
                <a:sym typeface="Arial"/>
              </a:rPr>
              <a:t> </a:t>
            </a:r>
          </a:p>
          <a:p>
            <a:pPr>
              <a:defRPr>
                <a:latin typeface="Arial"/>
                <a:ea typeface="Arial"/>
                <a:cs typeface="Arial"/>
                <a:sym typeface="Arial"/>
              </a:defRPr>
            </a:pPr>
            <a:r>
              <a:rPr lang="de-DE" i="1" dirty="0" err="1">
                <a:sym typeface="Arial"/>
              </a:rPr>
              <a:t>primary</a:t>
            </a:r>
            <a:r>
              <a:rPr lang="de-DE" i="1" dirty="0">
                <a:sym typeface="Arial"/>
              </a:rPr>
              <a:t> </a:t>
            </a:r>
            <a:r>
              <a:rPr lang="de-DE" i="1" dirty="0" err="1">
                <a:sym typeface="Arial"/>
              </a:rPr>
              <a:t>data</a:t>
            </a:r>
            <a:r>
              <a:rPr lang="de-DE" i="1" dirty="0">
                <a:sym typeface="Arial"/>
              </a:rPr>
              <a:t> </a:t>
            </a:r>
            <a:r>
              <a:rPr lang="de-DE" i="1" dirty="0" err="1">
                <a:sym typeface="Arial"/>
              </a:rPr>
              <a:t>observations</a:t>
            </a:r>
            <a:r>
              <a:rPr lang="de-DE" i="1" dirty="0">
                <a:sym typeface="Arial"/>
              </a:rPr>
              <a:t> (‘</a:t>
            </a:r>
            <a:r>
              <a:rPr lang="de-DE" i="1" dirty="0" err="1">
                <a:sym typeface="Arial"/>
              </a:rPr>
              <a:t>raw</a:t>
            </a:r>
            <a:r>
              <a:rPr lang="de-DE" i="1" dirty="0">
                <a:sym typeface="Arial"/>
              </a:rPr>
              <a:t> </a:t>
            </a:r>
            <a:r>
              <a:rPr lang="de-DE" i="1" dirty="0" err="1">
                <a:sym typeface="Arial"/>
              </a:rPr>
              <a:t>data</a:t>
            </a:r>
            <a:r>
              <a:rPr lang="de-DE" i="1" dirty="0">
                <a:sym typeface="Arial"/>
              </a:rPr>
              <a:t>’) </a:t>
            </a:r>
            <a:r>
              <a:rPr lang="de-DE" i="1" dirty="0" err="1">
                <a:sym typeface="Arial"/>
              </a:rPr>
              <a:t>and</a:t>
            </a:r>
            <a:r>
              <a:rPr lang="de-DE" i="1" dirty="0">
                <a:sym typeface="Arial"/>
              </a:rPr>
              <a:t> </a:t>
            </a:r>
          </a:p>
          <a:p>
            <a:pPr>
              <a:defRPr>
                <a:latin typeface="Arial"/>
                <a:ea typeface="Arial"/>
                <a:cs typeface="Arial"/>
                <a:sym typeface="Arial"/>
              </a:defRPr>
            </a:pPr>
            <a:r>
              <a:rPr lang="de-DE" i="1" dirty="0" err="1">
                <a:sym typeface="Arial"/>
              </a:rPr>
              <a:t>synthetic</a:t>
            </a:r>
            <a:r>
              <a:rPr lang="de-DE" i="1" dirty="0">
                <a:sym typeface="Arial"/>
              </a:rPr>
              <a:t> </a:t>
            </a:r>
            <a:r>
              <a:rPr lang="de-DE" i="1" dirty="0" err="1">
                <a:sym typeface="Arial"/>
              </a:rPr>
              <a:t>or</a:t>
            </a:r>
            <a:r>
              <a:rPr lang="de-DE" i="1" dirty="0">
                <a:sym typeface="Arial"/>
              </a:rPr>
              <a:t> </a:t>
            </a:r>
            <a:r>
              <a:rPr lang="de-DE" i="1" dirty="0" err="1">
                <a:sym typeface="Arial"/>
              </a:rPr>
              <a:t>derived</a:t>
            </a:r>
            <a:r>
              <a:rPr lang="de-DE" i="1" dirty="0">
                <a:sym typeface="Arial"/>
              </a:rPr>
              <a:t> </a:t>
            </a:r>
            <a:r>
              <a:rPr lang="de-DE" i="1" dirty="0" err="1">
                <a:sym typeface="Arial"/>
              </a:rPr>
              <a:t>indices</a:t>
            </a:r>
            <a:r>
              <a:rPr lang="de-DE" i="1" dirty="0">
                <a:sym typeface="Arial"/>
              </a:rPr>
              <a:t> (‘</a:t>
            </a:r>
            <a:r>
              <a:rPr lang="de-DE" i="1" dirty="0" err="1">
                <a:sym typeface="Arial"/>
              </a:rPr>
              <a:t>indicators</a:t>
            </a:r>
            <a:r>
              <a:rPr lang="de-DE" i="1" dirty="0">
                <a:sym typeface="Arial"/>
              </a:rPr>
              <a:t>’).</a:t>
            </a:r>
            <a:endParaRPr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2542928" y="3170487"/>
            <a:ext cx="17338081"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Essential </a:t>
            </a:r>
            <a:r>
              <a:rPr lang="de-DE" sz="7200" b="1" i="1" dirty="0" err="1">
                <a:sym typeface="Arial"/>
              </a:rPr>
              <a:t>Biodiversity</a:t>
            </a:r>
            <a:r>
              <a:rPr lang="de-DE" sz="7200" b="1" i="1" dirty="0">
                <a:sym typeface="Arial"/>
              </a:rPr>
              <a:t> Variables (EBVs)</a:t>
            </a:r>
            <a:endParaRPr sz="7200" b="1" dirty="0">
              <a:solidFill>
                <a:schemeClr val="accent1"/>
              </a:solidFill>
            </a:endParaRPr>
          </a:p>
        </p:txBody>
      </p:sp>
      <p:pic>
        <p:nvPicPr>
          <p:cNvPr id="5" name="Grafik 4">
            <a:extLst>
              <a:ext uri="{FF2B5EF4-FFF2-40B4-BE49-F238E27FC236}">
                <a16:creationId xmlns:a16="http://schemas.microsoft.com/office/drawing/2014/main" xmlns="" id="{42AB0D22-C01B-C249-BAF6-80A89DF5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184604563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21460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Essential </a:t>
            </a:r>
            <a:r>
              <a:rPr lang="de-DE" dirty="0" err="1">
                <a:solidFill>
                  <a:schemeClr val="accent6">
                    <a:lumOff val="-21524"/>
                  </a:schemeClr>
                </a:solidFill>
              </a:rPr>
              <a:t>Biodiversity</a:t>
            </a:r>
            <a:r>
              <a:rPr lang="de-DE" dirty="0">
                <a:solidFill>
                  <a:schemeClr val="accent6">
                    <a:lumOff val="-21524"/>
                  </a:schemeClr>
                </a:solidFill>
              </a:rPr>
              <a:t> Variables (EBVs)</a:t>
            </a:r>
            <a:endParaRPr lang="de-DE" dirty="0">
              <a:solidFill>
                <a:schemeClr val="accent1"/>
              </a:solidFill>
            </a:endParaRPr>
          </a:p>
        </p:txBody>
      </p:sp>
      <p:sp>
        <p:nvSpPr>
          <p:cNvPr id="3" name="Shape 145">
            <a:extLst>
              <a:ext uri="{FF2B5EF4-FFF2-40B4-BE49-F238E27FC236}">
                <a16:creationId xmlns:a16="http://schemas.microsoft.com/office/drawing/2014/main" xmlns="" id="{56D756CA-21C1-1546-B0FE-B3C26C6D50CC}"/>
              </a:ext>
            </a:extLst>
          </p:cNvPr>
          <p:cNvSpPr/>
          <p:nvPr/>
        </p:nvSpPr>
        <p:spPr>
          <a:xfrm>
            <a:off x="310680" y="7311821"/>
            <a:ext cx="8840573"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fontAlgn="base"/>
            <a:r>
              <a:rPr lang="de-DE" sz="4000" b="1" dirty="0"/>
              <a:t>EBV-</a:t>
            </a:r>
            <a:r>
              <a:rPr lang="de-DE" sz="4000" b="1" dirty="0" err="1"/>
              <a:t>usable</a:t>
            </a:r>
            <a:r>
              <a:rPr lang="de-DE" sz="4000" b="1" dirty="0"/>
              <a:t> </a:t>
            </a:r>
            <a:r>
              <a:rPr lang="de-DE" sz="4000" b="1" dirty="0" err="1"/>
              <a:t>datasets</a:t>
            </a:r>
            <a:r>
              <a:rPr lang="de-DE" sz="4000" dirty="0"/>
              <a:t> </a:t>
            </a:r>
            <a:br>
              <a:rPr lang="de-DE" sz="4000" dirty="0"/>
            </a:br>
            <a:r>
              <a:rPr lang="de-DE" sz="4000" dirty="0"/>
              <a:t>(Datasets </a:t>
            </a:r>
            <a:r>
              <a:rPr lang="de-DE" sz="4000" dirty="0" err="1"/>
              <a:t>with</a:t>
            </a:r>
            <a:r>
              <a:rPr lang="de-DE" sz="4000" dirty="0"/>
              <a:t> </a:t>
            </a:r>
            <a:r>
              <a:rPr lang="de-DE" sz="4000" dirty="0" err="1"/>
              <a:t>measurements</a:t>
            </a:r>
            <a:r>
              <a:rPr lang="de-DE" sz="4000" dirty="0"/>
              <a:t> </a:t>
            </a:r>
            <a:r>
              <a:rPr lang="de-DE" sz="4000" dirty="0" err="1"/>
              <a:t>and</a:t>
            </a:r>
            <a:r>
              <a:rPr lang="de-DE" sz="4000" dirty="0"/>
              <a:t> </a:t>
            </a:r>
            <a:r>
              <a:rPr lang="de-DE" sz="4000" dirty="0" err="1"/>
              <a:t>observation</a:t>
            </a:r>
            <a:r>
              <a:rPr lang="de-DE" sz="4000" dirty="0"/>
              <a:t> </a:t>
            </a:r>
            <a:r>
              <a:rPr lang="de-DE" sz="4000" dirty="0" err="1"/>
              <a:t>protocols</a:t>
            </a:r>
            <a:r>
              <a:rPr lang="de-DE" sz="4000" dirty="0"/>
              <a:t> in </a:t>
            </a:r>
            <a:r>
              <a:rPr lang="de-DE" sz="4000" dirty="0" err="1"/>
              <a:t>right</a:t>
            </a:r>
            <a:r>
              <a:rPr lang="de-DE" sz="4000" dirty="0"/>
              <a:t> </a:t>
            </a:r>
            <a:r>
              <a:rPr lang="de-DE" sz="4000" dirty="0" err="1"/>
              <a:t>format</a:t>
            </a:r>
            <a:r>
              <a:rPr lang="de-DE" sz="4000" dirty="0"/>
              <a:t>)</a:t>
            </a:r>
          </a:p>
        </p:txBody>
      </p:sp>
      <p:sp>
        <p:nvSpPr>
          <p:cNvPr id="4" name="Shape 145">
            <a:extLst>
              <a:ext uri="{FF2B5EF4-FFF2-40B4-BE49-F238E27FC236}">
                <a16:creationId xmlns:a16="http://schemas.microsoft.com/office/drawing/2014/main" xmlns="" id="{893B1628-D181-DA4C-A274-B51F328DF94C}"/>
              </a:ext>
            </a:extLst>
          </p:cNvPr>
          <p:cNvSpPr/>
          <p:nvPr/>
        </p:nvSpPr>
        <p:spPr>
          <a:xfrm>
            <a:off x="1471737" y="2531984"/>
            <a:ext cx="21031399"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Understanding </a:t>
            </a:r>
            <a:r>
              <a:rPr lang="de-DE" sz="7200" b="1" i="1" dirty="0" err="1">
                <a:sym typeface="Arial"/>
              </a:rPr>
              <a:t>Raw</a:t>
            </a:r>
            <a:r>
              <a:rPr lang="de-DE" sz="7200" b="1" i="1" dirty="0">
                <a:sym typeface="Arial"/>
              </a:rPr>
              <a:t> </a:t>
            </a:r>
            <a:r>
              <a:rPr lang="de-DE" sz="7200" b="1" i="1" dirty="0" err="1">
                <a:sym typeface="Arial"/>
              </a:rPr>
              <a:t>data</a:t>
            </a:r>
            <a:r>
              <a:rPr lang="de-DE" sz="7200" b="1" i="1" dirty="0">
                <a:sym typeface="Arial"/>
              </a:rPr>
              <a:t> / EBV </a:t>
            </a:r>
            <a:r>
              <a:rPr lang="de-DE" sz="7200" b="1" i="1" dirty="0" err="1">
                <a:sym typeface="Arial"/>
              </a:rPr>
              <a:t>data</a:t>
            </a:r>
            <a:r>
              <a:rPr lang="de-DE" sz="7200" b="1" i="1" dirty="0">
                <a:sym typeface="Arial"/>
              </a:rPr>
              <a:t> / </a:t>
            </a:r>
            <a:r>
              <a:rPr lang="de-DE" sz="7200" b="1" i="1" dirty="0" err="1">
                <a:sym typeface="Arial"/>
              </a:rPr>
              <a:t>Indicators</a:t>
            </a:r>
            <a:endParaRPr sz="7200" b="1" dirty="0">
              <a:solidFill>
                <a:schemeClr val="accent1"/>
              </a:solidFill>
            </a:endParaRPr>
          </a:p>
        </p:txBody>
      </p:sp>
      <p:sp>
        <p:nvSpPr>
          <p:cNvPr id="5" name="Shape 145">
            <a:extLst>
              <a:ext uri="{FF2B5EF4-FFF2-40B4-BE49-F238E27FC236}">
                <a16:creationId xmlns:a16="http://schemas.microsoft.com/office/drawing/2014/main" xmlns="" id="{0F6E01A5-49F6-B443-83BC-489BBD2C3E52}"/>
              </a:ext>
            </a:extLst>
          </p:cNvPr>
          <p:cNvSpPr/>
          <p:nvPr/>
        </p:nvSpPr>
        <p:spPr>
          <a:xfrm>
            <a:off x="4834836" y="4532432"/>
            <a:ext cx="14305198"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fontAlgn="base"/>
            <a:r>
              <a:rPr lang="de-DE" sz="4000" b="1" dirty="0" err="1"/>
              <a:t>Raw</a:t>
            </a:r>
            <a:r>
              <a:rPr lang="de-DE" sz="4000" b="1" dirty="0"/>
              <a:t> </a:t>
            </a:r>
            <a:r>
              <a:rPr lang="de-DE" sz="4000" b="1" dirty="0" err="1"/>
              <a:t>data</a:t>
            </a:r>
            <a:r>
              <a:rPr lang="de-DE" sz="4000" dirty="0"/>
              <a:t> </a:t>
            </a:r>
          </a:p>
          <a:p>
            <a:pPr fontAlgn="base"/>
            <a:r>
              <a:rPr lang="de-DE" sz="4000" dirty="0"/>
              <a:t>(</a:t>
            </a:r>
            <a:r>
              <a:rPr lang="de-DE" sz="4000" dirty="0" err="1"/>
              <a:t>Raw</a:t>
            </a:r>
            <a:r>
              <a:rPr lang="de-DE" sz="4000" dirty="0"/>
              <a:t> </a:t>
            </a:r>
            <a:r>
              <a:rPr lang="de-DE" sz="4000" dirty="0" err="1"/>
              <a:t>observations</a:t>
            </a:r>
            <a:r>
              <a:rPr lang="de-DE" sz="4000" dirty="0"/>
              <a:t> </a:t>
            </a:r>
            <a:r>
              <a:rPr lang="de-DE" sz="4000" dirty="0" err="1"/>
              <a:t>from</a:t>
            </a:r>
            <a:r>
              <a:rPr lang="de-DE" sz="4000" dirty="0"/>
              <a:t> </a:t>
            </a:r>
            <a:r>
              <a:rPr lang="de-DE" sz="4000" dirty="0" err="1"/>
              <a:t>surveys</a:t>
            </a:r>
            <a:r>
              <a:rPr lang="de-DE" sz="4000" dirty="0"/>
              <a:t>, </a:t>
            </a:r>
            <a:r>
              <a:rPr lang="de-DE" sz="4000" dirty="0" err="1"/>
              <a:t>sensors</a:t>
            </a:r>
            <a:r>
              <a:rPr lang="de-DE" sz="4000" dirty="0"/>
              <a:t>, </a:t>
            </a:r>
            <a:r>
              <a:rPr lang="de-DE" sz="4000" dirty="0" err="1"/>
              <a:t>satellite</a:t>
            </a:r>
            <a:r>
              <a:rPr lang="de-DE" sz="4000" dirty="0"/>
              <a:t> RS, DNA...)</a:t>
            </a:r>
          </a:p>
        </p:txBody>
      </p:sp>
      <p:sp>
        <p:nvSpPr>
          <p:cNvPr id="6" name="Shape 145">
            <a:extLst>
              <a:ext uri="{FF2B5EF4-FFF2-40B4-BE49-F238E27FC236}">
                <a16:creationId xmlns:a16="http://schemas.microsoft.com/office/drawing/2014/main" xmlns="" id="{CAAFA71B-83D1-3949-B9C6-87D301CFB196}"/>
              </a:ext>
            </a:extLst>
          </p:cNvPr>
          <p:cNvSpPr/>
          <p:nvPr/>
        </p:nvSpPr>
        <p:spPr>
          <a:xfrm>
            <a:off x="8943815" y="7299222"/>
            <a:ext cx="7226483" cy="25648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fontAlgn="base"/>
            <a:r>
              <a:rPr lang="de-DE" sz="4000" b="1" dirty="0"/>
              <a:t>EBV-</a:t>
            </a:r>
            <a:r>
              <a:rPr lang="de-DE" sz="4000" b="1" dirty="0" err="1"/>
              <a:t>ready</a:t>
            </a:r>
            <a:r>
              <a:rPr lang="de-DE" sz="4000" b="1" dirty="0"/>
              <a:t> </a:t>
            </a:r>
            <a:r>
              <a:rPr lang="de-DE" sz="4000" b="1" dirty="0" err="1"/>
              <a:t>datasets</a:t>
            </a:r>
            <a:r>
              <a:rPr lang="de-DE" sz="4000" dirty="0"/>
              <a:t> </a:t>
            </a:r>
            <a:br>
              <a:rPr lang="de-DE" sz="4000" dirty="0"/>
            </a:br>
            <a:r>
              <a:rPr lang="de-DE" sz="4000" dirty="0"/>
              <a:t>(</a:t>
            </a:r>
            <a:r>
              <a:rPr lang="de-DE" sz="4000" dirty="0" err="1"/>
              <a:t>Harmonized</a:t>
            </a:r>
            <a:r>
              <a:rPr lang="de-DE" sz="4000" dirty="0"/>
              <a:t> </a:t>
            </a:r>
            <a:r>
              <a:rPr lang="de-DE" sz="4000" dirty="0" err="1"/>
              <a:t>datasets</a:t>
            </a:r>
            <a:r>
              <a:rPr lang="de-DE" sz="4000" dirty="0"/>
              <a:t> (</a:t>
            </a:r>
            <a:r>
              <a:rPr lang="de-DE" sz="4000" dirty="0" err="1"/>
              <a:t>common</a:t>
            </a:r>
            <a:r>
              <a:rPr lang="de-DE" sz="4000" dirty="0"/>
              <a:t> </a:t>
            </a:r>
            <a:r>
              <a:rPr lang="de-DE" sz="4000" dirty="0" err="1"/>
              <a:t>format</a:t>
            </a:r>
            <a:r>
              <a:rPr lang="de-DE" sz="4000" dirty="0"/>
              <a:t>, </a:t>
            </a:r>
            <a:r>
              <a:rPr lang="de-DE" sz="4000" dirty="0" err="1"/>
              <a:t>standard</a:t>
            </a:r>
            <a:r>
              <a:rPr lang="de-DE" sz="4000" dirty="0"/>
              <a:t> </a:t>
            </a:r>
            <a:r>
              <a:rPr lang="de-DE" sz="4000" dirty="0" err="1"/>
              <a:t>unit</a:t>
            </a:r>
            <a:r>
              <a:rPr lang="de-DE" sz="4000" dirty="0"/>
              <a:t>, </a:t>
            </a:r>
            <a:r>
              <a:rPr lang="de-DE" sz="4000" dirty="0" err="1"/>
              <a:t>quality-checked</a:t>
            </a:r>
            <a:r>
              <a:rPr lang="de-DE" sz="4000" dirty="0"/>
              <a:t>))</a:t>
            </a:r>
          </a:p>
        </p:txBody>
      </p:sp>
      <p:sp>
        <p:nvSpPr>
          <p:cNvPr id="7" name="Shape 145">
            <a:extLst>
              <a:ext uri="{FF2B5EF4-FFF2-40B4-BE49-F238E27FC236}">
                <a16:creationId xmlns:a16="http://schemas.microsoft.com/office/drawing/2014/main" xmlns="" id="{76076F44-0840-8C48-A716-A87DB4B23AD4}"/>
              </a:ext>
            </a:extLst>
          </p:cNvPr>
          <p:cNvSpPr/>
          <p:nvPr/>
        </p:nvSpPr>
        <p:spPr>
          <a:xfrm>
            <a:off x="16113483" y="7339441"/>
            <a:ext cx="6379944" cy="25648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fontAlgn="base"/>
            <a:r>
              <a:rPr lang="de-DE" sz="4000" b="1" dirty="0" err="1"/>
              <a:t>Derived</a:t>
            </a:r>
            <a:r>
              <a:rPr lang="de-DE" sz="4000" b="1" dirty="0"/>
              <a:t> &amp; </a:t>
            </a:r>
            <a:r>
              <a:rPr lang="de-DE" sz="4000" b="1" dirty="0" err="1"/>
              <a:t>modelled</a:t>
            </a:r>
            <a:r>
              <a:rPr lang="de-DE" sz="4000" b="1" dirty="0"/>
              <a:t> EBV </a:t>
            </a:r>
            <a:r>
              <a:rPr lang="de-DE" sz="4000" b="1" dirty="0" err="1"/>
              <a:t>data</a:t>
            </a:r>
            <a:r>
              <a:rPr lang="de-DE" sz="4000" dirty="0"/>
              <a:t> </a:t>
            </a:r>
            <a:br>
              <a:rPr lang="de-DE" sz="4000" dirty="0"/>
            </a:br>
            <a:r>
              <a:rPr lang="de-DE" sz="4000" dirty="0"/>
              <a:t>(Data inter- </a:t>
            </a:r>
            <a:r>
              <a:rPr lang="de-DE" sz="4000" dirty="0" err="1"/>
              <a:t>or</a:t>
            </a:r>
            <a:r>
              <a:rPr lang="de-DE" sz="4000" dirty="0"/>
              <a:t> </a:t>
            </a:r>
            <a:r>
              <a:rPr lang="de-DE" sz="4000" dirty="0" err="1"/>
              <a:t>extrapolated</a:t>
            </a:r>
            <a:r>
              <a:rPr lang="de-DE" sz="4000" dirty="0"/>
              <a:t> </a:t>
            </a:r>
            <a:r>
              <a:rPr lang="de-DE" sz="4000" dirty="0" err="1"/>
              <a:t>with</a:t>
            </a:r>
            <a:r>
              <a:rPr lang="de-DE" sz="4000" dirty="0"/>
              <a:t> </a:t>
            </a:r>
            <a:r>
              <a:rPr lang="de-DE" sz="4000" dirty="0" err="1"/>
              <a:t>model</a:t>
            </a:r>
            <a:r>
              <a:rPr lang="de-DE" sz="4000" dirty="0"/>
              <a:t>)</a:t>
            </a:r>
          </a:p>
        </p:txBody>
      </p:sp>
      <p:sp>
        <p:nvSpPr>
          <p:cNvPr id="8" name="Shape 145">
            <a:extLst>
              <a:ext uri="{FF2B5EF4-FFF2-40B4-BE49-F238E27FC236}">
                <a16:creationId xmlns:a16="http://schemas.microsoft.com/office/drawing/2014/main" xmlns="" id="{EEEAD985-D2AE-C249-A95B-41AFD7F9F928}"/>
              </a:ext>
            </a:extLst>
          </p:cNvPr>
          <p:cNvSpPr/>
          <p:nvPr/>
        </p:nvSpPr>
        <p:spPr>
          <a:xfrm>
            <a:off x="4999945" y="11803937"/>
            <a:ext cx="14140089"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fontAlgn="base"/>
            <a:r>
              <a:rPr lang="de-DE" sz="4000" b="1" dirty="0" err="1"/>
              <a:t>Indicators</a:t>
            </a:r>
            <a:r>
              <a:rPr lang="de-DE" sz="4000" dirty="0"/>
              <a:t> </a:t>
            </a:r>
          </a:p>
          <a:p>
            <a:pPr fontAlgn="base"/>
            <a:r>
              <a:rPr lang="de-DE" sz="4000" dirty="0"/>
              <a:t>(</a:t>
            </a:r>
            <a:r>
              <a:rPr lang="de-DE" sz="4000" dirty="0" err="1"/>
              <a:t>Changes</a:t>
            </a:r>
            <a:r>
              <a:rPr lang="de-DE" sz="4000" dirty="0"/>
              <a:t> in </a:t>
            </a:r>
            <a:r>
              <a:rPr lang="de-DE" sz="4000" dirty="0" err="1"/>
              <a:t>species</a:t>
            </a:r>
            <a:r>
              <a:rPr lang="de-DE" sz="4000" dirty="0"/>
              <a:t> </a:t>
            </a:r>
            <a:r>
              <a:rPr lang="de-DE" sz="4000" dirty="0" err="1"/>
              <a:t>distributions</a:t>
            </a:r>
            <a:r>
              <a:rPr lang="de-DE" sz="4000" dirty="0"/>
              <a:t> </a:t>
            </a:r>
            <a:r>
              <a:rPr lang="de-DE" sz="4000" dirty="0" err="1"/>
              <a:t>or</a:t>
            </a:r>
            <a:r>
              <a:rPr lang="de-DE" sz="4000" dirty="0"/>
              <a:t> </a:t>
            </a:r>
            <a:r>
              <a:rPr lang="de-DE" sz="4000" dirty="0" err="1"/>
              <a:t>population</a:t>
            </a:r>
            <a:r>
              <a:rPr lang="de-DE" sz="4000" dirty="0"/>
              <a:t> </a:t>
            </a:r>
            <a:r>
              <a:rPr lang="de-DE" sz="4000" dirty="0" err="1"/>
              <a:t>abundances</a:t>
            </a:r>
            <a:r>
              <a:rPr lang="de-DE" sz="4000" dirty="0"/>
              <a:t>)</a:t>
            </a:r>
          </a:p>
        </p:txBody>
      </p:sp>
      <p:sp>
        <p:nvSpPr>
          <p:cNvPr id="9" name="Triangle 16">
            <a:extLst>
              <a:ext uri="{FF2B5EF4-FFF2-40B4-BE49-F238E27FC236}">
                <a16:creationId xmlns:a16="http://schemas.microsoft.com/office/drawing/2014/main" xmlns="" id="{56F86DDF-C59E-C64A-B542-F700CEECE3D4}"/>
              </a:ext>
            </a:extLst>
          </p:cNvPr>
          <p:cNvSpPr/>
          <p:nvPr/>
        </p:nvSpPr>
        <p:spPr>
          <a:xfrm rot="10800000">
            <a:off x="11249478" y="6120298"/>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16">
            <a:extLst>
              <a:ext uri="{FF2B5EF4-FFF2-40B4-BE49-F238E27FC236}">
                <a16:creationId xmlns:a16="http://schemas.microsoft.com/office/drawing/2014/main" xmlns="" id="{083F666A-5D74-794F-8038-E1CF6F0DEE03}"/>
              </a:ext>
            </a:extLst>
          </p:cNvPr>
          <p:cNvSpPr/>
          <p:nvPr/>
        </p:nvSpPr>
        <p:spPr>
          <a:xfrm rot="10800000">
            <a:off x="11193556" y="10782631"/>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xmlns="" id="{177755A1-B7AB-E84F-9E2C-EDFBFD1CD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
        <p:nvSpPr>
          <p:cNvPr id="2" name="Rechteck 1">
            <a:extLst>
              <a:ext uri="{FF2B5EF4-FFF2-40B4-BE49-F238E27FC236}">
                <a16:creationId xmlns:a16="http://schemas.microsoft.com/office/drawing/2014/main" xmlns="" id="{CC73C6EE-15F9-1345-A86F-B6B0C36FF54D}"/>
              </a:ext>
            </a:extLst>
          </p:cNvPr>
          <p:cNvSpPr>
            <a:spLocks/>
          </p:cNvSpPr>
          <p:nvPr/>
        </p:nvSpPr>
        <p:spPr>
          <a:xfrm>
            <a:off x="382691" y="7146039"/>
            <a:ext cx="22929311" cy="3483409"/>
          </a:xfrm>
          <a:prstGeom prst="rect">
            <a:avLst/>
          </a:prstGeom>
          <a:noFill/>
          <a:ln w="19050" cap="flat">
            <a:solidFill>
              <a:srgbClr val="000000">
                <a:alpha val="29000"/>
              </a:srgb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7369364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21460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de-DE" dirty="0">
                <a:solidFill>
                  <a:schemeClr val="accent6">
                    <a:lumOff val="-21524"/>
                  </a:schemeClr>
                </a:solidFill>
              </a:rPr>
              <a:t>Essential </a:t>
            </a:r>
            <a:r>
              <a:rPr lang="de-DE" dirty="0" err="1">
                <a:solidFill>
                  <a:schemeClr val="accent6">
                    <a:lumOff val="-21524"/>
                  </a:schemeClr>
                </a:solidFill>
              </a:rPr>
              <a:t>Biodiversity</a:t>
            </a:r>
            <a:r>
              <a:rPr lang="de-DE" dirty="0">
                <a:solidFill>
                  <a:schemeClr val="accent6">
                    <a:lumOff val="-21524"/>
                  </a:schemeClr>
                </a:solidFill>
              </a:rPr>
              <a:t> Variables (EBVs)</a:t>
            </a:r>
            <a:endParaRPr lang="de-DE" dirty="0">
              <a:solidFill>
                <a:schemeClr val="accent1"/>
              </a:solidFill>
            </a:endParaRPr>
          </a:p>
        </p:txBody>
      </p:sp>
      <p:sp>
        <p:nvSpPr>
          <p:cNvPr id="4" name="Shape 145">
            <a:extLst>
              <a:ext uri="{FF2B5EF4-FFF2-40B4-BE49-F238E27FC236}">
                <a16:creationId xmlns:a16="http://schemas.microsoft.com/office/drawing/2014/main" xmlns="" id="{893B1628-D181-DA4C-A274-B51F328DF94C}"/>
              </a:ext>
            </a:extLst>
          </p:cNvPr>
          <p:cNvSpPr/>
          <p:nvPr/>
        </p:nvSpPr>
        <p:spPr>
          <a:xfrm>
            <a:off x="1471737" y="2531984"/>
            <a:ext cx="21031399"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rPr lang="de-DE" sz="7200" b="1" i="1" dirty="0">
                <a:sym typeface="Arial"/>
              </a:rPr>
              <a:t>Understanding </a:t>
            </a:r>
            <a:r>
              <a:rPr lang="de-DE" sz="7200" b="1" i="1" dirty="0" err="1">
                <a:sym typeface="Arial"/>
              </a:rPr>
              <a:t>Raw</a:t>
            </a:r>
            <a:r>
              <a:rPr lang="de-DE" sz="7200" b="1" i="1" dirty="0">
                <a:sym typeface="Arial"/>
              </a:rPr>
              <a:t> </a:t>
            </a:r>
            <a:r>
              <a:rPr lang="de-DE" sz="7200" b="1" i="1" dirty="0" err="1">
                <a:sym typeface="Arial"/>
              </a:rPr>
              <a:t>data</a:t>
            </a:r>
            <a:r>
              <a:rPr lang="de-DE" sz="7200" b="1" i="1" dirty="0">
                <a:sym typeface="Arial"/>
              </a:rPr>
              <a:t> / EBV </a:t>
            </a:r>
            <a:r>
              <a:rPr lang="de-DE" sz="7200" b="1" i="1" dirty="0" err="1">
                <a:sym typeface="Arial"/>
              </a:rPr>
              <a:t>data</a:t>
            </a:r>
            <a:r>
              <a:rPr lang="de-DE" sz="7200" b="1" i="1" dirty="0">
                <a:sym typeface="Arial"/>
              </a:rPr>
              <a:t> / </a:t>
            </a:r>
            <a:r>
              <a:rPr lang="de-DE" sz="7200" b="1" i="1" dirty="0" err="1">
                <a:sym typeface="Arial"/>
              </a:rPr>
              <a:t>Indicators</a:t>
            </a:r>
            <a:endParaRPr sz="7200" b="1" dirty="0">
              <a:solidFill>
                <a:schemeClr val="accent1"/>
              </a:solidFill>
            </a:endParaRPr>
          </a:p>
        </p:txBody>
      </p:sp>
      <p:pic>
        <p:nvPicPr>
          <p:cNvPr id="11" name="Picture 1">
            <a:extLst>
              <a:ext uri="{FF2B5EF4-FFF2-40B4-BE49-F238E27FC236}">
                <a16:creationId xmlns:a16="http://schemas.microsoft.com/office/drawing/2014/main" xmlns="" id="{9B3FFD34-35E4-BD46-96D7-7DAFA4323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43679" y="1972873"/>
            <a:ext cx="9311865" cy="13177464"/>
          </a:xfrm>
          <a:prstGeom prst="rect">
            <a:avLst/>
          </a:prstGeom>
        </p:spPr>
      </p:pic>
      <p:sp>
        <p:nvSpPr>
          <p:cNvPr id="13" name="TextBox 46">
            <a:extLst>
              <a:ext uri="{FF2B5EF4-FFF2-40B4-BE49-F238E27FC236}">
                <a16:creationId xmlns:a16="http://schemas.microsoft.com/office/drawing/2014/main" xmlns="" id="{3CA46F99-5F65-5043-8F54-7E1ABB0729EF}"/>
              </a:ext>
            </a:extLst>
          </p:cNvPr>
          <p:cNvSpPr txBox="1"/>
          <p:nvPr/>
        </p:nvSpPr>
        <p:spPr>
          <a:xfrm>
            <a:off x="14963372" y="11762524"/>
            <a:ext cx="2664296" cy="707886"/>
          </a:xfrm>
          <a:prstGeom prst="rect">
            <a:avLst/>
          </a:prstGeom>
          <a:noFill/>
        </p:spPr>
        <p:txBody>
          <a:bodyPr wrap="square" rtlCol="0">
            <a:spAutoFit/>
          </a:bodyPr>
          <a:lstStyle/>
          <a:p>
            <a:pPr algn="l"/>
            <a:r>
              <a:rPr lang="en-US" sz="2000" dirty="0" err="1"/>
              <a:t>Kissling</a:t>
            </a:r>
            <a:r>
              <a:rPr lang="en-US" sz="2000" dirty="0"/>
              <a:t> et al., (2017) </a:t>
            </a:r>
          </a:p>
          <a:p>
            <a:pPr algn="l"/>
            <a:r>
              <a:rPr lang="en-US" sz="2000" dirty="0"/>
              <a:t>Biological Reviews</a:t>
            </a:r>
          </a:p>
        </p:txBody>
      </p:sp>
      <p:sp>
        <p:nvSpPr>
          <p:cNvPr id="14" name="Triangle 16">
            <a:extLst>
              <a:ext uri="{FF2B5EF4-FFF2-40B4-BE49-F238E27FC236}">
                <a16:creationId xmlns:a16="http://schemas.microsoft.com/office/drawing/2014/main" xmlns="" id="{69C4A991-AEB2-1448-B3C9-60079DC6174E}"/>
              </a:ext>
            </a:extLst>
          </p:cNvPr>
          <p:cNvSpPr/>
          <p:nvPr/>
        </p:nvSpPr>
        <p:spPr>
          <a:xfrm rot="5400000">
            <a:off x="15723485" y="7488661"/>
            <a:ext cx="1307579" cy="881717"/>
          </a:xfrm>
          <a:prstGeom prst="triangle">
            <a:avLst>
              <a:gd name="adj" fmla="val 50520"/>
            </a:avLst>
          </a:prstGeom>
          <a:solidFill>
            <a:srgbClr val="2274A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145">
            <a:extLst>
              <a:ext uri="{FF2B5EF4-FFF2-40B4-BE49-F238E27FC236}">
                <a16:creationId xmlns:a16="http://schemas.microsoft.com/office/drawing/2014/main" xmlns="" id="{4CEE32EC-8BD7-8647-8621-EBB211E96CA9}"/>
              </a:ext>
            </a:extLst>
          </p:cNvPr>
          <p:cNvSpPr/>
          <p:nvPr/>
        </p:nvSpPr>
        <p:spPr>
          <a:xfrm>
            <a:off x="17302695" y="4459637"/>
            <a:ext cx="907300"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fontAlgn="base"/>
            <a:r>
              <a:rPr lang="de-DE" sz="2400" b="1" dirty="0"/>
              <a:t>Users</a:t>
            </a:r>
          </a:p>
        </p:txBody>
      </p:sp>
      <p:pic>
        <p:nvPicPr>
          <p:cNvPr id="16" name="Picture 37">
            <a:extLst>
              <a:ext uri="{FF2B5EF4-FFF2-40B4-BE49-F238E27FC236}">
                <a16:creationId xmlns:a16="http://schemas.microsoft.com/office/drawing/2014/main" xmlns="" id="{77361DF3-7660-C14C-854F-8CEF8029698F}"/>
              </a:ext>
            </a:extLst>
          </p:cNvPr>
          <p:cNvPicPr>
            <a:picLocks noChangeAspect="1"/>
          </p:cNvPicPr>
          <p:nvPr/>
        </p:nvPicPr>
        <p:blipFill>
          <a:blip r:embed="rId3"/>
          <a:stretch>
            <a:fillRect/>
          </a:stretch>
        </p:blipFill>
        <p:spPr>
          <a:xfrm>
            <a:off x="17302695" y="5399616"/>
            <a:ext cx="3246825" cy="1748290"/>
          </a:xfrm>
          <a:prstGeom prst="rect">
            <a:avLst/>
          </a:prstGeom>
        </p:spPr>
      </p:pic>
      <p:pic>
        <p:nvPicPr>
          <p:cNvPr id="17" name="Picture 39">
            <a:extLst>
              <a:ext uri="{FF2B5EF4-FFF2-40B4-BE49-F238E27FC236}">
                <a16:creationId xmlns:a16="http://schemas.microsoft.com/office/drawing/2014/main" xmlns="" id="{94D3CC16-1D42-3048-8F6E-F5B3222C4295}"/>
              </a:ext>
            </a:extLst>
          </p:cNvPr>
          <p:cNvPicPr>
            <a:picLocks noChangeAspect="1"/>
          </p:cNvPicPr>
          <p:nvPr/>
        </p:nvPicPr>
        <p:blipFill rotWithShape="1">
          <a:blip r:embed="rId4">
            <a:extLst>
              <a:ext uri="{28A0092B-C50C-407E-A947-70E740481C1C}">
                <a14:useLocalDpi xmlns:a14="http://schemas.microsoft.com/office/drawing/2010/main" val="0"/>
              </a:ext>
            </a:extLst>
          </a:blip>
          <a:srcRect l="82329" t="67287" r="4137" b="16402"/>
          <a:stretch/>
        </p:blipFill>
        <p:spPr>
          <a:xfrm>
            <a:off x="17302695" y="7486460"/>
            <a:ext cx="3268734" cy="3044168"/>
          </a:xfrm>
          <a:prstGeom prst="rect">
            <a:avLst/>
          </a:prstGeom>
        </p:spPr>
      </p:pic>
      <p:sp>
        <p:nvSpPr>
          <p:cNvPr id="18" name="TextBox 40">
            <a:extLst>
              <a:ext uri="{FF2B5EF4-FFF2-40B4-BE49-F238E27FC236}">
                <a16:creationId xmlns:a16="http://schemas.microsoft.com/office/drawing/2014/main" xmlns="" id="{13CD9A0E-70CB-7143-948D-19FF64BBEB8D}"/>
              </a:ext>
            </a:extLst>
          </p:cNvPr>
          <p:cNvSpPr txBox="1"/>
          <p:nvPr/>
        </p:nvSpPr>
        <p:spPr>
          <a:xfrm>
            <a:off x="17285528" y="10753786"/>
            <a:ext cx="5900214" cy="523220"/>
          </a:xfrm>
          <a:prstGeom prst="rect">
            <a:avLst/>
          </a:prstGeom>
          <a:noFill/>
        </p:spPr>
        <p:txBody>
          <a:bodyPr wrap="square" rtlCol="0">
            <a:spAutoFit/>
          </a:bodyPr>
          <a:lstStyle/>
          <a:p>
            <a:pPr algn="l"/>
            <a:r>
              <a:rPr lang="en-US" sz="2800" b="1" dirty="0">
                <a:solidFill>
                  <a:srgbClr val="008B7A"/>
                </a:solidFill>
              </a:rPr>
              <a:t>National Governments</a:t>
            </a:r>
          </a:p>
        </p:txBody>
      </p:sp>
      <p:pic>
        <p:nvPicPr>
          <p:cNvPr id="19" name="Picture 36">
            <a:extLst>
              <a:ext uri="{FF2B5EF4-FFF2-40B4-BE49-F238E27FC236}">
                <a16:creationId xmlns:a16="http://schemas.microsoft.com/office/drawing/2014/main" xmlns="" id="{1D721490-E395-6645-80F6-5EE6B12CEAB0}"/>
              </a:ext>
            </a:extLst>
          </p:cNvPr>
          <p:cNvPicPr>
            <a:picLocks noChangeAspect="1"/>
          </p:cNvPicPr>
          <p:nvPr/>
        </p:nvPicPr>
        <p:blipFill>
          <a:blip r:embed="rId5"/>
          <a:stretch>
            <a:fillRect/>
          </a:stretch>
        </p:blipFill>
        <p:spPr>
          <a:xfrm>
            <a:off x="21034082" y="5720386"/>
            <a:ext cx="1908448" cy="3532148"/>
          </a:xfrm>
          <a:prstGeom prst="rect">
            <a:avLst/>
          </a:prstGeom>
        </p:spPr>
      </p:pic>
      <p:pic>
        <p:nvPicPr>
          <p:cNvPr id="12" name="Grafik 11">
            <a:extLst>
              <a:ext uri="{FF2B5EF4-FFF2-40B4-BE49-F238E27FC236}">
                <a16:creationId xmlns:a16="http://schemas.microsoft.com/office/drawing/2014/main" xmlns="" id="{C7B5D7BE-52FE-7D4E-ACAF-B892200FE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7090" y="312283"/>
            <a:ext cx="4769413" cy="2225726"/>
          </a:xfrm>
          <a:prstGeom prst="rect">
            <a:avLst/>
          </a:prstGeom>
        </p:spPr>
      </p:pic>
    </p:spTree>
    <p:extLst>
      <p:ext uri="{BB962C8B-B14F-4D97-AF65-F5344CB8AC3E}">
        <p14:creationId xmlns:p14="http://schemas.microsoft.com/office/powerpoint/2010/main" val="2212649267"/>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828</Words>
  <Application>Microsoft Office PowerPoint</Application>
  <PresentationFormat>Custom</PresentationFormat>
  <Paragraphs>150</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Paola De Salvo</cp:lastModifiedBy>
  <cp:revision>52</cp:revision>
  <dcterms:modified xsi:type="dcterms:W3CDTF">2018-04-23T08:05:26Z</dcterms:modified>
</cp:coreProperties>
</file>