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56" r:id="rId2"/>
    <p:sldId id="258" r:id="rId3"/>
    <p:sldId id="263" r:id="rId4"/>
    <p:sldId id="264" r:id="rId5"/>
    <p:sldId id="265" r:id="rId6"/>
    <p:sldId id="266" r:id="rId7"/>
    <p:sldId id="268" r:id="rId8"/>
    <p:sldId id="269" r:id="rId9"/>
    <p:sldId id="262" r:id="rId1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xmlns="">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4" d="100"/>
          <a:sy n="44" d="100"/>
        </p:scale>
        <p:origin x="-540" y="-108"/>
      </p:cViewPr>
      <p:guideLst>
        <p:guide orient="horz" pos="4320"/>
        <p:guide pos="7680"/>
      </p:guideLst>
    </p:cSldViewPr>
  </p:slideViewPr>
  <p:notesTextViewPr>
    <p:cViewPr>
      <p:scale>
        <a:sx n="1" d="1"/>
        <a:sy n="1" d="1"/>
      </p:scale>
      <p:origin x="0" y="0"/>
    </p:cViewPr>
  </p:notesTextViewPr>
  <p:sorterViewPr>
    <p:cViewPr>
      <p:scale>
        <a:sx n="100" d="100"/>
        <a:sy n="100" d="100"/>
      </p:scale>
      <p:origin x="0" y="-6075"/>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67505739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778000" y="2298700"/>
            <a:ext cx="20828000" cy="4648200"/>
          </a:xfrm>
          <a:prstGeom prst="rect">
            <a:avLst/>
          </a:prstGeom>
        </p:spPr>
        <p:txBody>
          <a:bodyPr anchor="b"/>
          <a:lstStyle/>
          <a:p>
            <a:r>
              <a:t>Title Text</a:t>
            </a:r>
          </a:p>
        </p:txBody>
      </p:sp>
      <p:sp>
        <p:nvSpPr>
          <p:cNvPr id="12" name="Shape 12"/>
          <p:cNvSpPr>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sz="3800"/>
            </a:lvl1pPr>
          </a:lstStyle>
          <a:p>
            <a:r>
              <a:t>–Johnny Appleseed</a:t>
            </a:r>
          </a:p>
        </p:txBody>
      </p:sp>
      <p:sp>
        <p:nvSpPr>
          <p:cNvPr id="94" name="Shape 94"/>
          <p:cNvSpPr>
            <a:spLocks noGrp="1"/>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635000" y="9448800"/>
            <a:ext cx="23114000" cy="2006600"/>
          </a:xfrm>
          <a:prstGeom prst="rect">
            <a:avLst/>
          </a:prstGeom>
        </p:spPr>
        <p:txBody>
          <a:bodyPr anchor="b"/>
          <a:lstStyle/>
          <a:p>
            <a:r>
              <a:t>Title Text</a:t>
            </a:r>
          </a:p>
        </p:txBody>
      </p:sp>
      <p:sp>
        <p:nvSpPr>
          <p:cNvPr id="22" name="Shape 22"/>
          <p:cNvSpPr>
            <a:spLocks noGrp="1"/>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778000" y="4533900"/>
            <a:ext cx="20828000" cy="46482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3165980" y="1104900"/>
            <a:ext cx="9525001" cy="115062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1651000" y="1104900"/>
            <a:ext cx="10223500" cy="5613400"/>
          </a:xfrm>
          <a:prstGeom prst="rect">
            <a:avLst/>
          </a:prstGeom>
        </p:spPr>
        <p:txBody>
          <a:bodyPr anchor="b"/>
          <a:lstStyle>
            <a:lvl1pPr>
              <a:defRPr sz="8400"/>
            </a:lvl1pPr>
          </a:lstStyle>
          <a:p>
            <a:r>
              <a:t>Title Text</a:t>
            </a:r>
          </a:p>
        </p:txBody>
      </p:sp>
      <p:sp>
        <p:nvSpPr>
          <p:cNvPr id="40" name="Shape 40"/>
          <p:cNvSpPr>
            <a:spLocks noGrp="1"/>
          </p:cNvSpPr>
          <p:nvPr>
            <p:ph type="body" sz="quarter" idx="1"/>
          </p:nvPr>
        </p:nvSpPr>
        <p:spPr>
          <a:xfrm>
            <a:off x="1651000" y="6845300"/>
            <a:ext cx="10223500" cy="57658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13169900" y="3238500"/>
            <a:ext cx="9525000" cy="9207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1689100" y="1778000"/>
            <a:ext cx="210058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Shape 85"/>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1689100" y="3238500"/>
            <a:ext cx="21005800" cy="920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jp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jpe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9" name="title slides-15.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17" y="0"/>
            <a:ext cx="24378567" cy="1371600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4" name="Shape 124"/>
          <p:cNvSpPr/>
          <p:nvPr/>
        </p:nvSpPr>
        <p:spPr>
          <a:xfrm>
            <a:off x="4246611" y="8265467"/>
            <a:ext cx="15722253" cy="76431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4300">
                <a:solidFill>
                  <a:schemeClr val="accent1"/>
                </a:solidFill>
                <a:latin typeface="Arial"/>
                <a:ea typeface="Arial"/>
                <a:cs typeface="Arial"/>
                <a:sym typeface="Arial"/>
              </a:defRPr>
            </a:lvl1pPr>
          </a:lstStyle>
          <a:p>
            <a:pPr algn="ctr"/>
            <a:r>
              <a:rPr lang="it-IT" dirty="0" smtClean="0"/>
              <a:t>Giuseppe Puglisi</a:t>
            </a:r>
            <a:r>
              <a:rPr dirty="0" smtClean="0"/>
              <a:t> </a:t>
            </a:r>
            <a:r>
              <a:rPr dirty="0"/>
              <a:t>/ </a:t>
            </a:r>
            <a:r>
              <a:rPr lang="it-IT" dirty="0" smtClean="0"/>
              <a:t>Istituto Nazionale di Geofisica e Vulcanologia</a:t>
            </a:r>
            <a:endParaRPr dirty="0"/>
          </a:p>
        </p:txBody>
      </p:sp>
      <p:sp>
        <p:nvSpPr>
          <p:cNvPr id="2" name="Rettangolo 1"/>
          <p:cNvSpPr/>
          <p:nvPr/>
        </p:nvSpPr>
        <p:spPr>
          <a:xfrm>
            <a:off x="1933259" y="3401616"/>
            <a:ext cx="19658184" cy="3939540"/>
          </a:xfrm>
          <a:prstGeom prst="rect">
            <a:avLst/>
          </a:prstGeom>
        </p:spPr>
        <p:txBody>
          <a:bodyPr wrap="square">
            <a:spAutoFit/>
          </a:bodyPr>
          <a:lstStyle/>
          <a:p>
            <a:r>
              <a:rPr lang="en-US" sz="12500" dirty="0">
                <a:solidFill>
                  <a:schemeClr val="accent6">
                    <a:lumOff val="-21524"/>
                  </a:schemeClr>
                </a:solidFill>
                <a:latin typeface="Arial"/>
                <a:ea typeface="Arial"/>
                <a:cs typeface="Arial"/>
                <a:sym typeface="Arial"/>
              </a:rPr>
              <a:t>Status of the Volcano Observations EPOS-TCS</a:t>
            </a:r>
            <a:endParaRPr lang="it-IT" sz="12500" dirty="0">
              <a:solidFill>
                <a:schemeClr val="accent6">
                  <a:lumOff val="-21524"/>
                </a:schemeClr>
              </a:solidFill>
              <a:latin typeface="Arial"/>
              <a:ea typeface="Arial"/>
              <a:cs typeface="Arial"/>
              <a:sym typeface="Arial"/>
            </a:endParaRP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olo 1"/>
          <p:cNvSpPr>
            <a:spLocks noGrp="1"/>
          </p:cNvSpPr>
          <p:nvPr>
            <p:ph type="title" idx="4294967295"/>
          </p:nvPr>
        </p:nvSpPr>
        <p:spPr>
          <a:xfrm>
            <a:off x="1174777" y="3041576"/>
            <a:ext cx="9073008" cy="8208911"/>
          </a:xfrm>
        </p:spPr>
        <p:txBody>
          <a:bodyPr>
            <a:noAutofit/>
          </a:bodyPr>
          <a:lstStyle/>
          <a:p>
            <a:pPr algn="l">
              <a:lnSpc>
                <a:spcPct val="80000"/>
              </a:lnSpc>
              <a:spcBef>
                <a:spcPts val="1000"/>
              </a:spcBef>
            </a:pPr>
            <a:r>
              <a:rPr lang="en-US" sz="4400" dirty="0" smtClean="0">
                <a:solidFill>
                  <a:srgbClr val="FF0000"/>
                </a:solidFill>
                <a:effectLst>
                  <a:outerShdw blurRad="38100" dist="38100" dir="2700000" algn="tl">
                    <a:srgbClr val="000000">
                      <a:alpha val="43137"/>
                    </a:srgbClr>
                  </a:outerShdw>
                </a:effectLst>
                <a:latin typeface="+mn-lt"/>
                <a:ea typeface="+mn-ea"/>
                <a:cs typeface="+mn-cs"/>
              </a:rPr>
              <a:t>Volcano Observations:</a:t>
            </a:r>
            <a:r>
              <a:rPr lang="en-US" sz="4400" dirty="0" smtClean="0">
                <a:latin typeface="+mn-lt"/>
                <a:ea typeface="+mn-ea"/>
                <a:cs typeface="+mn-cs"/>
              </a:rPr>
              <a:t/>
            </a:r>
            <a:br>
              <a:rPr lang="en-US" sz="4400" dirty="0" smtClean="0">
                <a:latin typeface="+mn-lt"/>
                <a:ea typeface="+mn-ea"/>
                <a:cs typeface="+mn-cs"/>
              </a:rPr>
            </a:br>
            <a:r>
              <a:rPr lang="en-US" sz="2800" dirty="0" smtClean="0">
                <a:latin typeface="+mn-lt"/>
                <a:ea typeface="+mn-ea"/>
                <a:cs typeface="+mn-cs"/>
              </a:rPr>
              <a:t/>
            </a:r>
            <a:br>
              <a:rPr lang="en-US" sz="2800" dirty="0" smtClean="0">
                <a:latin typeface="+mn-lt"/>
                <a:ea typeface="+mn-ea"/>
                <a:cs typeface="+mn-cs"/>
              </a:rPr>
            </a:br>
            <a:r>
              <a:rPr lang="en-US" sz="3600" dirty="0" smtClean="0">
                <a:latin typeface="+mn-lt"/>
                <a:ea typeface="+mn-ea"/>
                <a:cs typeface="+mn-cs"/>
              </a:rPr>
              <a:t>is the theme for the </a:t>
            </a:r>
            <a:r>
              <a:rPr lang="en-US" sz="3600" b="1" dirty="0" smtClean="0">
                <a:latin typeface="+mn-lt"/>
                <a:ea typeface="+mn-ea"/>
                <a:cs typeface="+mn-cs"/>
              </a:rPr>
              <a:t>EPOS Thematic Core Services </a:t>
            </a:r>
            <a:r>
              <a:rPr lang="en-US" sz="3600" dirty="0" smtClean="0">
                <a:latin typeface="+mn-lt"/>
                <a:ea typeface="+mn-ea"/>
                <a:cs typeface="+mn-cs"/>
              </a:rPr>
              <a:t>of the volcanological community (VO-TCS). </a:t>
            </a:r>
            <a:br>
              <a:rPr lang="en-US" sz="3600" dirty="0" smtClean="0">
                <a:latin typeface="+mn-lt"/>
                <a:ea typeface="+mn-ea"/>
                <a:cs typeface="+mn-cs"/>
              </a:rPr>
            </a:br>
            <a:r>
              <a:rPr lang="en-US" sz="3600" dirty="0" smtClean="0">
                <a:latin typeface="+mn-lt"/>
                <a:ea typeface="+mn-ea"/>
                <a:cs typeface="+mn-cs"/>
              </a:rPr>
              <a:t/>
            </a:r>
            <a:br>
              <a:rPr lang="en-US" sz="3600" dirty="0" smtClean="0">
                <a:latin typeface="+mn-lt"/>
                <a:ea typeface="+mn-ea"/>
                <a:cs typeface="+mn-cs"/>
              </a:rPr>
            </a:br>
            <a:r>
              <a:rPr lang="en-US" sz="3600" b="1" dirty="0" smtClean="0">
                <a:latin typeface="+mn-lt"/>
                <a:ea typeface="+mn-ea"/>
                <a:cs typeface="+mn-cs"/>
              </a:rPr>
              <a:t>VO-TCS</a:t>
            </a:r>
            <a:r>
              <a:rPr lang="en-US" sz="3600" dirty="0" smtClean="0">
                <a:latin typeface="+mn-lt"/>
                <a:ea typeface="+mn-ea"/>
                <a:cs typeface="+mn-cs"/>
              </a:rPr>
              <a:t> is built by the </a:t>
            </a:r>
            <a:r>
              <a:rPr lang="en-US" sz="3600" b="1" i="1" dirty="0" smtClean="0">
                <a:latin typeface="+mn-lt"/>
                <a:ea typeface="+mn-ea"/>
                <a:cs typeface="+mn-cs"/>
              </a:rPr>
              <a:t>EPOS WP11</a:t>
            </a:r>
            <a:r>
              <a:rPr lang="en-US" sz="3600" dirty="0" smtClean="0">
                <a:latin typeface="+mn-lt"/>
                <a:ea typeface="+mn-ea"/>
                <a:cs typeface="+mn-cs"/>
              </a:rPr>
              <a:t>, which </a:t>
            </a:r>
            <a:r>
              <a:rPr lang="en-US" altLang="it-IT" sz="3600" dirty="0" smtClean="0">
                <a:latin typeface="+mn-lt"/>
                <a:ea typeface="+mn-ea"/>
                <a:cs typeface="+mn-cs"/>
              </a:rPr>
              <a:t>brings together European Volcano Observatories (VO) and Volcanological Research Institutions (VRI) providing data, products and services on European volcanoes. </a:t>
            </a:r>
            <a:r>
              <a:rPr lang="en-US" altLang="it-IT" sz="3600" dirty="0">
                <a:latin typeface="+mn-lt"/>
                <a:ea typeface="+mn-ea"/>
                <a:cs typeface="+mn-cs"/>
              </a:rPr>
              <a:t/>
            </a:r>
            <a:br>
              <a:rPr lang="en-US" altLang="it-IT" sz="3600" dirty="0">
                <a:latin typeface="+mn-lt"/>
                <a:ea typeface="+mn-ea"/>
                <a:cs typeface="+mn-cs"/>
              </a:rPr>
            </a:br>
            <a:r>
              <a:rPr lang="en-US" altLang="it-IT" sz="3600" dirty="0" smtClean="0">
                <a:latin typeface="+mn-lt"/>
                <a:ea typeface="+mn-ea"/>
                <a:cs typeface="+mn-cs"/>
              </a:rPr>
              <a:t/>
            </a:r>
            <a:br>
              <a:rPr lang="en-US" altLang="it-IT" sz="3600" dirty="0" smtClean="0">
                <a:latin typeface="+mn-lt"/>
                <a:ea typeface="+mn-ea"/>
                <a:cs typeface="+mn-cs"/>
              </a:rPr>
            </a:br>
            <a:r>
              <a:rPr lang="en-US" altLang="it-IT" sz="3600" dirty="0" smtClean="0">
                <a:latin typeface="+mn-lt"/>
                <a:ea typeface="+mn-ea"/>
                <a:cs typeface="+mn-cs"/>
              </a:rPr>
              <a:t>WP11 </a:t>
            </a:r>
            <a:r>
              <a:rPr lang="en-US" altLang="it-IT" sz="3600" dirty="0">
                <a:latin typeface="+mn-lt"/>
                <a:ea typeface="+mn-ea"/>
                <a:cs typeface="+mn-cs"/>
              </a:rPr>
              <a:t>extends the activities of EPOS to regions outside “continental” Europe </a:t>
            </a:r>
            <a:endParaRPr lang="en-US" sz="3200" dirty="0">
              <a:latin typeface="+mn-lt"/>
              <a:ea typeface="+mn-ea"/>
              <a:cs typeface="+mn-cs"/>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91800" y="2426963"/>
            <a:ext cx="7733987" cy="91995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puglisi-g\Downloads\epos_logo_small_26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159"/>
            <a:ext cx="5236409" cy="24168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puglisi-g\Downloads\EPOS_IP_icon_TCS_11_a_trans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1319" y="521296"/>
            <a:ext cx="1800199" cy="1800200"/>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98749" y="4020856"/>
            <a:ext cx="1311221" cy="2189072"/>
          </a:xfrm>
          <a:prstGeom prst="rect">
            <a:avLst/>
          </a:prstGeom>
        </p:spPr>
      </p:pic>
      <p:pic>
        <p:nvPicPr>
          <p:cNvPr id="7" name="Immagin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39028" y="6371704"/>
            <a:ext cx="1460500" cy="1422400"/>
          </a:xfrm>
          <a:prstGeom prst="rect">
            <a:avLst/>
          </a:prstGeom>
        </p:spPr>
      </p:pic>
      <p:pic>
        <p:nvPicPr>
          <p:cNvPr id="8" name="Immagin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597803" y="6545468"/>
            <a:ext cx="2470834" cy="794964"/>
          </a:xfrm>
          <a:prstGeom prst="rect">
            <a:avLst/>
          </a:prstGeom>
        </p:spPr>
      </p:pic>
      <p:pic>
        <p:nvPicPr>
          <p:cNvPr id="9" name="Immagin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92896" y="5628421"/>
            <a:ext cx="2198393" cy="509499"/>
          </a:xfrm>
          <a:prstGeom prst="rect">
            <a:avLst/>
          </a:prstGeom>
        </p:spPr>
      </p:pic>
      <p:pic>
        <p:nvPicPr>
          <p:cNvPr id="10" name="Immagin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498845" y="7917656"/>
            <a:ext cx="1460500" cy="1244600"/>
          </a:xfrm>
          <a:prstGeom prst="rect">
            <a:avLst/>
          </a:prstGeom>
        </p:spPr>
      </p:pic>
      <p:pic>
        <p:nvPicPr>
          <p:cNvPr id="11" name="Immagin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1413" y="7773354"/>
            <a:ext cx="1975602" cy="1986577"/>
          </a:xfrm>
          <a:prstGeom prst="rect">
            <a:avLst/>
          </a:prstGeom>
        </p:spPr>
      </p:pic>
      <p:pic>
        <p:nvPicPr>
          <p:cNvPr id="12" name="Immagin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87783" y="9261408"/>
            <a:ext cx="2143125" cy="2143125"/>
          </a:xfrm>
          <a:prstGeom prst="rect">
            <a:avLst/>
          </a:prstGeom>
        </p:spPr>
      </p:pic>
      <p:pic>
        <p:nvPicPr>
          <p:cNvPr id="13" name="Immagin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410296" y="10205891"/>
            <a:ext cx="3162980" cy="935142"/>
          </a:xfrm>
          <a:prstGeom prst="rect">
            <a:avLst/>
          </a:prstGeom>
        </p:spPr>
      </p:pic>
      <p:pic>
        <p:nvPicPr>
          <p:cNvPr id="14" name="Immagin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994241" y="3843628"/>
            <a:ext cx="2369325" cy="1646220"/>
          </a:xfrm>
          <a:prstGeom prst="rect">
            <a:avLst/>
          </a:prstGeom>
        </p:spPr>
      </p:pic>
      <p:sp>
        <p:nvSpPr>
          <p:cNvPr id="15" name="CasellaDiTesto 14"/>
          <p:cNvSpPr txBox="1"/>
          <p:nvPr/>
        </p:nvSpPr>
        <p:spPr>
          <a:xfrm>
            <a:off x="18884940" y="3033058"/>
            <a:ext cx="3924151" cy="656590"/>
          </a:xfrm>
          <a:prstGeom prst="rect">
            <a:avLst/>
          </a:prstGeom>
          <a:ln/>
        </p:spPr>
        <p:style>
          <a:lnRef idx="1">
            <a:schemeClr val="accent4"/>
          </a:lnRef>
          <a:fillRef idx="3">
            <a:schemeClr val="accent4"/>
          </a:fillRef>
          <a:effectRef idx="2">
            <a:schemeClr val="accent4"/>
          </a:effectRef>
          <a:fontRef idx="minor">
            <a:schemeClr val="lt1"/>
          </a:fontRef>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it-IT" sz="3600" b="0" i="0" u="none" strike="noStrike" cap="none" spc="0" normalizeH="0" baseline="0" dirty="0" smtClean="0">
                <a:ln>
                  <a:noFill/>
                </a:ln>
                <a:solidFill>
                  <a:srgbClr val="000000"/>
                </a:solidFill>
                <a:effectLst/>
                <a:uFillTx/>
                <a:latin typeface="+mn-lt"/>
                <a:ea typeface="+mn-ea"/>
                <a:cs typeface="+mn-cs"/>
                <a:sym typeface="Helvetica Light"/>
              </a:rPr>
              <a:t>EPOS WP11 team</a:t>
            </a:r>
            <a:endParaRPr kumimoji="0" lang="it-IT" sz="3600" b="0" i="0" u="none" strike="noStrike" cap="none" spc="0" normalizeH="0" baseline="0" dirty="0">
              <a:ln>
                <a:noFill/>
              </a:ln>
              <a:solidFill>
                <a:srgbClr val="000000"/>
              </a:solidFill>
              <a:effectLst/>
              <a:uFillTx/>
              <a:latin typeface="+mn-lt"/>
              <a:ea typeface="+mn-ea"/>
              <a:cs typeface="+mn-cs"/>
              <a:sym typeface="Helvetica Light"/>
            </a:endParaRP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2" descr="C:\Users\puglisi-g\Downloads\epos_logo_small_2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59"/>
            <a:ext cx="5236409" cy="24168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puglisi-g\Downloads\EPOS_IP_icon_TCS_11_a_trans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1319" y="521296"/>
            <a:ext cx="1800199" cy="1800200"/>
          </a:xfrm>
          <a:prstGeom prst="rect">
            <a:avLst/>
          </a:prstGeom>
          <a:noFill/>
          <a:extLst>
            <a:ext uri="{909E8E84-426E-40DD-AFC4-6F175D3DCCD1}">
              <a14:hiddenFill xmlns:a14="http://schemas.microsoft.com/office/drawing/2010/main">
                <a:solidFill>
                  <a:srgbClr val="FFFFFF"/>
                </a:solidFill>
              </a14:hiddenFill>
            </a:ext>
          </a:extLst>
        </p:spPr>
      </p:pic>
      <p:sp>
        <p:nvSpPr>
          <p:cNvPr id="7" name="Titolo 1"/>
          <p:cNvSpPr>
            <a:spLocks noGrp="1"/>
          </p:cNvSpPr>
          <p:nvPr>
            <p:ph type="title" idx="4294967295"/>
          </p:nvPr>
        </p:nvSpPr>
        <p:spPr>
          <a:xfrm>
            <a:off x="1713618" y="2825552"/>
            <a:ext cx="20055446" cy="7704856"/>
          </a:xfrm>
        </p:spPr>
        <p:txBody>
          <a:bodyPr>
            <a:noAutofit/>
          </a:bodyPr>
          <a:lstStyle/>
          <a:p>
            <a:pPr algn="l">
              <a:lnSpc>
                <a:spcPct val="80000"/>
              </a:lnSpc>
              <a:spcBef>
                <a:spcPts val="1000"/>
              </a:spcBef>
            </a:pPr>
            <a:r>
              <a:rPr lang="en-US" sz="3200" dirty="0" smtClean="0">
                <a:solidFill>
                  <a:srgbClr val="FF0000"/>
                </a:solidFill>
                <a:effectLst>
                  <a:outerShdw blurRad="38100" dist="38100" dir="2700000" algn="tl">
                    <a:srgbClr val="000000">
                      <a:alpha val="43137"/>
                    </a:srgbClr>
                  </a:outerShdw>
                </a:effectLst>
                <a:latin typeface="+mn-lt"/>
                <a:ea typeface="+mn-ea"/>
                <a:cs typeface="+mn-cs"/>
              </a:rPr>
              <a:t/>
            </a:r>
            <a:br>
              <a:rPr lang="en-US" sz="3200" dirty="0" smtClean="0">
                <a:solidFill>
                  <a:srgbClr val="FF0000"/>
                </a:solidFill>
                <a:effectLst>
                  <a:outerShdw blurRad="38100" dist="38100" dir="2700000" algn="tl">
                    <a:srgbClr val="000000">
                      <a:alpha val="43137"/>
                    </a:srgbClr>
                  </a:outerShdw>
                </a:effectLst>
                <a:latin typeface="+mn-lt"/>
                <a:ea typeface="+mn-ea"/>
                <a:cs typeface="+mn-cs"/>
              </a:rPr>
            </a:br>
            <a:r>
              <a:rPr lang="en-US" sz="3200" dirty="0">
                <a:solidFill>
                  <a:srgbClr val="FF0000"/>
                </a:solidFill>
                <a:effectLst>
                  <a:outerShdw blurRad="38100" dist="38100" dir="2700000" algn="tl">
                    <a:srgbClr val="000000">
                      <a:alpha val="43137"/>
                    </a:srgbClr>
                  </a:outerShdw>
                </a:effectLst>
                <a:latin typeface="+mn-lt"/>
                <a:ea typeface="+mn-ea"/>
                <a:cs typeface="+mn-cs"/>
              </a:rPr>
              <a:t/>
            </a:r>
            <a:br>
              <a:rPr lang="en-US" sz="3200" dirty="0">
                <a:solidFill>
                  <a:srgbClr val="FF0000"/>
                </a:solidFill>
                <a:effectLst>
                  <a:outerShdw blurRad="38100" dist="38100" dir="2700000" algn="tl">
                    <a:srgbClr val="000000">
                      <a:alpha val="43137"/>
                    </a:srgbClr>
                  </a:outerShdw>
                </a:effectLst>
                <a:latin typeface="+mn-lt"/>
                <a:ea typeface="+mn-ea"/>
                <a:cs typeface="+mn-cs"/>
              </a:rPr>
            </a:br>
            <a:r>
              <a:rPr lang="en-US" sz="4400" dirty="0" smtClean="0">
                <a:solidFill>
                  <a:srgbClr val="FF0000"/>
                </a:solidFill>
                <a:effectLst>
                  <a:outerShdw blurRad="38100" dist="38100" dir="2700000" algn="tl">
                    <a:srgbClr val="000000">
                      <a:alpha val="43137"/>
                    </a:srgbClr>
                  </a:outerShdw>
                </a:effectLst>
                <a:latin typeface="+mn-lt"/>
                <a:ea typeface="+mn-ea"/>
                <a:cs typeface="+mn-cs"/>
              </a:rPr>
              <a:t>Volcano Observations:</a:t>
            </a:r>
            <a:r>
              <a:rPr lang="en-US" sz="4400" dirty="0" smtClean="0">
                <a:latin typeface="+mn-lt"/>
                <a:ea typeface="+mn-ea"/>
                <a:cs typeface="+mn-cs"/>
              </a:rPr>
              <a:t/>
            </a:r>
            <a:br>
              <a:rPr lang="en-US" sz="4400" dirty="0" smtClean="0">
                <a:latin typeface="+mn-lt"/>
                <a:ea typeface="+mn-ea"/>
                <a:cs typeface="+mn-cs"/>
              </a:rPr>
            </a:br>
            <a:r>
              <a:rPr lang="en-US" sz="2200" dirty="0" smtClean="0">
                <a:latin typeface="+mn-lt"/>
                <a:ea typeface="+mn-ea"/>
                <a:cs typeface="+mn-cs"/>
              </a:rPr>
              <a:t/>
            </a:r>
            <a:br>
              <a:rPr lang="en-US" sz="2200" dirty="0" smtClean="0">
                <a:latin typeface="+mn-lt"/>
                <a:ea typeface="+mn-ea"/>
                <a:cs typeface="+mn-cs"/>
              </a:rPr>
            </a:br>
            <a:r>
              <a:rPr lang="en-US" sz="4400" dirty="0" smtClean="0">
                <a:latin typeface="+mn-lt"/>
                <a:ea typeface="+mn-ea"/>
                <a:cs typeface="+mn-cs"/>
              </a:rPr>
              <a:t>is </a:t>
            </a:r>
            <a:r>
              <a:rPr lang="en-US" sz="4400" dirty="0">
                <a:latin typeface="+mn-lt"/>
                <a:ea typeface="+mn-ea"/>
                <a:cs typeface="+mn-cs"/>
              </a:rPr>
              <a:t>the theme for the </a:t>
            </a:r>
            <a:r>
              <a:rPr lang="en-US" sz="4400" dirty="0" smtClean="0">
                <a:latin typeface="+mn-lt"/>
                <a:ea typeface="+mn-ea"/>
                <a:cs typeface="+mn-cs"/>
              </a:rPr>
              <a:t>EPOS Thematic Core Services of </a:t>
            </a:r>
            <a:r>
              <a:rPr lang="en-US" sz="4400" dirty="0">
                <a:latin typeface="+mn-lt"/>
                <a:ea typeface="+mn-ea"/>
                <a:cs typeface="+mn-cs"/>
              </a:rPr>
              <a:t>the volcanological community (VO-TCS). </a:t>
            </a:r>
            <a:r>
              <a:rPr lang="en-US" sz="4400" dirty="0" smtClean="0">
                <a:latin typeface="+mn-lt"/>
                <a:ea typeface="+mn-ea"/>
                <a:cs typeface="+mn-cs"/>
              </a:rPr>
              <a:t/>
            </a:r>
            <a:br>
              <a:rPr lang="en-US" sz="4400" dirty="0" smtClean="0">
                <a:latin typeface="+mn-lt"/>
                <a:ea typeface="+mn-ea"/>
                <a:cs typeface="+mn-cs"/>
              </a:rPr>
            </a:br>
            <a:r>
              <a:rPr lang="en-US" sz="4400" dirty="0">
                <a:latin typeface="+mn-lt"/>
                <a:ea typeface="+mn-ea"/>
                <a:cs typeface="+mn-cs"/>
              </a:rPr>
              <a:t/>
            </a:r>
            <a:br>
              <a:rPr lang="en-US" sz="4400" dirty="0">
                <a:latin typeface="+mn-lt"/>
                <a:ea typeface="+mn-ea"/>
                <a:cs typeface="+mn-cs"/>
              </a:rPr>
            </a:br>
            <a:r>
              <a:rPr lang="en-US" sz="4400" b="1" dirty="0" smtClean="0">
                <a:latin typeface="+mn-lt"/>
                <a:ea typeface="+mn-ea"/>
                <a:cs typeface="+mn-cs"/>
              </a:rPr>
              <a:t>VO-TCS</a:t>
            </a:r>
            <a:r>
              <a:rPr lang="en-US" sz="4400" dirty="0" smtClean="0">
                <a:latin typeface="+mn-lt"/>
                <a:ea typeface="+mn-ea"/>
                <a:cs typeface="+mn-cs"/>
              </a:rPr>
              <a:t> </a:t>
            </a:r>
            <a:r>
              <a:rPr lang="it-IT" altLang="it-IT" sz="4400" dirty="0" err="1">
                <a:latin typeface="+mn-lt"/>
                <a:ea typeface="+mn-ea"/>
                <a:cs typeface="+mn-cs"/>
              </a:rPr>
              <a:t>will</a:t>
            </a:r>
            <a:r>
              <a:rPr lang="it-IT" altLang="it-IT" sz="4400" dirty="0">
                <a:latin typeface="+mn-lt"/>
                <a:ea typeface="+mn-ea"/>
                <a:cs typeface="+mn-cs"/>
              </a:rPr>
              <a:t> </a:t>
            </a:r>
            <a:r>
              <a:rPr lang="it-IT" altLang="it-IT" sz="4400" dirty="0" err="1">
                <a:latin typeface="+mn-lt"/>
                <a:ea typeface="+mn-ea"/>
                <a:cs typeface="+mn-cs"/>
              </a:rPr>
              <a:t>provide</a:t>
            </a:r>
            <a:r>
              <a:rPr lang="it-IT" altLang="it-IT" sz="4400" dirty="0">
                <a:latin typeface="+mn-lt"/>
                <a:ea typeface="+mn-ea"/>
                <a:cs typeface="+mn-cs"/>
              </a:rPr>
              <a:t> long-</a:t>
            </a:r>
            <a:r>
              <a:rPr lang="it-IT" altLang="it-IT" sz="4400" dirty="0" err="1">
                <a:latin typeface="+mn-lt"/>
                <a:ea typeface="+mn-ea"/>
                <a:cs typeface="+mn-cs"/>
              </a:rPr>
              <a:t>term</a:t>
            </a:r>
            <a:r>
              <a:rPr lang="it-IT" altLang="it-IT" sz="4400" dirty="0">
                <a:latin typeface="+mn-lt"/>
                <a:ea typeface="+mn-ea"/>
                <a:cs typeface="+mn-cs"/>
              </a:rPr>
              <a:t> </a:t>
            </a:r>
            <a:r>
              <a:rPr lang="it-IT" altLang="it-IT" sz="4400" dirty="0" err="1">
                <a:latin typeface="+mn-lt"/>
                <a:ea typeface="+mn-ea"/>
                <a:cs typeface="+mn-cs"/>
              </a:rPr>
              <a:t>access</a:t>
            </a:r>
            <a:r>
              <a:rPr lang="it-IT" altLang="it-IT" sz="4400" dirty="0">
                <a:latin typeface="+mn-lt"/>
                <a:ea typeface="+mn-ea"/>
                <a:cs typeface="+mn-cs"/>
              </a:rPr>
              <a:t> to the Volcano </a:t>
            </a:r>
            <a:r>
              <a:rPr lang="it-IT" altLang="it-IT" sz="4400" dirty="0" err="1">
                <a:latin typeface="+mn-lt"/>
                <a:ea typeface="+mn-ea"/>
                <a:cs typeface="+mn-cs"/>
              </a:rPr>
              <a:t>Observatories</a:t>
            </a:r>
            <a:r>
              <a:rPr lang="it-IT" altLang="it-IT" sz="4400" dirty="0">
                <a:latin typeface="+mn-lt"/>
                <a:ea typeface="+mn-ea"/>
                <a:cs typeface="+mn-cs"/>
              </a:rPr>
              <a:t> and </a:t>
            </a:r>
            <a:r>
              <a:rPr lang="it-IT" altLang="it-IT" sz="4400" dirty="0" err="1">
                <a:latin typeface="+mn-lt"/>
                <a:ea typeface="+mn-ea"/>
                <a:cs typeface="+mn-cs"/>
              </a:rPr>
              <a:t>Research</a:t>
            </a:r>
            <a:r>
              <a:rPr lang="it-IT" altLang="it-IT" sz="4400" dirty="0">
                <a:latin typeface="+mn-lt"/>
                <a:ea typeface="+mn-ea"/>
                <a:cs typeface="+mn-cs"/>
              </a:rPr>
              <a:t> </a:t>
            </a:r>
            <a:r>
              <a:rPr lang="it-IT" altLang="it-IT" sz="4400" dirty="0" err="1">
                <a:latin typeface="+mn-lt"/>
                <a:ea typeface="+mn-ea"/>
                <a:cs typeface="+mn-cs"/>
              </a:rPr>
              <a:t>Institutions</a:t>
            </a:r>
            <a:r>
              <a:rPr lang="it-IT" altLang="it-IT" sz="4400" dirty="0">
                <a:latin typeface="+mn-lt"/>
                <a:ea typeface="+mn-ea"/>
                <a:cs typeface="+mn-cs"/>
              </a:rPr>
              <a:t> data and </a:t>
            </a:r>
            <a:r>
              <a:rPr lang="it-IT" altLang="it-IT" sz="4400" dirty="0" err="1">
                <a:latin typeface="+mn-lt"/>
                <a:ea typeface="+mn-ea"/>
                <a:cs typeface="+mn-cs"/>
              </a:rPr>
              <a:t>products</a:t>
            </a:r>
            <a:r>
              <a:rPr lang="it-IT" altLang="it-IT" sz="4400" dirty="0">
                <a:latin typeface="+mn-lt"/>
                <a:ea typeface="+mn-ea"/>
                <a:cs typeface="+mn-cs"/>
              </a:rPr>
              <a:t>. </a:t>
            </a:r>
            <a:r>
              <a:rPr lang="it-IT" altLang="it-IT" sz="4400" dirty="0" err="1">
                <a:latin typeface="+mn-lt"/>
                <a:ea typeface="+mn-ea"/>
                <a:cs typeface="+mn-cs"/>
              </a:rPr>
              <a:t>It</a:t>
            </a:r>
            <a:r>
              <a:rPr lang="it-IT" altLang="it-IT" sz="4400" dirty="0">
                <a:latin typeface="+mn-lt"/>
                <a:ea typeface="+mn-ea"/>
                <a:cs typeface="+mn-cs"/>
              </a:rPr>
              <a:t> </a:t>
            </a:r>
            <a:r>
              <a:rPr lang="it-IT" altLang="it-IT" sz="4400" dirty="0" err="1">
                <a:latin typeface="+mn-lt"/>
                <a:ea typeface="+mn-ea"/>
                <a:cs typeface="+mn-cs"/>
              </a:rPr>
              <a:t>aims</a:t>
            </a:r>
            <a:r>
              <a:rPr lang="it-IT" altLang="it-IT" sz="4400" dirty="0">
                <a:latin typeface="+mn-lt"/>
                <a:ea typeface="+mn-ea"/>
                <a:cs typeface="+mn-cs"/>
              </a:rPr>
              <a:t> </a:t>
            </a:r>
            <a:r>
              <a:rPr lang="it-IT" altLang="it-IT" sz="4400" dirty="0" err="1">
                <a:latin typeface="+mn-lt"/>
                <a:ea typeface="+mn-ea"/>
                <a:cs typeface="+mn-cs"/>
              </a:rPr>
              <a:t>at</a:t>
            </a:r>
            <a:r>
              <a:rPr lang="it-IT" altLang="it-IT" sz="4400" dirty="0">
                <a:latin typeface="+mn-lt"/>
                <a:ea typeface="+mn-ea"/>
                <a:cs typeface="+mn-cs"/>
              </a:rPr>
              <a:t> </a:t>
            </a:r>
            <a:r>
              <a:rPr lang="it-IT" altLang="it-IT" sz="4400" dirty="0" err="1">
                <a:latin typeface="+mn-lt"/>
                <a:ea typeface="+mn-ea"/>
                <a:cs typeface="+mn-cs"/>
              </a:rPr>
              <a:t>implementing</a:t>
            </a:r>
            <a:r>
              <a:rPr lang="it-IT" altLang="it-IT" sz="4400" dirty="0">
                <a:latin typeface="+mn-lt"/>
                <a:ea typeface="+mn-ea"/>
                <a:cs typeface="+mn-cs"/>
              </a:rPr>
              <a:t> </a:t>
            </a:r>
            <a:r>
              <a:rPr lang="it-IT" altLang="it-IT" sz="4400" dirty="0" err="1">
                <a:latin typeface="+mn-lt"/>
                <a:ea typeface="+mn-ea"/>
                <a:cs typeface="+mn-cs"/>
              </a:rPr>
              <a:t>facilities</a:t>
            </a:r>
            <a:r>
              <a:rPr lang="it-IT" altLang="it-IT" sz="4400" dirty="0">
                <a:latin typeface="+mn-lt"/>
                <a:ea typeface="+mn-ea"/>
                <a:cs typeface="+mn-cs"/>
              </a:rPr>
              <a:t> </a:t>
            </a:r>
            <a:r>
              <a:rPr lang="it-IT" altLang="it-IT" sz="4400" dirty="0" err="1">
                <a:latin typeface="+mn-lt"/>
                <a:ea typeface="+mn-ea"/>
                <a:cs typeface="+mn-cs"/>
              </a:rPr>
              <a:t>allowing</a:t>
            </a:r>
            <a:r>
              <a:rPr lang="it-IT" altLang="it-IT" sz="4400" dirty="0">
                <a:latin typeface="+mn-lt"/>
                <a:ea typeface="+mn-ea"/>
                <a:cs typeface="+mn-cs"/>
              </a:rPr>
              <a:t> easy </a:t>
            </a:r>
            <a:r>
              <a:rPr lang="it-IT" altLang="it-IT" sz="4400" dirty="0" err="1">
                <a:latin typeface="+mn-lt"/>
                <a:ea typeface="+mn-ea"/>
                <a:cs typeface="+mn-cs"/>
              </a:rPr>
              <a:t>access</a:t>
            </a:r>
            <a:r>
              <a:rPr lang="it-IT" altLang="it-IT" sz="4400" dirty="0">
                <a:latin typeface="+mn-lt"/>
                <a:ea typeface="+mn-ea"/>
                <a:cs typeface="+mn-cs"/>
              </a:rPr>
              <a:t> to </a:t>
            </a:r>
            <a:r>
              <a:rPr lang="it-IT" altLang="it-IT" sz="4400" dirty="0" err="1">
                <a:latin typeface="+mn-lt"/>
                <a:ea typeface="+mn-ea"/>
                <a:cs typeface="+mn-cs"/>
              </a:rPr>
              <a:t>volcanological</a:t>
            </a:r>
            <a:r>
              <a:rPr lang="it-IT" altLang="it-IT" sz="4400" dirty="0">
                <a:latin typeface="+mn-lt"/>
                <a:ea typeface="+mn-ea"/>
                <a:cs typeface="+mn-cs"/>
              </a:rPr>
              <a:t> data and </a:t>
            </a:r>
            <a:r>
              <a:rPr lang="it-IT" altLang="it-IT" sz="4400" dirty="0" err="1">
                <a:latin typeface="+mn-lt"/>
                <a:ea typeface="+mn-ea"/>
                <a:cs typeface="+mn-cs"/>
              </a:rPr>
              <a:t>interoperable</a:t>
            </a:r>
            <a:r>
              <a:rPr lang="it-IT" altLang="it-IT" sz="4400" dirty="0">
                <a:latin typeface="+mn-lt"/>
                <a:ea typeface="+mn-ea"/>
                <a:cs typeface="+mn-cs"/>
              </a:rPr>
              <a:t> </a:t>
            </a:r>
            <a:r>
              <a:rPr lang="it-IT" altLang="it-IT" sz="4400" dirty="0" err="1">
                <a:latin typeface="+mn-lt"/>
                <a:ea typeface="+mn-ea"/>
                <a:cs typeface="+mn-cs"/>
              </a:rPr>
              <a:t>services</a:t>
            </a:r>
            <a:r>
              <a:rPr lang="it-IT" altLang="it-IT" sz="4400" dirty="0">
                <a:latin typeface="+mn-lt"/>
                <a:ea typeface="+mn-ea"/>
                <a:cs typeface="+mn-cs"/>
              </a:rPr>
              <a:t>. </a:t>
            </a:r>
            <a:r>
              <a:rPr lang="it-IT" altLang="it-IT" sz="4400" dirty="0" smtClean="0">
                <a:latin typeface="+mn-lt"/>
                <a:ea typeface="+mn-ea"/>
                <a:cs typeface="+mn-cs"/>
              </a:rPr>
              <a:t/>
            </a:r>
            <a:br>
              <a:rPr lang="it-IT" altLang="it-IT" sz="4400" dirty="0" smtClean="0">
                <a:latin typeface="+mn-lt"/>
                <a:ea typeface="+mn-ea"/>
                <a:cs typeface="+mn-cs"/>
              </a:rPr>
            </a:br>
            <a:r>
              <a:rPr lang="it-IT" altLang="it-IT" sz="4400" dirty="0" smtClean="0">
                <a:latin typeface="+mn-lt"/>
                <a:ea typeface="+mn-ea"/>
                <a:cs typeface="+mn-cs"/>
              </a:rPr>
              <a:t/>
            </a:r>
            <a:br>
              <a:rPr lang="it-IT" altLang="it-IT" sz="4400" dirty="0" smtClean="0">
                <a:latin typeface="+mn-lt"/>
                <a:ea typeface="+mn-ea"/>
                <a:cs typeface="+mn-cs"/>
              </a:rPr>
            </a:br>
            <a:r>
              <a:rPr lang="en-US" sz="4400" dirty="0">
                <a:latin typeface="+mn-lt"/>
                <a:ea typeface="+mn-ea"/>
                <a:cs typeface="+mn-cs"/>
              </a:rPr>
              <a:t>Due to their broad variety of phenomena, active volcanoes are quite different from other geological environments and the relevant data needs to be characterized and organized according to specific approaches and exploiting the experience of a large community</a:t>
            </a:r>
            <a:r>
              <a:rPr lang="en-US" sz="2400" dirty="0">
                <a:latin typeface="+mn-lt"/>
                <a:ea typeface="+mn-ea"/>
                <a:cs typeface="+mn-cs"/>
              </a:rPr>
              <a:t>. </a:t>
            </a:r>
            <a:endParaRPr lang="it-IT" sz="2200" dirty="0">
              <a:latin typeface="+mn-lt"/>
              <a:ea typeface="+mn-ea"/>
              <a:cs typeface="+mn-cs"/>
            </a:endParaRPr>
          </a:p>
        </p:txBody>
      </p:sp>
    </p:spTree>
    <p:extLst>
      <p:ext uri="{BB962C8B-B14F-4D97-AF65-F5344CB8AC3E}">
        <p14:creationId xmlns:p14="http://schemas.microsoft.com/office/powerpoint/2010/main" val="1788128046"/>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2" descr="C:\Users\puglisi-g\Downloads\epos_logo_small_2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59"/>
            <a:ext cx="5236409" cy="24168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puglisi-g\Downloads\EPOS_IP_icon_TCS_11_a_trans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1319" y="521296"/>
            <a:ext cx="1800199" cy="1800200"/>
          </a:xfrm>
          <a:prstGeom prst="rect">
            <a:avLst/>
          </a:prstGeom>
          <a:noFill/>
          <a:extLst>
            <a:ext uri="{909E8E84-426E-40DD-AFC4-6F175D3DCCD1}">
              <a14:hiddenFill xmlns:a14="http://schemas.microsoft.com/office/drawing/2010/main">
                <a:solidFill>
                  <a:srgbClr val="FFFFFF"/>
                </a:solidFill>
              </a14:hiddenFill>
            </a:ext>
          </a:extLst>
        </p:spPr>
      </p:pic>
      <p:sp>
        <p:nvSpPr>
          <p:cNvPr id="4" name="Titolo 1"/>
          <p:cNvSpPr>
            <a:spLocks noGrp="1"/>
          </p:cNvSpPr>
          <p:nvPr>
            <p:ph type="title" idx="4294967295"/>
          </p:nvPr>
        </p:nvSpPr>
        <p:spPr>
          <a:xfrm>
            <a:off x="11399912" y="3498378"/>
            <a:ext cx="5796871" cy="985729"/>
          </a:xfrm>
        </p:spPr>
        <p:txBody>
          <a:bodyPr>
            <a:noAutofit/>
          </a:bodyPr>
          <a:lstStyle/>
          <a:p>
            <a:pPr algn="ctr">
              <a:lnSpc>
                <a:spcPct val="80000"/>
              </a:lnSpc>
              <a:spcBef>
                <a:spcPts val="1000"/>
              </a:spcBef>
            </a:pPr>
            <a:r>
              <a:rPr lang="en-US" sz="4000" dirty="0" smtClean="0">
                <a:solidFill>
                  <a:srgbClr val="FF0000"/>
                </a:solidFill>
                <a:effectLst>
                  <a:outerShdw blurRad="38100" dist="38100" dir="2700000" algn="tl">
                    <a:srgbClr val="000000">
                      <a:alpha val="43137"/>
                    </a:srgbClr>
                  </a:outerShdw>
                </a:effectLst>
                <a:latin typeface="+mn-lt"/>
                <a:ea typeface="+mn-ea"/>
                <a:cs typeface="+mn-cs"/>
              </a:rPr>
              <a:t>Volcano Observations</a:t>
            </a:r>
            <a:endParaRPr lang="it-IT" sz="2800" dirty="0">
              <a:latin typeface="+mn-lt"/>
              <a:ea typeface="+mn-ea"/>
              <a:cs typeface="+mn-cs"/>
            </a:endParaRPr>
          </a:p>
        </p:txBody>
      </p:sp>
      <p:sp>
        <p:nvSpPr>
          <p:cNvPr id="7" name="Rettangolo 6"/>
          <p:cNvSpPr/>
          <p:nvPr/>
        </p:nvSpPr>
        <p:spPr>
          <a:xfrm>
            <a:off x="11345616" y="4587086"/>
            <a:ext cx="6895056" cy="5693866"/>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a:spAutoFit/>
          </a:bodyPr>
          <a:lstStyle/>
          <a:p>
            <a:pPr lvl="0" algn="l"/>
            <a:r>
              <a:rPr lang="it-IT" sz="2800" dirty="0" err="1"/>
              <a:t>Main</a:t>
            </a:r>
            <a:r>
              <a:rPr lang="it-IT" sz="2800" dirty="0"/>
              <a:t> </a:t>
            </a:r>
            <a:r>
              <a:rPr lang="it-IT" sz="2800" dirty="0" err="1"/>
              <a:t>topics</a:t>
            </a:r>
            <a:r>
              <a:rPr lang="it-IT" sz="2800" dirty="0"/>
              <a:t> of the VO-TCS are: </a:t>
            </a:r>
            <a:br>
              <a:rPr lang="it-IT" sz="2800" dirty="0"/>
            </a:br>
            <a:endParaRPr lang="en-GB" sz="2800" dirty="0" smtClean="0">
              <a:solidFill>
                <a:srgbClr val="000000"/>
              </a:solidFill>
              <a:ea typeface="MS Mincho"/>
            </a:endParaRPr>
          </a:p>
          <a:p>
            <a:pPr marL="342900" lvl="0" indent="-342900" algn="l">
              <a:buFont typeface="Symbol" panose="05050102010706020507" pitchFamily="18" charset="2"/>
              <a:buChar char=""/>
            </a:pPr>
            <a:r>
              <a:rPr lang="en-GB" sz="2800" dirty="0" smtClean="0">
                <a:solidFill>
                  <a:srgbClr val="000000"/>
                </a:solidFill>
                <a:ea typeface="MS Mincho"/>
              </a:rPr>
              <a:t>Seismic </a:t>
            </a:r>
            <a:r>
              <a:rPr lang="en-GB" sz="2800" dirty="0">
                <a:solidFill>
                  <a:srgbClr val="000000"/>
                </a:solidFill>
                <a:ea typeface="MS Mincho"/>
              </a:rPr>
              <a:t>data and </a:t>
            </a:r>
            <a:r>
              <a:rPr lang="en-GB" sz="2800" dirty="0" smtClean="0">
                <a:solidFill>
                  <a:srgbClr val="000000"/>
                </a:solidFill>
                <a:ea typeface="MS Mincho"/>
              </a:rPr>
              <a:t>products</a:t>
            </a:r>
          </a:p>
          <a:p>
            <a:pPr marL="342900" lvl="0" indent="-342900" algn="l">
              <a:buFont typeface="Symbol" panose="05050102010706020507" pitchFamily="18" charset="2"/>
              <a:buChar char=""/>
            </a:pPr>
            <a:r>
              <a:rPr lang="en-GB" sz="2800" dirty="0" smtClean="0">
                <a:solidFill>
                  <a:srgbClr val="000000"/>
                </a:solidFill>
                <a:ea typeface="MS Mincho"/>
              </a:rPr>
              <a:t>Geodetic </a:t>
            </a:r>
            <a:r>
              <a:rPr lang="en-GB" sz="2800" dirty="0">
                <a:solidFill>
                  <a:srgbClr val="000000"/>
                </a:solidFill>
                <a:ea typeface="MS Mincho"/>
              </a:rPr>
              <a:t>data and </a:t>
            </a:r>
            <a:r>
              <a:rPr lang="en-GB" sz="2800" dirty="0" smtClean="0">
                <a:solidFill>
                  <a:srgbClr val="000000"/>
                </a:solidFill>
                <a:ea typeface="MS Mincho"/>
              </a:rPr>
              <a:t>products</a:t>
            </a:r>
          </a:p>
          <a:p>
            <a:pPr marL="342900" lvl="0" indent="-342900" algn="l">
              <a:buFont typeface="Symbol" panose="05050102010706020507" pitchFamily="18" charset="2"/>
              <a:buChar char=""/>
            </a:pPr>
            <a:r>
              <a:rPr lang="en-GB" sz="2800" dirty="0" smtClean="0">
                <a:solidFill>
                  <a:srgbClr val="000000"/>
                </a:solidFill>
                <a:ea typeface="MS Mincho"/>
              </a:rPr>
              <a:t>Remote </a:t>
            </a:r>
            <a:r>
              <a:rPr lang="en-GB" sz="2800" dirty="0">
                <a:solidFill>
                  <a:srgbClr val="000000"/>
                </a:solidFill>
                <a:ea typeface="MS Mincho"/>
              </a:rPr>
              <a:t>sensing data and </a:t>
            </a:r>
            <a:r>
              <a:rPr lang="en-GB" sz="2800" dirty="0" smtClean="0">
                <a:solidFill>
                  <a:srgbClr val="000000"/>
                </a:solidFill>
                <a:ea typeface="MS Mincho"/>
              </a:rPr>
              <a:t>products</a:t>
            </a:r>
            <a:endParaRPr lang="it-IT" sz="2800" dirty="0">
              <a:ea typeface="MS Mincho"/>
            </a:endParaRPr>
          </a:p>
          <a:p>
            <a:pPr marL="342900" lvl="0" indent="-342900" algn="l">
              <a:buFont typeface="Symbol" panose="05050102010706020507" pitchFamily="18" charset="2"/>
              <a:buChar char=""/>
            </a:pPr>
            <a:r>
              <a:rPr lang="en-GB" sz="2800" dirty="0">
                <a:solidFill>
                  <a:srgbClr val="000000"/>
                </a:solidFill>
                <a:ea typeface="MS Mincho"/>
              </a:rPr>
              <a:t>Geological products </a:t>
            </a:r>
            <a:endParaRPr lang="it-IT" sz="2800" dirty="0">
              <a:ea typeface="MS Mincho"/>
            </a:endParaRPr>
          </a:p>
          <a:p>
            <a:pPr marL="342900" lvl="0" indent="-342900" algn="l">
              <a:buFont typeface="Symbol" panose="05050102010706020507" pitchFamily="18" charset="2"/>
              <a:buChar char=""/>
            </a:pPr>
            <a:r>
              <a:rPr lang="en-GB" sz="2800" dirty="0" err="1">
                <a:solidFill>
                  <a:srgbClr val="000000"/>
                </a:solidFill>
                <a:ea typeface="MS Mincho"/>
              </a:rPr>
              <a:t>Volcanological</a:t>
            </a:r>
            <a:r>
              <a:rPr lang="en-GB" sz="2800" dirty="0">
                <a:solidFill>
                  <a:srgbClr val="000000"/>
                </a:solidFill>
                <a:ea typeface="MS Mincho"/>
              </a:rPr>
              <a:t> products</a:t>
            </a:r>
            <a:endParaRPr lang="it-IT" sz="2800" dirty="0">
              <a:ea typeface="MS Mincho"/>
            </a:endParaRPr>
          </a:p>
          <a:p>
            <a:pPr marL="342900" lvl="0" indent="-342900" algn="l">
              <a:buFont typeface="Symbol" panose="05050102010706020507" pitchFamily="18" charset="2"/>
              <a:buChar char=""/>
            </a:pPr>
            <a:r>
              <a:rPr lang="en-GB" sz="2800" dirty="0">
                <a:solidFill>
                  <a:srgbClr val="000000"/>
                </a:solidFill>
                <a:ea typeface="MS Mincho"/>
              </a:rPr>
              <a:t>Petrological products</a:t>
            </a:r>
            <a:endParaRPr lang="it-IT" sz="2800" dirty="0">
              <a:ea typeface="MS Mincho"/>
            </a:endParaRPr>
          </a:p>
          <a:p>
            <a:pPr marL="342900" lvl="0" indent="-342900" algn="l">
              <a:buFont typeface="Symbol" panose="05050102010706020507" pitchFamily="18" charset="2"/>
              <a:buChar char=""/>
            </a:pPr>
            <a:r>
              <a:rPr lang="en-GB" sz="2800" dirty="0">
                <a:solidFill>
                  <a:srgbClr val="000000"/>
                </a:solidFill>
                <a:ea typeface="MS Mincho"/>
              </a:rPr>
              <a:t>Environmental data and products</a:t>
            </a:r>
            <a:endParaRPr lang="it-IT" sz="2800" dirty="0">
              <a:ea typeface="MS Mincho"/>
            </a:endParaRPr>
          </a:p>
          <a:p>
            <a:pPr marL="342900" lvl="0" indent="-342900" algn="l">
              <a:buFont typeface="Symbol" panose="05050102010706020507" pitchFamily="18" charset="2"/>
              <a:buChar char=""/>
            </a:pPr>
            <a:r>
              <a:rPr lang="en-GB" sz="2800" dirty="0">
                <a:solidFill>
                  <a:srgbClr val="000000"/>
                </a:solidFill>
                <a:ea typeface="MS Mincho"/>
              </a:rPr>
              <a:t>Geochemical products</a:t>
            </a:r>
            <a:endParaRPr lang="it-IT" sz="2800" dirty="0">
              <a:ea typeface="MS Mincho"/>
            </a:endParaRPr>
          </a:p>
          <a:p>
            <a:pPr marL="342900" lvl="0" indent="-342900" algn="l">
              <a:buFont typeface="Symbol" panose="05050102010706020507" pitchFamily="18" charset="2"/>
              <a:buChar char=""/>
            </a:pPr>
            <a:r>
              <a:rPr lang="en-GB" sz="2800" dirty="0">
                <a:solidFill>
                  <a:srgbClr val="000000"/>
                </a:solidFill>
                <a:ea typeface="MS Mincho"/>
              </a:rPr>
              <a:t>Modelling products </a:t>
            </a:r>
            <a:endParaRPr lang="it-IT" sz="2800" dirty="0">
              <a:ea typeface="MS Mincho"/>
            </a:endParaRPr>
          </a:p>
          <a:p>
            <a:pPr marL="342900" lvl="0" indent="-342900" algn="l">
              <a:buFont typeface="Symbol" panose="05050102010706020507" pitchFamily="18" charset="2"/>
              <a:buChar char=""/>
            </a:pPr>
            <a:r>
              <a:rPr lang="en-GB" sz="2800" dirty="0">
                <a:solidFill>
                  <a:srgbClr val="000000"/>
                </a:solidFill>
                <a:ea typeface="MS Mincho"/>
              </a:rPr>
              <a:t>Hazard products</a:t>
            </a:r>
            <a:endParaRPr lang="it-IT" sz="2800" dirty="0">
              <a:ea typeface="MS Mincho"/>
            </a:endParaRPr>
          </a:p>
          <a:p>
            <a:pPr marL="342900" lvl="0" indent="-342900" algn="l">
              <a:buFont typeface="Symbol" panose="05050102010706020507" pitchFamily="18" charset="2"/>
              <a:buChar char=""/>
            </a:pPr>
            <a:r>
              <a:rPr lang="en-GB" sz="2800" dirty="0">
                <a:solidFill>
                  <a:srgbClr val="000000"/>
                </a:solidFill>
                <a:ea typeface="MS Mincho"/>
              </a:rPr>
              <a:t>Software tools</a:t>
            </a:r>
            <a:endParaRPr lang="it-IT" sz="2800" dirty="0">
              <a:ea typeface="MS Mincho"/>
            </a:endParaRPr>
          </a:p>
        </p:txBody>
      </p:sp>
      <p:pic>
        <p:nvPicPr>
          <p:cNvPr id="8"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7104" y="2969568"/>
            <a:ext cx="4176464" cy="8017952"/>
          </a:xfrm>
          <a:prstGeom prst="rect">
            <a:avLst/>
          </a:prstGeom>
        </p:spPr>
      </p:pic>
      <p:sp>
        <p:nvSpPr>
          <p:cNvPr id="9" name="Freccia a destra con strisce 8"/>
          <p:cNvSpPr/>
          <p:nvPr/>
        </p:nvSpPr>
        <p:spPr>
          <a:xfrm>
            <a:off x="8087543" y="8691542"/>
            <a:ext cx="3096345" cy="45731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9460302"/>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 name="Rounded Rectangle 20"/>
          <p:cNvSpPr/>
          <p:nvPr/>
        </p:nvSpPr>
        <p:spPr>
          <a:xfrm>
            <a:off x="7295456" y="7702932"/>
            <a:ext cx="2736304" cy="1963380"/>
          </a:xfrm>
          <a:prstGeom prst="roundRect">
            <a:avLst/>
          </a:prstGeom>
          <a:solidFill>
            <a:srgbClr val="C0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dirty="0" smtClean="0"/>
              <a:t>VO-TCS GATEWAY</a:t>
            </a:r>
          </a:p>
          <a:p>
            <a:pPr algn="ctr"/>
            <a:r>
              <a:rPr lang="en-US" sz="1200" dirty="0" smtClean="0"/>
              <a:t>Volcanic Portal</a:t>
            </a:r>
          </a:p>
        </p:txBody>
      </p:sp>
      <p:sp>
        <p:nvSpPr>
          <p:cNvPr id="39" name="Rectangle 27"/>
          <p:cNvSpPr/>
          <p:nvPr/>
        </p:nvSpPr>
        <p:spPr>
          <a:xfrm>
            <a:off x="6791955" y="9814982"/>
            <a:ext cx="4165467" cy="15455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5" name="Picture 2" descr="C:\Users\puglisi-g\Downloads\epos_logo_small_2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59"/>
            <a:ext cx="5236409" cy="24168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puglisi-g\Downloads\EPOS_IP_icon_TCS_11_a_trans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1319" y="521296"/>
            <a:ext cx="1800199" cy="1800200"/>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p:cNvSpPr txBox="1"/>
          <p:nvPr/>
        </p:nvSpPr>
        <p:spPr>
          <a:xfrm>
            <a:off x="622059" y="2224509"/>
            <a:ext cx="17474597" cy="5478423"/>
          </a:xfrm>
          <a:prstGeom prst="rect">
            <a:avLst/>
          </a:prstGeom>
          <a:noFill/>
        </p:spPr>
        <p:txBody>
          <a:bodyPr wrap="square" rtlCol="0">
            <a:spAutoFit/>
          </a:bodyPr>
          <a:lstStyle/>
          <a:p>
            <a:pPr algn="r"/>
            <a:r>
              <a:rPr lang="it-IT" sz="2800" b="1" dirty="0" smtClean="0">
                <a:solidFill>
                  <a:srgbClr val="FF0000"/>
                </a:solidFill>
                <a:effectLst>
                  <a:outerShdw blurRad="38100" dist="38100" dir="2700000" algn="tl">
                    <a:srgbClr val="000000">
                      <a:alpha val="43137"/>
                    </a:srgbClr>
                  </a:outerShdw>
                </a:effectLst>
              </a:rPr>
              <a:t>                          </a:t>
            </a:r>
            <a:r>
              <a:rPr lang="it-IT" sz="4800" b="1" dirty="0" smtClean="0">
                <a:solidFill>
                  <a:srgbClr val="FF0000"/>
                </a:solidFill>
                <a:effectLst>
                  <a:outerShdw blurRad="38100" dist="38100" dir="2700000" algn="tl">
                    <a:srgbClr val="000000">
                      <a:alpha val="43137"/>
                    </a:srgbClr>
                  </a:outerShdw>
                </a:effectLst>
              </a:rPr>
              <a:t>Technical </a:t>
            </a:r>
            <a:r>
              <a:rPr lang="it-IT" sz="4800" b="1" dirty="0" err="1">
                <a:solidFill>
                  <a:srgbClr val="FF0000"/>
                </a:solidFill>
                <a:effectLst>
                  <a:outerShdw blurRad="38100" dist="38100" dir="2700000" algn="tl">
                    <a:srgbClr val="000000">
                      <a:alpha val="43137"/>
                    </a:srgbClr>
                  </a:outerShdw>
                </a:effectLst>
              </a:rPr>
              <a:t>Implementation</a:t>
            </a:r>
            <a:r>
              <a:rPr lang="it-IT" sz="4800" b="1" dirty="0">
                <a:solidFill>
                  <a:srgbClr val="FF0000"/>
                </a:solidFill>
                <a:effectLst>
                  <a:outerShdw blurRad="38100" dist="38100" dir="2700000" algn="tl">
                    <a:srgbClr val="000000">
                      <a:alpha val="43137"/>
                    </a:srgbClr>
                  </a:outerShdw>
                </a:effectLst>
              </a:rPr>
              <a:t>: The gateway</a:t>
            </a:r>
            <a:endParaRPr lang="it-IT" sz="2800" b="1" dirty="0">
              <a:solidFill>
                <a:srgbClr val="FF0000"/>
              </a:solidFill>
              <a:effectLst>
                <a:outerShdw blurRad="38100" dist="38100" dir="2700000" algn="tl">
                  <a:srgbClr val="000000">
                    <a:alpha val="43137"/>
                  </a:srgbClr>
                </a:outerShdw>
              </a:effectLst>
            </a:endParaRPr>
          </a:p>
          <a:p>
            <a:endParaRPr lang="it-IT" dirty="0"/>
          </a:p>
          <a:p>
            <a:pPr algn="just"/>
            <a:r>
              <a:rPr lang="en-GB" sz="3600" dirty="0" smtClean="0"/>
              <a:t>The proposed solution is the development of a </a:t>
            </a:r>
            <a:r>
              <a:rPr lang="en-GB" sz="3600" b="1" dirty="0">
                <a:solidFill>
                  <a:srgbClr val="FF0000"/>
                </a:solidFill>
              </a:rPr>
              <a:t>smart </a:t>
            </a:r>
            <a:r>
              <a:rPr lang="en-GB" sz="3600" b="1" dirty="0" smtClean="0">
                <a:solidFill>
                  <a:srgbClr val="FF0000"/>
                </a:solidFill>
              </a:rPr>
              <a:t>federator </a:t>
            </a:r>
            <a:r>
              <a:rPr lang="en-GB" sz="3600" dirty="0"/>
              <a:t>able to connect</a:t>
            </a:r>
            <a:r>
              <a:rPr lang="en-GB" sz="3600" b="1" dirty="0" smtClean="0">
                <a:solidFill>
                  <a:srgbClr val="FF0000"/>
                </a:solidFill>
              </a:rPr>
              <a:t> </a:t>
            </a:r>
            <a:r>
              <a:rPr lang="en-GB" sz="3600" dirty="0" smtClean="0"/>
              <a:t>data </a:t>
            </a:r>
            <a:r>
              <a:rPr lang="en-GB" sz="3600" dirty="0"/>
              <a:t>providers (e.g. ICS) and common users such as researchers, students, industry, and enthusiasts</a:t>
            </a:r>
            <a:r>
              <a:rPr lang="en-GB" sz="3600" dirty="0" smtClean="0"/>
              <a:t>. </a:t>
            </a:r>
          </a:p>
          <a:p>
            <a:pPr algn="just"/>
            <a:endParaRPr lang="en-GB" sz="3600" dirty="0"/>
          </a:p>
          <a:p>
            <a:pPr algn="just"/>
            <a:r>
              <a:rPr lang="en-GB" sz="3600" dirty="0"/>
              <a:t>The role of </a:t>
            </a:r>
            <a:r>
              <a:rPr lang="en-GB" sz="3600" b="1" dirty="0" smtClean="0">
                <a:solidFill>
                  <a:srgbClr val="FF0000"/>
                </a:solidFill>
              </a:rPr>
              <a:t>the Gateway</a:t>
            </a:r>
            <a:r>
              <a:rPr lang="en-GB" sz="3600" dirty="0" smtClean="0"/>
              <a:t> </a:t>
            </a:r>
            <a:r>
              <a:rPr lang="en-GB" sz="3600" dirty="0"/>
              <a:t>is to harmonize different kind of data, products and service and create multidisciplinary environment, supporting specifically standards widely used by the community of European researchers. </a:t>
            </a:r>
            <a:endParaRPr lang="it-IT" sz="3600" dirty="0"/>
          </a:p>
        </p:txBody>
      </p:sp>
      <p:pic>
        <p:nvPicPr>
          <p:cNvPr id="27" name="Immagin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1455" y="8881738"/>
            <a:ext cx="1901595" cy="813569"/>
          </a:xfrm>
          <a:prstGeom prst="rect">
            <a:avLst/>
          </a:prstGeom>
        </p:spPr>
      </p:pic>
      <p:sp>
        <p:nvSpPr>
          <p:cNvPr id="28" name="Freccia a destra 27"/>
          <p:cNvSpPr/>
          <p:nvPr/>
        </p:nvSpPr>
        <p:spPr>
          <a:xfrm rot="21065491">
            <a:off x="5854267" y="8382329"/>
            <a:ext cx="898434" cy="569783"/>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a:p>
        </p:txBody>
      </p:sp>
      <p:sp>
        <p:nvSpPr>
          <p:cNvPr id="29" name="Freccia a destra 28"/>
          <p:cNvSpPr/>
          <p:nvPr/>
        </p:nvSpPr>
        <p:spPr>
          <a:xfrm rot="13441005">
            <a:off x="5567050" y="10054427"/>
            <a:ext cx="898434" cy="569783"/>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a:p>
        </p:txBody>
      </p:sp>
      <p:sp>
        <p:nvSpPr>
          <p:cNvPr id="30" name="Can 9"/>
          <p:cNvSpPr/>
          <p:nvPr/>
        </p:nvSpPr>
        <p:spPr>
          <a:xfrm>
            <a:off x="6893001" y="9888398"/>
            <a:ext cx="1099961" cy="603852"/>
          </a:xfrm>
          <a:prstGeom prst="ca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National network</a:t>
            </a:r>
          </a:p>
        </p:txBody>
      </p:sp>
      <p:sp>
        <p:nvSpPr>
          <p:cNvPr id="31" name="Can 10"/>
          <p:cNvSpPr/>
          <p:nvPr/>
        </p:nvSpPr>
        <p:spPr>
          <a:xfrm>
            <a:off x="8243600" y="9888398"/>
            <a:ext cx="1099961" cy="603852"/>
          </a:xfrm>
          <a:prstGeom prst="ca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National</a:t>
            </a:r>
          </a:p>
          <a:p>
            <a:pPr algn="ctr"/>
            <a:r>
              <a:rPr lang="en-US" sz="1200" dirty="0"/>
              <a:t>repository</a:t>
            </a:r>
          </a:p>
        </p:txBody>
      </p:sp>
      <p:sp>
        <p:nvSpPr>
          <p:cNvPr id="32" name="Can 22"/>
          <p:cNvSpPr/>
          <p:nvPr/>
        </p:nvSpPr>
        <p:spPr>
          <a:xfrm>
            <a:off x="9678901" y="9888398"/>
            <a:ext cx="1099961" cy="603852"/>
          </a:xfrm>
          <a:prstGeom prst="ca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Local HPC</a:t>
            </a:r>
          </a:p>
        </p:txBody>
      </p:sp>
      <p:sp>
        <p:nvSpPr>
          <p:cNvPr id="33" name="Can 10"/>
          <p:cNvSpPr/>
          <p:nvPr/>
        </p:nvSpPr>
        <p:spPr>
          <a:xfrm>
            <a:off x="7573108" y="10809160"/>
            <a:ext cx="1000359" cy="441328"/>
          </a:xfrm>
          <a:prstGeom prst="ca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Repository</a:t>
            </a:r>
            <a:endParaRPr lang="en-US" sz="1200" dirty="0"/>
          </a:p>
        </p:txBody>
      </p:sp>
      <p:sp>
        <p:nvSpPr>
          <p:cNvPr id="34" name="Can 10"/>
          <p:cNvSpPr/>
          <p:nvPr/>
        </p:nvSpPr>
        <p:spPr>
          <a:xfrm>
            <a:off x="8874689" y="10800920"/>
            <a:ext cx="1000359" cy="441328"/>
          </a:xfrm>
          <a:prstGeom prst="ca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Repository</a:t>
            </a:r>
            <a:endParaRPr lang="en-US" sz="1200" dirty="0"/>
          </a:p>
        </p:txBody>
      </p:sp>
      <p:cxnSp>
        <p:nvCxnSpPr>
          <p:cNvPr id="35" name="Connettore diritto 34"/>
          <p:cNvCxnSpPr>
            <a:endCxn id="31" idx="3"/>
          </p:cNvCxnSpPr>
          <p:nvPr/>
        </p:nvCxnSpPr>
        <p:spPr>
          <a:xfrm flipV="1">
            <a:off x="8081265" y="10492250"/>
            <a:ext cx="712316" cy="258684"/>
          </a:xfrm>
          <a:prstGeom prst="line">
            <a:avLst/>
          </a:prstGeom>
        </p:spPr>
        <p:style>
          <a:lnRef idx="2">
            <a:schemeClr val="accent2"/>
          </a:lnRef>
          <a:fillRef idx="0">
            <a:schemeClr val="accent2"/>
          </a:fillRef>
          <a:effectRef idx="1">
            <a:schemeClr val="accent2"/>
          </a:effectRef>
          <a:fontRef idx="minor">
            <a:schemeClr val="tx1"/>
          </a:fontRef>
        </p:style>
      </p:cxnSp>
      <p:cxnSp>
        <p:nvCxnSpPr>
          <p:cNvPr id="36" name="Connettore diritto 35"/>
          <p:cNvCxnSpPr>
            <a:stCxn id="31" idx="3"/>
            <a:endCxn id="34" idx="1"/>
          </p:cNvCxnSpPr>
          <p:nvPr/>
        </p:nvCxnSpPr>
        <p:spPr>
          <a:xfrm>
            <a:off x="8793581" y="10492250"/>
            <a:ext cx="581288" cy="308670"/>
          </a:xfrm>
          <a:prstGeom prst="line">
            <a:avLst/>
          </a:prstGeom>
        </p:spPr>
        <p:style>
          <a:lnRef idx="2">
            <a:schemeClr val="accent2"/>
          </a:lnRef>
          <a:fillRef idx="0">
            <a:schemeClr val="accent2"/>
          </a:fillRef>
          <a:effectRef idx="1">
            <a:schemeClr val="accent2"/>
          </a:effectRef>
          <a:fontRef idx="minor">
            <a:schemeClr val="tx1"/>
          </a:fontRef>
        </p:style>
      </p:cxnSp>
      <p:sp>
        <p:nvSpPr>
          <p:cNvPr id="37" name="Rounded Rectangle 20"/>
          <p:cNvSpPr/>
          <p:nvPr/>
        </p:nvSpPr>
        <p:spPr>
          <a:xfrm>
            <a:off x="9443903" y="7927401"/>
            <a:ext cx="2100025" cy="328338"/>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800" dirty="0"/>
              <a:t>API / web service</a:t>
            </a:r>
          </a:p>
        </p:txBody>
      </p:sp>
      <p:sp>
        <p:nvSpPr>
          <p:cNvPr id="38" name="Rounded Rectangle 2"/>
          <p:cNvSpPr/>
          <p:nvPr/>
        </p:nvSpPr>
        <p:spPr>
          <a:xfrm>
            <a:off x="9455696" y="8990970"/>
            <a:ext cx="1909667" cy="42890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a:t>TCS </a:t>
            </a:r>
            <a:r>
              <a:rPr lang="en-US" sz="2000" dirty="0" smtClean="0"/>
              <a:t>Catalogs</a:t>
            </a:r>
            <a:endParaRPr lang="en-US" sz="2000" dirty="0"/>
          </a:p>
        </p:txBody>
      </p:sp>
      <p:pic>
        <p:nvPicPr>
          <p:cNvPr id="41" name="Immagine 40" descr="Free illustration: Computer, &lt;strong&gt;User&lt;/strong&gt;, Icon, Peolpe - Free Image on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21872" y="7866112"/>
            <a:ext cx="1722456" cy="1722456"/>
          </a:xfrm>
          <a:prstGeom prst="rect">
            <a:avLst/>
          </a:prstGeom>
        </p:spPr>
      </p:pic>
      <p:sp>
        <p:nvSpPr>
          <p:cNvPr id="42" name="Freccia a destra 41"/>
          <p:cNvSpPr/>
          <p:nvPr/>
        </p:nvSpPr>
        <p:spPr>
          <a:xfrm>
            <a:off x="11965987" y="8215720"/>
            <a:ext cx="1203733" cy="8399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Rettangolo 42"/>
          <p:cNvSpPr/>
          <p:nvPr/>
        </p:nvSpPr>
        <p:spPr>
          <a:xfrm>
            <a:off x="16891951" y="7938120"/>
            <a:ext cx="5093137" cy="2062103"/>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en-GB" sz="3200" dirty="0" smtClean="0"/>
              <a:t>Using EPOS paradigm: </a:t>
            </a:r>
            <a:r>
              <a:rPr lang="en-GB" sz="3200" dirty="0" smtClean="0">
                <a:solidFill>
                  <a:schemeClr val="accent1">
                    <a:lumMod val="50000"/>
                  </a:schemeClr>
                </a:solidFill>
                <a:effectLst>
                  <a:outerShdw blurRad="38100" dist="38100" dir="2700000" algn="tl">
                    <a:srgbClr val="000000">
                      <a:alpha val="43137"/>
                    </a:srgbClr>
                  </a:outerShdw>
                </a:effectLst>
              </a:rPr>
              <a:t>mapping</a:t>
            </a:r>
            <a:r>
              <a:rPr lang="en-GB" sz="3200" dirty="0" smtClean="0"/>
              <a:t> VO-TCS community Web Services into  standard </a:t>
            </a:r>
            <a:r>
              <a:rPr lang="en-GB" sz="3200" dirty="0" err="1" smtClean="0"/>
              <a:t>Catalogs</a:t>
            </a:r>
            <a:endParaRPr lang="it-IT" sz="3200" dirty="0"/>
          </a:p>
        </p:txBody>
      </p:sp>
    </p:spTree>
    <p:extLst>
      <p:ext uri="{BB962C8B-B14F-4D97-AF65-F5344CB8AC3E}">
        <p14:creationId xmlns:p14="http://schemas.microsoft.com/office/powerpoint/2010/main" val="25340814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2" descr="C:\Users\puglisi-g\Downloads\epos_logo_small_2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59"/>
            <a:ext cx="5236409" cy="24168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puglisi-g\Downloads\EPOS_IP_icon_TCS_11_a_trans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1319" y="521296"/>
            <a:ext cx="1800199" cy="18002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1400" y="6799215"/>
            <a:ext cx="3714802" cy="2147017"/>
          </a:xfrm>
          <a:prstGeom prst="rect">
            <a:avLst/>
          </a:prstGeom>
        </p:spPr>
      </p:pic>
      <p:pic>
        <p:nvPicPr>
          <p:cNvPr id="11"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719392" y="9027345"/>
            <a:ext cx="4649502" cy="22231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4"/>
          <p:cNvPicPr>
            <a:picLocks noChangeAspect="1" noChangeArrowheads="1"/>
          </p:cNvPicPr>
          <p:nvPr/>
        </p:nvPicPr>
        <p:blipFill>
          <a:blip r:embed="rId7" cstate="print"/>
          <a:srcRect/>
          <a:stretch>
            <a:fillRect/>
          </a:stretch>
        </p:blipFill>
        <p:spPr bwMode="auto">
          <a:xfrm>
            <a:off x="11595199" y="9151560"/>
            <a:ext cx="3796442" cy="2046519"/>
          </a:xfrm>
          <a:prstGeom prst="rect">
            <a:avLst/>
          </a:prstGeom>
          <a:noFill/>
          <a:ln w="9525">
            <a:solidFill>
              <a:schemeClr val="tx1"/>
            </a:solidFill>
            <a:miter lim="800000"/>
            <a:headEnd/>
            <a:tailEnd/>
          </a:ln>
        </p:spPr>
      </p:pic>
      <p:pic>
        <p:nvPicPr>
          <p:cNvPr id="13" name="Content Placeholder 3"/>
          <p:cNvPicPr>
            <a:picLocks noGrp="1"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56673" y="6883604"/>
            <a:ext cx="3861361" cy="2062628"/>
          </a:xfrm>
          <a:prstGeom prst="rect">
            <a:avLst/>
          </a:prstGeom>
        </p:spPr>
      </p:pic>
      <p:sp>
        <p:nvSpPr>
          <p:cNvPr id="14" name="Rounded Rectangle 20"/>
          <p:cNvSpPr/>
          <p:nvPr/>
        </p:nvSpPr>
        <p:spPr>
          <a:xfrm>
            <a:off x="9481035" y="7708041"/>
            <a:ext cx="3206696" cy="2962007"/>
          </a:xfrm>
          <a:prstGeom prst="roundRect">
            <a:avLst/>
          </a:prstGeom>
          <a:solidFill>
            <a:srgbClr val="C0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dirty="0" smtClean="0"/>
              <a:t>VO-TCS GATEWAY</a:t>
            </a:r>
          </a:p>
          <a:p>
            <a:pPr algn="ctr"/>
            <a:r>
              <a:rPr lang="en-US" sz="1200" dirty="0" smtClean="0"/>
              <a:t>Volcanic Portal</a:t>
            </a:r>
          </a:p>
        </p:txBody>
      </p:sp>
      <p:sp>
        <p:nvSpPr>
          <p:cNvPr id="15" name="Rettangolo 14"/>
          <p:cNvSpPr/>
          <p:nvPr/>
        </p:nvSpPr>
        <p:spPr>
          <a:xfrm>
            <a:off x="4127104" y="2681536"/>
            <a:ext cx="13954901" cy="6001643"/>
          </a:xfrm>
          <a:prstGeom prst="rect">
            <a:avLst/>
          </a:prstGeom>
        </p:spPr>
        <p:txBody>
          <a:bodyPr wrap="square">
            <a:spAutoFit/>
          </a:bodyPr>
          <a:lstStyle/>
          <a:p>
            <a:r>
              <a:rPr lang="en-US" sz="4400" b="1" dirty="0" smtClean="0">
                <a:solidFill>
                  <a:srgbClr val="FF0000"/>
                </a:solidFill>
                <a:effectLst>
                  <a:outerShdw blurRad="38100" dist="38100" dir="2700000" algn="tl">
                    <a:srgbClr val="000000">
                      <a:alpha val="43137"/>
                    </a:srgbClr>
                  </a:outerShdw>
                </a:effectLst>
              </a:rPr>
              <a:t>Web services of the VO community:</a:t>
            </a:r>
          </a:p>
          <a:p>
            <a:endParaRPr lang="en-US" sz="2800" b="1" dirty="0" smtClean="0">
              <a:solidFill>
                <a:srgbClr val="FF0000"/>
              </a:solidFill>
              <a:effectLst>
                <a:outerShdw blurRad="38100" dist="38100" dir="2700000" algn="tl">
                  <a:srgbClr val="000000">
                    <a:alpha val="43137"/>
                  </a:srgbClr>
                </a:outerShdw>
              </a:effectLst>
            </a:endParaRPr>
          </a:p>
          <a:p>
            <a:pPr algn="just"/>
            <a:r>
              <a:rPr lang="en-US" sz="3600" dirty="0" smtClean="0"/>
              <a:t>VO-TCS will provide the first European Portal for Volcano Observatories. </a:t>
            </a:r>
          </a:p>
          <a:p>
            <a:pPr algn="just"/>
            <a:r>
              <a:rPr lang="en-US" sz="3600" dirty="0" smtClean="0"/>
              <a:t>It will be developed using the existing Volcano Observations web services community’s passing through the SUPERSITE experiences </a:t>
            </a:r>
          </a:p>
          <a:p>
            <a:endParaRPr lang="en-US" sz="2400" dirty="0" smtClean="0"/>
          </a:p>
          <a:p>
            <a:endParaRPr lang="en-US" sz="2400" dirty="0" smtClean="0"/>
          </a:p>
          <a:p>
            <a:endParaRPr lang="en-US" sz="2800" b="1" dirty="0" smtClean="0">
              <a:solidFill>
                <a:srgbClr val="FF0000"/>
              </a:solidFill>
              <a:effectLst>
                <a:outerShdw blurRad="38100" dist="38100" dir="2700000" algn="tl">
                  <a:srgbClr val="000000">
                    <a:alpha val="43137"/>
                  </a:srgbClr>
                </a:outerShdw>
              </a:effectLst>
            </a:endParaRPr>
          </a:p>
          <a:p>
            <a:endParaRPr lang="en-US" sz="2800" b="1" dirty="0" smtClean="0">
              <a:solidFill>
                <a:srgbClr val="FF0000"/>
              </a:solidFill>
              <a:effectLst>
                <a:outerShdw blurRad="38100" dist="38100" dir="2700000" algn="tl">
                  <a:srgbClr val="000000">
                    <a:alpha val="43137"/>
                  </a:srgbClr>
                </a:outerShdw>
              </a:effectLst>
            </a:endParaRPr>
          </a:p>
          <a:p>
            <a:endParaRPr lang="en-US" sz="2800" b="1" dirty="0" smtClean="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12500993"/>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2" descr="C:\Users\puglisi-g\Downloads\epos_logo_small_2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59"/>
            <a:ext cx="5236409" cy="24168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puglisi-g\Downloads\EPOS_IP_icon_TCS_11_a_trans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1319" y="521296"/>
            <a:ext cx="1800199" cy="1800200"/>
          </a:xfrm>
          <a:prstGeom prst="rect">
            <a:avLst/>
          </a:prstGeom>
          <a:noFill/>
          <a:extLst>
            <a:ext uri="{909E8E84-426E-40DD-AFC4-6F175D3DCCD1}">
              <a14:hiddenFill xmlns:a14="http://schemas.microsoft.com/office/drawing/2010/main">
                <a:solidFill>
                  <a:srgbClr val="FFFFFF"/>
                </a:solidFill>
              </a14:hiddenFill>
            </a:ext>
          </a:extLst>
        </p:spPr>
      </p:pic>
      <p:sp>
        <p:nvSpPr>
          <p:cNvPr id="16" name="Rettangolo 15"/>
          <p:cNvSpPr/>
          <p:nvPr/>
        </p:nvSpPr>
        <p:spPr>
          <a:xfrm>
            <a:off x="1499239" y="2753544"/>
            <a:ext cx="13645089" cy="3293209"/>
          </a:xfrm>
          <a:prstGeom prst="rect">
            <a:avLst/>
          </a:prstGeom>
        </p:spPr>
        <p:txBody>
          <a:bodyPr wrap="square">
            <a:spAutoFit/>
          </a:bodyPr>
          <a:lstStyle/>
          <a:p>
            <a:r>
              <a:rPr lang="en-US" sz="2800" b="1" dirty="0" smtClean="0">
                <a:solidFill>
                  <a:srgbClr val="FF0000"/>
                </a:solidFill>
                <a:effectLst>
                  <a:outerShdw blurRad="38100" dist="38100" dir="2700000" algn="tl">
                    <a:srgbClr val="000000">
                      <a:alpha val="43137"/>
                    </a:srgbClr>
                  </a:outerShdw>
                </a:effectLst>
              </a:rPr>
              <a:t>                   </a:t>
            </a:r>
            <a:r>
              <a:rPr lang="en-US" sz="3600" b="1" dirty="0" smtClean="0">
                <a:solidFill>
                  <a:srgbClr val="FF0000"/>
                </a:solidFill>
                <a:effectLst>
                  <a:outerShdw blurRad="38100" dist="38100" dir="2700000" algn="tl">
                    <a:srgbClr val="000000">
                      <a:alpha val="43137"/>
                    </a:srgbClr>
                  </a:outerShdw>
                </a:effectLst>
              </a:rPr>
              <a:t>MED-SUV: an example of VO community </a:t>
            </a:r>
            <a:r>
              <a:rPr lang="en-US" sz="3600" b="1" dirty="0" err="1" smtClean="0">
                <a:solidFill>
                  <a:srgbClr val="FF0000"/>
                </a:solidFill>
                <a:effectLst>
                  <a:outerShdw blurRad="38100" dist="38100" dir="2700000" algn="tl">
                    <a:srgbClr val="000000">
                      <a:alpha val="43137"/>
                    </a:srgbClr>
                  </a:outerShdw>
                </a:effectLst>
              </a:rPr>
              <a:t>webservice</a:t>
            </a:r>
            <a:r>
              <a:rPr lang="en-US" sz="3600" b="1" dirty="0" smtClean="0">
                <a:solidFill>
                  <a:srgbClr val="FF0000"/>
                </a:solidFill>
                <a:effectLst>
                  <a:outerShdw blurRad="38100" dist="38100" dir="2700000" algn="tl">
                    <a:srgbClr val="000000">
                      <a:alpha val="43137"/>
                    </a:srgbClr>
                  </a:outerShdw>
                </a:effectLst>
              </a:rPr>
              <a:t>:</a:t>
            </a:r>
          </a:p>
          <a:p>
            <a:endParaRPr lang="en-US" sz="2800" b="1" dirty="0" smtClean="0">
              <a:solidFill>
                <a:srgbClr val="FF0000"/>
              </a:solidFill>
              <a:effectLst>
                <a:outerShdw blurRad="38100" dist="38100" dir="2700000" algn="tl">
                  <a:srgbClr val="000000">
                    <a:alpha val="43137"/>
                  </a:srgbClr>
                </a:outerShdw>
              </a:effectLst>
            </a:endParaRPr>
          </a:p>
          <a:p>
            <a:pPr algn="just"/>
            <a:r>
              <a:rPr lang="en-US" sz="3600" dirty="0" smtClean="0"/>
              <a:t>MED-SUV provides access to satellite and in-situ data of two volcano GEO Supersites (both in Italy):</a:t>
            </a:r>
          </a:p>
          <a:p>
            <a:pPr marL="342900" indent="-342900" algn="just">
              <a:buFontTx/>
              <a:buChar char="-"/>
            </a:pPr>
            <a:r>
              <a:rPr lang="en-US" sz="3600" dirty="0" smtClean="0"/>
              <a:t>Mt. Etna</a:t>
            </a:r>
          </a:p>
          <a:p>
            <a:pPr marL="342900" indent="-342900" algn="just">
              <a:buFontTx/>
              <a:buChar char="-"/>
            </a:pPr>
            <a:r>
              <a:rPr lang="en-US" sz="3600" dirty="0" smtClean="0"/>
              <a:t>Campi Flegrei &amp; Vesuvius</a:t>
            </a:r>
            <a:endParaRPr lang="en-US" sz="4000" b="1" dirty="0" smtClean="0">
              <a:solidFill>
                <a:srgbClr val="FF0000"/>
              </a:solidFill>
              <a:effectLst>
                <a:outerShdw blurRad="38100" dist="38100" dir="2700000" algn="tl">
                  <a:srgbClr val="000000">
                    <a:alpha val="43137"/>
                  </a:srgbClr>
                </a:outerShdw>
              </a:effectLst>
            </a:endParaRPr>
          </a:p>
        </p:txBody>
      </p:sp>
      <p:pic>
        <p:nvPicPr>
          <p:cNvPr id="17" name="Picture 2" descr="C:\Users\puglisi-g\Downloads\XLeti.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55613" y="4265713"/>
            <a:ext cx="12805539" cy="6882978"/>
          </a:xfrm>
          <a:prstGeom prst="rect">
            <a:avLst/>
          </a:prstGeom>
          <a:noFill/>
          <a:extLst>
            <a:ext uri="{909E8E84-426E-40DD-AFC4-6F175D3DCCD1}">
              <a14:hiddenFill xmlns:a14="http://schemas.microsoft.com/office/drawing/2010/main">
                <a:solidFill>
                  <a:srgbClr val="FFFFFF"/>
                </a:solidFill>
              </a14:hiddenFill>
            </a:ext>
          </a:extLst>
        </p:spPr>
      </p:pic>
      <p:sp>
        <p:nvSpPr>
          <p:cNvPr id="18" name="Rettangolo 17"/>
          <p:cNvSpPr/>
          <p:nvPr/>
        </p:nvSpPr>
        <p:spPr>
          <a:xfrm>
            <a:off x="1606824" y="6785992"/>
            <a:ext cx="5904656" cy="3416320"/>
          </a:xfrm>
          <a:prstGeom prst="rect">
            <a:avLst/>
          </a:prstGeom>
        </p:spPr>
        <p:txBody>
          <a:bodyPr wrap="square">
            <a:spAutoFit/>
          </a:bodyPr>
          <a:lstStyle/>
          <a:p>
            <a:pPr algn="just"/>
            <a:r>
              <a:rPr lang="en-US" sz="3600" dirty="0" smtClean="0"/>
              <a:t>MED-SUV intends </a:t>
            </a:r>
            <a:r>
              <a:rPr lang="en-US" sz="3600" dirty="0"/>
              <a:t>to </a:t>
            </a:r>
            <a:r>
              <a:rPr lang="en-US" sz="3600" dirty="0" smtClean="0"/>
              <a:t>submit </a:t>
            </a:r>
            <a:r>
              <a:rPr lang="en-US" sz="3600" dirty="0"/>
              <a:t>an Expressions of Intent </a:t>
            </a:r>
            <a:r>
              <a:rPr lang="en-US" sz="3600" dirty="0" smtClean="0"/>
              <a:t>for the 2018 </a:t>
            </a:r>
            <a:r>
              <a:rPr lang="en-US" sz="3600" dirty="0" err="1"/>
              <a:t>EuroGEOSS</a:t>
            </a:r>
            <a:r>
              <a:rPr lang="en-US" sz="3600" dirty="0"/>
              <a:t> </a:t>
            </a:r>
            <a:r>
              <a:rPr lang="en-US" sz="3600" dirty="0" smtClean="0"/>
              <a:t>Request</a:t>
            </a:r>
            <a:r>
              <a:rPr lang="en-US" sz="3600" dirty="0"/>
              <a:t> </a:t>
            </a:r>
            <a:r>
              <a:rPr lang="en-US" sz="3600" dirty="0" smtClean="0"/>
              <a:t>for sharing its experience among the GEO GEOSS community</a:t>
            </a:r>
          </a:p>
        </p:txBody>
      </p:sp>
    </p:spTree>
    <p:extLst>
      <p:ext uri="{BB962C8B-B14F-4D97-AF65-F5344CB8AC3E}">
        <p14:creationId xmlns:p14="http://schemas.microsoft.com/office/powerpoint/2010/main" val="1358624011"/>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2" name="Shape 142"/>
          <p:cNvSpPr/>
          <p:nvPr/>
        </p:nvSpPr>
        <p:spPr>
          <a:xfrm>
            <a:off x="1511803" y="6563660"/>
            <a:ext cx="9009572" cy="223637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5000">
                <a:solidFill>
                  <a:schemeClr val="accent6">
                    <a:lumOff val="-21524"/>
                  </a:schemeClr>
                </a:solidFill>
                <a:latin typeface="Arial"/>
                <a:ea typeface="Arial"/>
                <a:cs typeface="Arial"/>
                <a:sym typeface="Arial"/>
              </a:defRPr>
            </a:lvl1pPr>
          </a:lstStyle>
          <a:p>
            <a:r>
              <a:t>Thank you</a:t>
            </a:r>
          </a:p>
        </p:txBody>
      </p:sp>
      <p:sp>
        <p:nvSpPr>
          <p:cNvPr id="143" name="Shape 143"/>
          <p:cNvSpPr/>
          <p:nvPr/>
        </p:nvSpPr>
        <p:spPr>
          <a:xfrm>
            <a:off x="1889869" y="9087343"/>
            <a:ext cx="9015288" cy="7335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4100">
                <a:solidFill>
                  <a:schemeClr val="accent1">
                    <a:hueOff val="273562"/>
                    <a:satOff val="2937"/>
                    <a:lumOff val="-22233"/>
                  </a:schemeClr>
                </a:solidFill>
                <a:latin typeface="Arial"/>
                <a:ea typeface="Arial"/>
                <a:cs typeface="Arial"/>
                <a:sym typeface="Arial"/>
              </a:defRPr>
            </a:lvl1pPr>
          </a:lstStyle>
          <a:p>
            <a:r>
              <a:rPr lang="it-IT" dirty="0" err="1" smtClean="0"/>
              <a:t>giuseppe.puglisi</a:t>
            </a:r>
            <a:r>
              <a:rPr dirty="0" smtClean="0"/>
              <a:t>@</a:t>
            </a:r>
            <a:r>
              <a:rPr lang="it-IT" dirty="0" smtClean="0"/>
              <a:t>ingv.it</a:t>
            </a:r>
            <a:r>
              <a:rPr dirty="0" smtClean="0"/>
              <a:t> </a:t>
            </a:r>
            <a:r>
              <a:rPr dirty="0"/>
              <a:t>/ </a:t>
            </a:r>
            <a:r>
              <a:rPr lang="it-IT" dirty="0" smtClean="0"/>
              <a:t>www.ingv.it</a:t>
            </a:r>
            <a:endParaRPr dirty="0"/>
          </a:p>
        </p:txBody>
      </p:sp>
    </p:spTree>
  </p:cSld>
  <p:clrMapOvr>
    <a:masterClrMapping/>
  </p:clrMapOvr>
  <p:transition spd="slow"/>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186</TotalTime>
  <Words>236</Words>
  <Application>Microsoft Office PowerPoint</Application>
  <PresentationFormat>Personalizzato</PresentationFormat>
  <Paragraphs>51</Paragraphs>
  <Slides>9</Slides>
  <Notes>0</Notes>
  <HiddenSlides>0</HiddenSlides>
  <MMClips>0</MMClips>
  <ScaleCrop>false</ScaleCrop>
  <HeadingPairs>
    <vt:vector size="4" baseType="variant">
      <vt:variant>
        <vt:lpstr>Tema</vt:lpstr>
      </vt:variant>
      <vt:variant>
        <vt:i4>1</vt:i4>
      </vt:variant>
      <vt:variant>
        <vt:lpstr>Titoli diapositive</vt:lpstr>
      </vt:variant>
      <vt:variant>
        <vt:i4>9</vt:i4>
      </vt:variant>
    </vt:vector>
  </HeadingPairs>
  <TitlesOfParts>
    <vt:vector size="10" baseType="lpstr">
      <vt:lpstr>White</vt:lpstr>
      <vt:lpstr>Presentazione standard di PowerPoint</vt:lpstr>
      <vt:lpstr>Presentazione standard di PowerPoint</vt:lpstr>
      <vt:lpstr>Volcano Observations:  is the theme for the EPOS Thematic Core Services of the volcanological community (VO-TCS).   VO-TCS is built by the EPOS WP11, which brings together European Volcano Observatories (VO) and Volcanological Research Institutions (VRI) providing data, products and services on European volcanoes.   WP11 extends the activities of EPOS to regions outside “continental” Europe </vt:lpstr>
      <vt:lpstr>  Volcano Observations:  is the theme for the EPOS Thematic Core Services of the volcanological community (VO-TCS).   VO-TCS will provide long-term access to the Volcano Observatories and Research Institutions data and products. It aims at implementing facilities allowing easy access to volcanological data and interoperable services.   Due to their broad variety of phenomena, active volcanoes are quite different from other geological environments and the relevant data needs to be characterized and organized according to specific approaches and exploiting the experience of a large community. </vt:lpstr>
      <vt:lpstr>Volcano Observations</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Paola De Salvo</dc:creator>
  <cp:lastModifiedBy>puglisi-g</cp:lastModifiedBy>
  <cp:revision>14</cp:revision>
  <dcterms:modified xsi:type="dcterms:W3CDTF">2018-05-03T08:43:56Z</dcterms:modified>
</cp:coreProperties>
</file>