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3" r:id="rId4"/>
    <p:sldId id="261" r:id="rId5"/>
    <p:sldId id="267" r:id="rId6"/>
    <p:sldId id="268" r:id="rId7"/>
    <p:sldId id="269" r:id="rId8"/>
    <p:sldId id="270" r:id="rId9"/>
    <p:sldId id="271" r:id="rId10"/>
    <p:sldId id="266" r:id="rId11"/>
    <p:sldId id="257" r:id="rId12"/>
    <p:sldId id="262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08" y="-1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962673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2962673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679769" y="12817499"/>
            <a:ext cx="6269566" cy="73025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3308269" y="12817499"/>
            <a:ext cx="479298" cy="471924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</a:defRPr>
            </a:lvl1pPr>
            <a:extLst/>
          </a:lstStyle>
          <a:p>
            <a:pPr>
              <a:defRPr/>
            </a:pPr>
            <a:fld id="{7610EA11-4D19-4857-98AC-47FFEF320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60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800">
                <a:latin typeface="Arial" pitchFamily="34" charset="0"/>
                <a:cs typeface="Arial" pitchFamily="34" charset="0"/>
              </a:defRPr>
            </a:lvl1pPr>
            <a:lvl2pPr>
              <a:defRPr sz="4000">
                <a:latin typeface="Arial" pitchFamily="34" charset="0"/>
                <a:cs typeface="Arial" pitchFamily="34" charset="0"/>
              </a:defRPr>
            </a:lvl2pPr>
            <a:lvl3pPr>
              <a:defRPr sz="4000">
                <a:latin typeface="Arial" pitchFamily="34" charset="0"/>
                <a:cs typeface="Arial" pitchFamily="34" charset="0"/>
              </a:defRPr>
            </a:lvl3pPr>
            <a:lvl4pPr>
              <a:defRPr sz="3600">
                <a:latin typeface="Arial" pitchFamily="34" charset="0"/>
                <a:cs typeface="Arial" pitchFamily="34" charset="0"/>
              </a:defRPr>
            </a:lvl4pPr>
            <a:lvl5pPr>
              <a:defRPr sz="3200">
                <a:latin typeface="Arial" pitchFamily="34" charset="0"/>
                <a:cs typeface="Arial" pitchFamily="34" charset="0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6694" y="275810"/>
            <a:ext cx="21945600" cy="1416256"/>
          </a:xfrm>
        </p:spPr>
        <p:txBody>
          <a:bodyPr rtlCol="0">
            <a:noAutofit/>
          </a:bodyPr>
          <a:lstStyle>
            <a:lvl1pPr>
              <a:defRPr sz="5600" b="0">
                <a:latin typeface="Arial Black" pitchFamily="34" charset="0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26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819" y="498478"/>
            <a:ext cx="16573502" cy="835024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3200413"/>
            <a:ext cx="10769600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13"/>
            <a:ext cx="10769600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532540" y="12801600"/>
            <a:ext cx="622920" cy="492438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fld id="{9856217C-EF36-4C82-AF40-FD3F06865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6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://beta.sedac.ciesin.columbia.edu/data/collection/gpw-v4/sets/brows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ghsl.jrc.ec.europa.eu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lr.de/eoc/en/desktopdefault.aspx/tabid-9628/16557_read-40454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sedac.ciesin.columbia.edu/mapping/gmis-hbase/explore-view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5" y="1050345"/>
            <a:ext cx="11754352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>
                <a:solidFill>
                  <a:srgbClr val="773F9B">
                    <a:lumOff val="-21524"/>
                  </a:srgbClr>
                </a:solidFill>
                <a:latin typeface="Arial"/>
                <a:ea typeface="Arial"/>
                <a:cs typeface="Arial"/>
                <a:sym typeface="Arial"/>
              </a:rPr>
              <a:t>Population &amp; Human Settlement </a:t>
            </a:r>
            <a:r>
              <a:rPr lang="en-US" smtClean="0">
                <a:solidFill>
                  <a:srgbClr val="773F9B">
                    <a:lumOff val="-21524"/>
                  </a:srgbClr>
                </a:solidFill>
                <a:latin typeface="Arial"/>
                <a:ea typeface="Arial"/>
                <a:cs typeface="Arial"/>
                <a:sym typeface="Arial"/>
              </a:rPr>
              <a:t>Data Support </a:t>
            </a:r>
            <a:r>
              <a:rPr lang="en-US">
                <a:solidFill>
                  <a:srgbClr val="773F9B">
                    <a:lumOff val="-21524"/>
                  </a:srgbClr>
                </a:solidFill>
                <a:latin typeface="Arial"/>
                <a:ea typeface="Arial"/>
                <a:cs typeface="Arial"/>
                <a:sym typeface="Arial"/>
              </a:rPr>
              <a:t>the SDGs</a:t>
            </a:r>
            <a:endParaRPr>
              <a:solidFill>
                <a:srgbClr val="0365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9375" r="2269" b="21610"/>
          <a:stretch/>
        </p:blipFill>
        <p:spPr bwMode="auto">
          <a:xfrm>
            <a:off x="11183888" y="2691820"/>
            <a:ext cx="12523822" cy="873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 txBox="1">
            <a:spLocks/>
          </p:cNvSpPr>
          <p:nvPr/>
        </p:nvSpPr>
        <p:spPr>
          <a:xfrm>
            <a:off x="1178012" y="3433800"/>
            <a:ext cx="8997763" cy="4719241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smtClean="0"/>
              <a:t>Information on available datasets provided by POPGRID participants</a:t>
            </a:r>
          </a:p>
          <a:p>
            <a:pPr marL="571500" indent="-5715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4000" smtClean="0"/>
              <a:t>Access to consistent metadata and documentation</a:t>
            </a:r>
          </a:p>
          <a:p>
            <a:pPr marL="571500" indent="-5715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4000" smtClean="0"/>
              <a:t>Comparison tools</a:t>
            </a:r>
          </a:p>
          <a:p>
            <a:pPr marL="571500" indent="-5715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4000" smtClean="0"/>
              <a:t>Access to user support (via SEDAC)</a:t>
            </a:r>
            <a:endParaRPr lang="en-US" sz="4000" dirty="0"/>
          </a:p>
        </p:txBody>
      </p:sp>
      <p:pic>
        <p:nvPicPr>
          <p:cNvPr id="9" name="Picture 7" descr="https://tse3.mm.bing.net/th?id=OIP.uW_-KvRme2uO0O75L7Ah7gEsCq&amp;pid=15.1&amp;P=0&amp;w=337&amp;h=19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31" b="30531"/>
          <a:stretch/>
        </p:blipFill>
        <p:spPr bwMode="auto">
          <a:xfrm>
            <a:off x="1254316" y="8982385"/>
            <a:ext cx="5133616" cy="95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50846" y="8837714"/>
            <a:ext cx="1596938" cy="161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nasa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17766" y="8730208"/>
            <a:ext cx="1951428" cy="171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2696056" y="7105507"/>
            <a:ext cx="10009112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mtClean="0">
                <a:solidFill>
                  <a:schemeClr val="bg1"/>
                </a:solidFill>
              </a:rPr>
              <a:t>www.popgrid.org</a:t>
            </a:r>
            <a:endParaRPr kumimoji="0" lang="en-US" sz="50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032449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itle slides-1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511803" y="6563660"/>
            <a:ext cx="9009572" cy="223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89869" y="9113377"/>
            <a:ext cx="8955523" cy="681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email@email / website / @twitter / etc.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750840" y="3761656"/>
            <a:ext cx="17948824" cy="471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mtClean="0"/>
              <a:t>The POPGRID Data </a:t>
            </a:r>
          </a:p>
          <a:p>
            <a:r>
              <a:rPr lang="en-US" smtClean="0"/>
              <a:t>Collaborative</a:t>
            </a:r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1938145" y="8265467"/>
            <a:ext cx="16858782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mtClean="0"/>
              <a:t>Alex de Sherbinin</a:t>
            </a:r>
            <a:r>
              <a:rPr smtClean="0"/>
              <a:t> </a:t>
            </a:r>
            <a:r>
              <a:rPr/>
              <a:t>/ </a:t>
            </a:r>
            <a:r>
              <a:rPr lang="en-US" smtClean="0"/>
              <a:t>Associate Director</a:t>
            </a:r>
            <a:r>
              <a:rPr smtClean="0"/>
              <a:t> </a:t>
            </a:r>
            <a:r>
              <a:rPr/>
              <a:t>/ </a:t>
            </a:r>
            <a:r>
              <a:rPr lang="en-US" smtClean="0"/>
              <a:t>CIESIN, Columbia University</a:t>
            </a:r>
            <a:endParaRPr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5" y="1050345"/>
            <a:ext cx="11754352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>
                <a:solidFill>
                  <a:schemeClr val="accent6">
                    <a:lumOff val="-21524"/>
                  </a:schemeClr>
                </a:solidFill>
              </a:rPr>
              <a:t>Population &amp; Human Settlement </a:t>
            </a:r>
            <a:r>
              <a:rPr lang="en-US" smtClean="0">
                <a:solidFill>
                  <a:schemeClr val="accent6">
                    <a:lumOff val="-21524"/>
                  </a:schemeClr>
                </a:solidFill>
              </a:rPr>
              <a:t>Data Support </a:t>
            </a:r>
            <a:r>
              <a:rPr lang="en-US">
                <a:solidFill>
                  <a:schemeClr val="accent6">
                    <a:lumOff val="-21524"/>
                  </a:schemeClr>
                </a:solidFill>
              </a:rPr>
              <a:t>the SDGs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1382171" y="3505182"/>
            <a:ext cx="11961446" cy="7961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19074" algn="l" hangingPunct="1"/>
            <a:r>
              <a:rPr lang="en-US" smtClean="0"/>
              <a:t>“Population distribution” and “Cities and Infrastructure Mapping” are key for indicators and decision making related to all 17 goals </a:t>
            </a:r>
            <a:endParaRPr lang="en-US" dirty="0"/>
          </a:p>
        </p:txBody>
      </p:sp>
      <p:pic>
        <p:nvPicPr>
          <p:cNvPr id="10" name="Picture 9" descr="SDG_a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0152" y="521296"/>
            <a:ext cx="10200518" cy="123853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23431" y="8316452"/>
            <a:ext cx="82299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Alignments of the Goals with specific types of Earth observations and geospatial information</a:t>
            </a:r>
            <a:endParaRPr lang="en-US" sz="4000" dirty="0"/>
          </a:p>
        </p:txBody>
      </p:sp>
      <p:sp>
        <p:nvSpPr>
          <p:cNvPr id="12" name="Oval 11"/>
          <p:cNvSpPr/>
          <p:nvPr/>
        </p:nvSpPr>
        <p:spPr>
          <a:xfrm>
            <a:off x="17137842" y="953344"/>
            <a:ext cx="2161862" cy="125964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8"/>
            <a:ext cx="306013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mtClean="0">
                <a:solidFill>
                  <a:schemeClr val="accent6">
                    <a:lumOff val="-21524"/>
                  </a:schemeClr>
                </a:solidFill>
              </a:rPr>
              <a:t>POPGRID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3537387" y="3933479"/>
            <a:ext cx="17309226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mtClean="0"/>
              <a:t>There is a proliferation of global </a:t>
            </a:r>
            <a:r>
              <a:rPr lang="fr-CH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gridded</a:t>
            </a:r>
          </a:p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mtClean="0"/>
              <a:t>population and settlement data</a:t>
            </a:r>
          </a:p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fr-CH"/>
          </a:p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mtClean="0"/>
              <a:t>We need to help users understand </a:t>
            </a:r>
          </a:p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mtClean="0"/>
              <a:t>which ones are most appropriate</a:t>
            </a:r>
          </a:p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mtClean="0"/>
              <a:t>for different applications</a:t>
            </a:r>
            <a:endParaRPr dirty="0"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11517"/>
          <a:stretch/>
        </p:blipFill>
        <p:spPr>
          <a:xfrm>
            <a:off x="14124171" y="6936145"/>
            <a:ext cx="9503182" cy="4871582"/>
          </a:xfrm>
          <a:prstGeom prst="rect">
            <a:avLst/>
          </a:prstGeom>
        </p:spPr>
      </p:pic>
      <p:pic>
        <p:nvPicPr>
          <p:cNvPr id="1028" name="Picture 4" descr="http://beta.sedac.ciesin.columbia.edu/downloads/maps/gpw-v4/gpw-v4-basic-demographic-characteristics-rev10/gpw-v4-basic-demographic-characteristics-rev10-children-20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2"/>
          <a:stretch/>
        </p:blipFill>
        <p:spPr bwMode="auto">
          <a:xfrm>
            <a:off x="1225059" y="1839503"/>
            <a:ext cx="11061526" cy="599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65" y="0"/>
            <a:ext cx="23059866" cy="1648216"/>
          </a:xfrm>
        </p:spPr>
        <p:txBody>
          <a:bodyPr>
            <a:normAutofit/>
          </a:bodyPr>
          <a:lstStyle/>
          <a:p>
            <a:pPr lvl="0" algn="ctr"/>
            <a:r>
              <a:rPr lang="en-US" sz="4800" dirty="0">
                <a:solidFill>
                  <a:srgbClr val="1985A7"/>
                </a:solidFill>
              </a:rPr>
              <a:t>GPWv4.10, Population by Age Group &amp; Gender, 2010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1189485" y="13007976"/>
            <a:ext cx="479298" cy="47192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8817532-08B0-6E40-9127-BF63DC1576C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3678" y="10685640"/>
            <a:ext cx="14000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>
              <a:spcBef>
                <a:spcPts val="1200"/>
              </a:spcBef>
              <a:buSzPct val="70000"/>
            </a:pPr>
            <a:r>
              <a:rPr lang="en-US" sz="3200" b="1" u="sng" dirty="0">
                <a:hlinkClick r:id="rId4"/>
              </a:rPr>
              <a:t>http://sedac.ciesin.columbia.edu/data/collection/gpw-v4/sets/browse</a:t>
            </a:r>
            <a:endParaRPr lang="en-US" sz="32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1044898" y="8484268"/>
            <a:ext cx="12414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schemeClr val="bg1"/>
                </a:solidFill>
              </a:rPr>
              <a:t>GPWv4.10 now Includes new dataset on Basic Demographic with gridded estimates of population by age groups and gender for 2010</a:t>
            </a:r>
          </a:p>
        </p:txBody>
      </p:sp>
      <p:pic>
        <p:nvPicPr>
          <p:cNvPr id="13" name="Picture 6" descr="http://beta.sedac.ciesin.columbia.edu/downloads/maps/gpw-v4/gpw-v4-basic-demographic-characteristics-rev10/gpw-v4-basic-demographic-characteristics-rev10-sex-ratio-20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0" b="11210"/>
          <a:stretch/>
        </p:blipFill>
        <p:spPr bwMode="auto">
          <a:xfrm>
            <a:off x="13016848" y="1790799"/>
            <a:ext cx="10502416" cy="504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631" y="12163328"/>
            <a:ext cx="1306082" cy="146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nasa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596" y="12088581"/>
            <a:ext cx="1912048" cy="162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944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200" dirty="0">
                <a:solidFill>
                  <a:srgbClr val="1985A7"/>
                </a:solidFill>
                <a:latin typeface="+mj-lt"/>
              </a:rPr>
              <a:t>Linking Human Settlements with Population Data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1395651" y="2235307"/>
            <a:ext cx="5707958" cy="11087498"/>
          </a:xfrm>
        </p:spPr>
        <p:txBody>
          <a:bodyPr/>
          <a:lstStyle/>
          <a:p>
            <a:pPr marL="333376" indent="-333376">
              <a:defRPr/>
            </a:pPr>
            <a:r>
              <a:rPr lang="en-US" sz="4000" b="1" dirty="0"/>
              <a:t>Global Human Settlement Layer (GHSL)</a:t>
            </a:r>
            <a:endParaRPr lang="en-US" sz="3600" b="1" dirty="0"/>
          </a:p>
          <a:p>
            <a:pPr marL="333376" indent="-333376">
              <a:defRPr/>
            </a:pPr>
            <a:r>
              <a:rPr lang="en-US" sz="3600" dirty="0"/>
              <a:t>Collaboration with </a:t>
            </a:r>
            <a:r>
              <a:rPr lang="en-US" sz="3600" b="1" dirty="0"/>
              <a:t>the European Commission’s Joint Research Center</a:t>
            </a:r>
            <a:r>
              <a:rPr lang="en-US" sz="3600" dirty="0"/>
              <a:t> to produce open access 250m and 1km resolution population count estimates based on Landsat</a:t>
            </a:r>
          </a:p>
          <a:p>
            <a:pPr marL="333376" indent="-333376">
              <a:defRPr/>
            </a:pPr>
            <a:r>
              <a:rPr lang="en-US" sz="3600" dirty="0"/>
              <a:t>Global data set</a:t>
            </a:r>
          </a:p>
          <a:p>
            <a:pPr marL="0" indent="0">
              <a:buNone/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72" y="11409155"/>
            <a:ext cx="1383390" cy="15108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09746" y="12335184"/>
            <a:ext cx="1540353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hlinkClick r:id="rId3"/>
              </a:rPr>
              <a:t>http://ghsl.jrc.ec.europa.eu/</a:t>
            </a:r>
            <a:r>
              <a:rPr lang="en-US" sz="3200" b="1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214" y="11420723"/>
            <a:ext cx="4932662" cy="1340582"/>
          </a:xfrm>
          <a:prstGeom prst="rect">
            <a:avLst/>
          </a:prstGeom>
        </p:spPr>
      </p:pic>
      <p:pic>
        <p:nvPicPr>
          <p:cNvPr id="11" name="Picture 10" descr="ghsl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25" t="-552" r="13421" b="552"/>
          <a:stretch/>
        </p:blipFill>
        <p:spPr>
          <a:xfrm>
            <a:off x="4413019" y="1616292"/>
            <a:ext cx="19970982" cy="10230552"/>
          </a:xfrm>
          <a:prstGeom prst="rect">
            <a:avLst/>
          </a:prstGeom>
        </p:spPr>
      </p:pic>
      <p:pic>
        <p:nvPicPr>
          <p:cNvPr id="12" name="Picture 11" descr="ghsl_legend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7371" y="10414902"/>
            <a:ext cx="1664086" cy="123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7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097"/>
          <a:stretch/>
        </p:blipFill>
        <p:spPr>
          <a:xfrm>
            <a:off x="1770003" y="1457400"/>
            <a:ext cx="21445018" cy="112201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23248" y="12774858"/>
            <a:ext cx="15901532" cy="707878"/>
          </a:xfrm>
          <a:prstGeom prst="rect">
            <a:avLst/>
          </a:prstGeom>
        </p:spPr>
        <p:txBody>
          <a:bodyPr wrap="square" lIns="243834" tIns="121916" rIns="243834" bIns="121916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hlinkClick r:id="rId3"/>
              </a:rPr>
              <a:t>http://www.dlr.de/eoc/en/desktopdefault.aspx/tabid-9628/16557_read-40454/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0465" y="25208"/>
            <a:ext cx="23059866" cy="1648216"/>
          </a:xfrm>
        </p:spPr>
        <p:txBody>
          <a:bodyPr>
            <a:normAutofit/>
          </a:bodyPr>
          <a:lstStyle/>
          <a:p>
            <a:pPr lvl="0" algn="ctr"/>
            <a:r>
              <a:rPr lang="en-US" sz="4800" smtClean="0">
                <a:solidFill>
                  <a:srgbClr val="1985A7"/>
                </a:solidFill>
              </a:rPr>
              <a:t>Global Urban Footprint  (GUF)</a:t>
            </a:r>
            <a:endParaRPr lang="en-US" sz="4800" dirty="0">
              <a:solidFill>
                <a:srgbClr val="1985A7"/>
              </a:solidFill>
            </a:endParaRPr>
          </a:p>
        </p:txBody>
      </p:sp>
      <p:pic>
        <p:nvPicPr>
          <p:cNvPr id="6" name="Picture 2" descr="https://upload.wikimedia.org/wikipedia/en/7/74/Dlr_logo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37" y="11481023"/>
            <a:ext cx="2802576" cy="175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8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43" y="-98360"/>
            <a:ext cx="23553146" cy="1773596"/>
          </a:xfrm>
        </p:spPr>
        <p:txBody>
          <a:bodyPr/>
          <a:lstStyle/>
          <a:p>
            <a:r>
              <a:rPr lang="en-US" sz="4800" b="1" dirty="0">
                <a:solidFill>
                  <a:srgbClr val="1985A7"/>
                </a:solidFill>
                <a:latin typeface="+mj-lt"/>
                <a:cs typeface="Lucida Sans Unicode"/>
              </a:rPr>
              <a:t>Global Impervious Surface/Settlement Data Sets Based on Landsat</a:t>
            </a:r>
            <a:endParaRPr lang="en-US" b="1" dirty="0">
              <a:solidFill>
                <a:srgbClr val="1985A7"/>
              </a:solidFill>
              <a:latin typeface="+mj-lt"/>
              <a:cs typeface="Lucida Sans Unicod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2927" y="9538449"/>
            <a:ext cx="19226137" cy="3497758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Global Man-made Impervious Surfaces &amp; Settlement Extents from Landsat (GMIS) and Human Built-up and Settlement Extent (HBASE) </a:t>
            </a:r>
          </a:p>
          <a:p>
            <a:pPr marL="635000" lvl="1" indent="0" algn="ctr">
              <a:buNone/>
            </a:pPr>
            <a:r>
              <a:rPr lang="en-US" sz="3200" dirty="0"/>
              <a:t>Developed by E. Brown de </a:t>
            </a:r>
            <a:r>
              <a:rPr lang="en-US" sz="3200" dirty="0" err="1"/>
              <a:t>Coulston</a:t>
            </a:r>
            <a:r>
              <a:rPr lang="en-US" sz="3200" dirty="0"/>
              <a:t> et al. at NASA GSFC</a:t>
            </a:r>
            <a:br>
              <a:rPr lang="en-US" sz="3200" dirty="0"/>
            </a:br>
            <a:r>
              <a:rPr lang="en-US" sz="3200" b="1">
                <a:hlinkClick r:id="rId2"/>
              </a:rPr>
              <a:t>http</a:t>
            </a:r>
            <a:r>
              <a:rPr lang="en-US" sz="3200" b="1" smtClean="0">
                <a:hlinkClick r:id="rId2"/>
              </a:rPr>
              <a:t>://sedac.ciesin.columbia.edu/mapping/gmis-hbase/explore-view</a:t>
            </a:r>
            <a:r>
              <a:rPr lang="en-US" sz="3200" b="1" dirty="0">
                <a:hlinkClick r:id="rId2"/>
              </a:rPr>
              <a:t>/</a:t>
            </a:r>
            <a:r>
              <a:rPr lang="en-US" sz="3200" b="1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955" y="2138654"/>
            <a:ext cx="18722080" cy="7374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631" y="12163328"/>
            <a:ext cx="1306082" cy="146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nas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596" y="12088581"/>
            <a:ext cx="1912048" cy="162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008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8020" y="233264"/>
            <a:ext cx="17254284" cy="1416256"/>
          </a:xfrm>
        </p:spPr>
        <p:txBody>
          <a:bodyPr/>
          <a:lstStyle/>
          <a:p>
            <a:r>
              <a:rPr lang="en-US" b="1" dirty="0">
                <a:solidFill>
                  <a:srgbClr val="1985A7"/>
                </a:solidFill>
                <a:latin typeface="+mj-lt"/>
              </a:rPr>
              <a:t>Increasing Range of Population </a:t>
            </a:r>
            <a:r>
              <a:rPr lang="en-US" b="1" dirty="0" smtClean="0">
                <a:solidFill>
                  <a:srgbClr val="1985A7"/>
                </a:solidFill>
                <a:latin typeface="+mj-lt"/>
              </a:rPr>
              <a:t>and Settlement </a:t>
            </a:r>
            <a:r>
              <a:rPr lang="en-US" b="1" dirty="0">
                <a:solidFill>
                  <a:srgbClr val="1985A7"/>
                </a:solidFill>
                <a:latin typeface="+mj-lt"/>
              </a:rPr>
              <a:t>Products Now Available</a:t>
            </a:r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9793191"/>
              </p:ext>
            </p:extLst>
          </p:nvPr>
        </p:nvGraphicFramePr>
        <p:xfrm>
          <a:off x="1822848" y="2068951"/>
          <a:ext cx="19370151" cy="10240964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41044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642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512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03684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2707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76325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07928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889444">
                <a:tc>
                  <a:txBody>
                    <a:bodyPr/>
                    <a:lstStyle/>
                    <a:p>
                      <a:r>
                        <a:rPr lang="en-US" sz="3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Project</a:t>
                      </a:r>
                    </a:p>
                    <a:p>
                      <a:endParaRPr lang="en-US" sz="3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smtClean="0">
                          <a:solidFill>
                            <a:schemeClr val="tx1"/>
                          </a:solidFill>
                        </a:rPr>
                        <a:t>Proportion-al 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</a:rPr>
                        <a:t>Allocation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 smtClean="0">
                          <a:solidFill>
                            <a:schemeClr val="tx1"/>
                          </a:solidFill>
                        </a:rPr>
                        <a:t>Dasymetric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chemeClr val="tx1"/>
                          </a:solidFill>
                        </a:rPr>
                        <a:t>Statistical / machine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</a:rPr>
                        <a:t> learning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chemeClr val="tx1"/>
                          </a:solidFill>
                        </a:rPr>
                        <a:t>Time Series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chemeClr val="tx1"/>
                          </a:solidFill>
                        </a:rPr>
                        <a:t>Imagery /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dirty="0" smtClean="0">
                          <a:solidFill>
                            <a:schemeClr val="tx1"/>
                          </a:solidFill>
                        </a:rPr>
                        <a:t>spectral data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solidFill>
                            <a:schemeClr val="tx1"/>
                          </a:solidFill>
                        </a:rPr>
                        <a:t>Radar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9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3200" smtClean="0">
                          <a:solidFill>
                            <a:schemeClr val="tx1"/>
                          </a:solidFill>
                        </a:rPr>
                        <a:t>Gridded Popultion of the World (GPW)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Zapf Dingbats"/>
                          <a:ea typeface="+mn-ea"/>
                          <a:cs typeface="+mn-cs"/>
                        </a:rPr>
                        <a:t>✔</a:t>
                      </a:r>
                      <a:r>
                        <a:rPr lang="en-US" sz="4800" dirty="0" smtClean="0">
                          <a:effectLst/>
                        </a:rPr>
                        <a:t> </a:t>
                      </a:r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Zapf Dingbats"/>
                          <a:ea typeface="+mn-ea"/>
                          <a:cs typeface="+mn-cs"/>
                        </a:rPr>
                        <a:t>✔</a:t>
                      </a:r>
                      <a:r>
                        <a:rPr lang="en-US" sz="4800" dirty="0" smtClean="0">
                          <a:effectLst/>
                        </a:rPr>
                        <a:t> </a:t>
                      </a:r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tx1"/>
                          </a:solidFill>
                        </a:rPr>
                        <a:t>Landscan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Zapf Dingbats"/>
                          <a:ea typeface="+mn-ea"/>
                          <a:cs typeface="+mn-cs"/>
                        </a:rPr>
                        <a:t>✔</a:t>
                      </a:r>
                      <a:r>
                        <a:rPr lang="en-US" sz="4800" dirty="0" smtClean="0">
                          <a:effectLst/>
                        </a:rPr>
                        <a:t> </a:t>
                      </a:r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Zapf Dingbats"/>
                          <a:ea typeface="+mn-ea"/>
                          <a:cs typeface="+mn-cs"/>
                        </a:rPr>
                        <a:t>✔</a:t>
                      </a:r>
                      <a:r>
                        <a:rPr lang="en-US" sz="4800" dirty="0" smtClean="0">
                          <a:effectLst/>
                        </a:rPr>
                        <a:t> </a:t>
                      </a:r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Zapf Dingbats"/>
                          <a:ea typeface="+mn-ea"/>
                          <a:cs typeface="+mn-cs"/>
                        </a:rPr>
                        <a:t>✔</a:t>
                      </a:r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tx1"/>
                          </a:solidFill>
                        </a:rPr>
                        <a:t>WorldPop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Zapf Dingbats"/>
                          <a:ea typeface="+mn-ea"/>
                          <a:cs typeface="+mn-cs"/>
                        </a:rPr>
                        <a:t>✔</a:t>
                      </a:r>
                      <a:r>
                        <a:rPr lang="en-US" sz="4800" dirty="0" smtClean="0">
                          <a:effectLst/>
                        </a:rPr>
                        <a:t> </a:t>
                      </a:r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Zapf Dingbats"/>
                          <a:ea typeface="+mn-ea"/>
                          <a:cs typeface="+mn-cs"/>
                        </a:rPr>
                        <a:t>✔</a:t>
                      </a:r>
                      <a:r>
                        <a:rPr lang="en-US" sz="4800" dirty="0" smtClean="0">
                          <a:effectLst/>
                        </a:rPr>
                        <a:t> *</a:t>
                      </a:r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 smtClean="0">
                          <a:solidFill>
                            <a:schemeClr val="dk1"/>
                          </a:solidFill>
                          <a:effectLst/>
                          <a:latin typeface="Zapf Dingbats"/>
                          <a:ea typeface="+mn-ea"/>
                          <a:cs typeface="+mn-cs"/>
                        </a:rPr>
                        <a:t>✔✔</a:t>
                      </a:r>
                      <a:endParaRPr lang="en-US" sz="4800" dirty="0" smtClean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Global </a:t>
                      </a:r>
                      <a:r>
                        <a:rPr lang="en-US" sz="3200" smtClean="0">
                          <a:solidFill>
                            <a:schemeClr val="tx1"/>
                          </a:solidFill>
                        </a:rPr>
                        <a:t>Human Settlements Layer (GHSL)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Zapf Dingbats"/>
                          <a:ea typeface="+mn-ea"/>
                          <a:cs typeface="+mn-cs"/>
                        </a:rPr>
                        <a:t>✔</a:t>
                      </a:r>
                      <a:r>
                        <a:rPr lang="en-US" sz="4800" dirty="0" smtClean="0">
                          <a:effectLst/>
                        </a:rPr>
                        <a:t> </a:t>
                      </a:r>
                      <a:endParaRPr lang="en-US" sz="4800" dirty="0" smtClean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Zapf Dingbats"/>
                          <a:ea typeface="+mn-ea"/>
                          <a:cs typeface="+mn-cs"/>
                        </a:rPr>
                        <a:t>✔</a:t>
                      </a:r>
                      <a:r>
                        <a:rPr lang="en-US" sz="4800" dirty="0" smtClean="0">
                          <a:effectLst/>
                        </a:rPr>
                        <a:t> </a:t>
                      </a:r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Zapf Dingbats"/>
                          <a:ea typeface="+mn-ea"/>
                          <a:cs typeface="+mn-cs"/>
                        </a:rPr>
                        <a:t>✔✔</a:t>
                      </a:r>
                      <a:endParaRPr lang="en-US" sz="4800" dirty="0" smtClean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Global </a:t>
                      </a:r>
                      <a:r>
                        <a:rPr lang="en-US" sz="3200" smtClean="0">
                          <a:solidFill>
                            <a:schemeClr val="tx1"/>
                          </a:solidFill>
                        </a:rPr>
                        <a:t>Urban Footprint (GUF)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Zapf Dingbats"/>
                          <a:ea typeface="+mn-ea"/>
                          <a:cs typeface="+mn-cs"/>
                        </a:rPr>
                        <a:t>✔</a:t>
                      </a:r>
                      <a:r>
                        <a:rPr lang="en-US" sz="4800" dirty="0" smtClean="0">
                          <a:effectLst/>
                        </a:rPr>
                        <a:t> </a:t>
                      </a:r>
                      <a:endParaRPr lang="en-US" sz="4800" dirty="0" smtClean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Zapf Dingbats"/>
                          <a:ea typeface="+mn-ea"/>
                          <a:cs typeface="+mn-cs"/>
                        </a:rPr>
                        <a:t>✔</a:t>
                      </a:r>
                      <a:endParaRPr lang="en-US" sz="4800" dirty="0" smtClean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Esri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Zapf Dingbats"/>
                          <a:ea typeface="+mn-ea"/>
                          <a:cs typeface="+mn-cs"/>
                        </a:rPr>
                        <a:t>✔</a:t>
                      </a:r>
                      <a:r>
                        <a:rPr lang="en-US" sz="4800" dirty="0" smtClean="0">
                          <a:effectLst/>
                        </a:rPr>
                        <a:t> </a:t>
                      </a:r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r>
                        <a:rPr lang="en-US" sz="3200" smtClean="0">
                          <a:solidFill>
                            <a:schemeClr val="tx1"/>
                          </a:solidFill>
                        </a:rPr>
                        <a:t>High Resolution Human Settlement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Layer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Zapf Dingbats"/>
                          <a:ea typeface="+mn-ea"/>
                          <a:cs typeface="+mn-cs"/>
                        </a:rPr>
                        <a:t>✔</a:t>
                      </a:r>
                      <a:r>
                        <a:rPr lang="en-US" sz="4800" dirty="0" smtClean="0">
                          <a:effectLst/>
                        </a:rPr>
                        <a:t> </a:t>
                      </a:r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Zapf Dingbats"/>
                          <a:ea typeface="+mn-ea"/>
                          <a:cs typeface="+mn-cs"/>
                        </a:rPr>
                        <a:t>✔</a:t>
                      </a:r>
                      <a:endParaRPr lang="en-US" sz="4800" dirty="0" smtClean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/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27304" y="12420704"/>
            <a:ext cx="14074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Zapf Dingbats"/>
              </a:rPr>
              <a:t>✔ </a:t>
            </a:r>
            <a:r>
              <a:rPr lang="en-US" sz="2800" dirty="0"/>
              <a:t>Fixed in time              </a:t>
            </a:r>
            <a:r>
              <a:rPr lang="en-US" sz="2800" dirty="0">
                <a:latin typeface="Zapf Dingbats"/>
              </a:rPr>
              <a:t>✔✔ </a:t>
            </a:r>
            <a:r>
              <a:rPr lang="en-US" sz="2800" dirty="0"/>
              <a:t>Time </a:t>
            </a:r>
            <a:r>
              <a:rPr lang="en-US" sz="2800"/>
              <a:t>series              </a:t>
            </a:r>
            <a:r>
              <a:rPr lang="en-US" sz="2800" smtClean="0">
                <a:latin typeface="Zapf Dingbats"/>
              </a:rPr>
              <a:t>✔*</a:t>
            </a:r>
            <a:r>
              <a:rPr lang="en-US" sz="2800" smtClean="0"/>
              <a:t> </a:t>
            </a:r>
            <a:r>
              <a:rPr lang="en-US" sz="2800" dirty="0"/>
              <a:t>Use varies based on model</a:t>
            </a:r>
          </a:p>
          <a:p>
            <a:r>
              <a:rPr lang="en-US" sz="2800" dirty="0"/>
              <a:t>* Exists for some countries, planned for </a:t>
            </a:r>
            <a:r>
              <a:rPr lang="en-US" sz="2800" dirty="0" err="1"/>
              <a:t>WorldPop</a:t>
            </a:r>
            <a:r>
              <a:rPr lang="en-US" sz="2800" dirty="0"/>
              <a:t> Global</a:t>
            </a:r>
          </a:p>
        </p:txBody>
      </p:sp>
    </p:spTree>
    <p:extLst>
      <p:ext uri="{BB962C8B-B14F-4D97-AF65-F5344CB8AC3E}">
        <p14:creationId xmlns:p14="http://schemas.microsoft.com/office/powerpoint/2010/main" val="225314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351</Words>
  <Application>Microsoft Office PowerPoint</Application>
  <PresentationFormat>Custom</PresentationFormat>
  <Paragraphs>68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White</vt:lpstr>
      <vt:lpstr>PowerPoint Presentation</vt:lpstr>
      <vt:lpstr>PowerPoint Presentation</vt:lpstr>
      <vt:lpstr>PowerPoint Presentation</vt:lpstr>
      <vt:lpstr>PowerPoint Presentation</vt:lpstr>
      <vt:lpstr>GPWv4.10, Population by Age Group &amp; Gender, 2010</vt:lpstr>
      <vt:lpstr>Linking Human Settlements with Population Data</vt:lpstr>
      <vt:lpstr>Global Urban Footprint  (GUF)</vt:lpstr>
      <vt:lpstr>Global Impervious Surface/Settlement Data Sets Based on Landsat</vt:lpstr>
      <vt:lpstr>Increasing Range of Population and Settlement Products Now Available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Paola De Salvo</cp:lastModifiedBy>
  <cp:revision>7</cp:revision>
  <dcterms:modified xsi:type="dcterms:W3CDTF">2018-04-16T06:31:34Z</dcterms:modified>
</cp:coreProperties>
</file>