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751" r:id="rId5"/>
    <p:sldMasterId id="2147483773" r:id="rId6"/>
    <p:sldMasterId id="2147483786" r:id="rId7"/>
  </p:sldMasterIdLst>
  <p:notesMasterIdLst>
    <p:notesMasterId r:id="rId24"/>
  </p:notesMasterIdLst>
  <p:handoutMasterIdLst>
    <p:handoutMasterId r:id="rId25"/>
  </p:handoutMasterIdLst>
  <p:sldIdLst>
    <p:sldId id="342" r:id="rId8"/>
    <p:sldId id="364" r:id="rId9"/>
    <p:sldId id="365" r:id="rId10"/>
    <p:sldId id="366" r:id="rId11"/>
    <p:sldId id="368" r:id="rId12"/>
    <p:sldId id="367" r:id="rId13"/>
    <p:sldId id="369" r:id="rId14"/>
    <p:sldId id="370" r:id="rId15"/>
    <p:sldId id="374" r:id="rId16"/>
    <p:sldId id="359" r:id="rId17"/>
    <p:sldId id="360" r:id="rId18"/>
    <p:sldId id="371" r:id="rId19"/>
    <p:sldId id="372" r:id="rId20"/>
    <p:sldId id="355" r:id="rId21"/>
    <p:sldId id="349" r:id="rId22"/>
    <p:sldId id="375" r:id="rId23"/>
  </p:sldIdLst>
  <p:sldSz cx="10160000" cy="5715000"/>
  <p:notesSz cx="6858000" cy="9144000"/>
  <p:defaultTextStyle>
    <a:defPPr>
      <a:defRPr lang="fr-FR"/>
    </a:defPPr>
    <a:lvl1pPr marL="0" algn="l" defTabSz="797174" rtl="0" eaLnBrk="1" latinLnBrk="0" hangingPunct="1">
      <a:defRPr sz="1569" kern="1200">
        <a:solidFill>
          <a:schemeClr val="tx1"/>
        </a:solidFill>
        <a:latin typeface="+mn-lt"/>
        <a:ea typeface="+mn-ea"/>
        <a:cs typeface="+mn-cs"/>
      </a:defRPr>
    </a:lvl1pPr>
    <a:lvl2pPr marL="398587" algn="l" defTabSz="797174" rtl="0" eaLnBrk="1" latinLnBrk="0" hangingPunct="1">
      <a:defRPr sz="1569" kern="1200">
        <a:solidFill>
          <a:schemeClr val="tx1"/>
        </a:solidFill>
        <a:latin typeface="+mn-lt"/>
        <a:ea typeface="+mn-ea"/>
        <a:cs typeface="+mn-cs"/>
      </a:defRPr>
    </a:lvl2pPr>
    <a:lvl3pPr marL="797174" algn="l" defTabSz="797174" rtl="0" eaLnBrk="1" latinLnBrk="0" hangingPunct="1">
      <a:defRPr sz="1569" kern="1200">
        <a:solidFill>
          <a:schemeClr val="tx1"/>
        </a:solidFill>
        <a:latin typeface="+mn-lt"/>
        <a:ea typeface="+mn-ea"/>
        <a:cs typeface="+mn-cs"/>
      </a:defRPr>
    </a:lvl3pPr>
    <a:lvl4pPr marL="1195761" algn="l" defTabSz="797174" rtl="0" eaLnBrk="1" latinLnBrk="0" hangingPunct="1">
      <a:defRPr sz="1569" kern="1200">
        <a:solidFill>
          <a:schemeClr val="tx1"/>
        </a:solidFill>
        <a:latin typeface="+mn-lt"/>
        <a:ea typeface="+mn-ea"/>
        <a:cs typeface="+mn-cs"/>
      </a:defRPr>
    </a:lvl4pPr>
    <a:lvl5pPr marL="1594348" algn="l" defTabSz="797174" rtl="0" eaLnBrk="1" latinLnBrk="0" hangingPunct="1">
      <a:defRPr sz="1569" kern="1200">
        <a:solidFill>
          <a:schemeClr val="tx1"/>
        </a:solidFill>
        <a:latin typeface="+mn-lt"/>
        <a:ea typeface="+mn-ea"/>
        <a:cs typeface="+mn-cs"/>
      </a:defRPr>
    </a:lvl5pPr>
    <a:lvl6pPr marL="1992935" algn="l" defTabSz="797174" rtl="0" eaLnBrk="1" latinLnBrk="0" hangingPunct="1">
      <a:defRPr sz="1569" kern="1200">
        <a:solidFill>
          <a:schemeClr val="tx1"/>
        </a:solidFill>
        <a:latin typeface="+mn-lt"/>
        <a:ea typeface="+mn-ea"/>
        <a:cs typeface="+mn-cs"/>
      </a:defRPr>
    </a:lvl6pPr>
    <a:lvl7pPr marL="2391522" algn="l" defTabSz="797174" rtl="0" eaLnBrk="1" latinLnBrk="0" hangingPunct="1">
      <a:defRPr sz="1569" kern="1200">
        <a:solidFill>
          <a:schemeClr val="tx1"/>
        </a:solidFill>
        <a:latin typeface="+mn-lt"/>
        <a:ea typeface="+mn-ea"/>
        <a:cs typeface="+mn-cs"/>
      </a:defRPr>
    </a:lvl7pPr>
    <a:lvl8pPr marL="2790109" algn="l" defTabSz="797174" rtl="0" eaLnBrk="1" latinLnBrk="0" hangingPunct="1">
      <a:defRPr sz="1569" kern="1200">
        <a:solidFill>
          <a:schemeClr val="tx1"/>
        </a:solidFill>
        <a:latin typeface="+mn-lt"/>
        <a:ea typeface="+mn-ea"/>
        <a:cs typeface="+mn-cs"/>
      </a:defRPr>
    </a:lvl8pPr>
    <a:lvl9pPr marL="3188696" algn="l" defTabSz="797174" rtl="0" eaLnBrk="1" latinLnBrk="0" hangingPunct="1">
      <a:defRPr sz="156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C2190D22-B9BC-4008-9728-56BE786A10C8}">
          <p14:sldIdLst>
            <p14:sldId id="342"/>
            <p14:sldId id="364"/>
            <p14:sldId id="365"/>
            <p14:sldId id="366"/>
            <p14:sldId id="368"/>
            <p14:sldId id="367"/>
            <p14:sldId id="369"/>
            <p14:sldId id="370"/>
            <p14:sldId id="374"/>
            <p14:sldId id="359"/>
            <p14:sldId id="360"/>
            <p14:sldId id="371"/>
            <p14:sldId id="372"/>
            <p14:sldId id="355"/>
            <p14:sldId id="349"/>
            <p14:sldId id="37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320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50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6" autoAdjust="0"/>
    <p:restoredTop sz="87592" autoAdjust="0"/>
  </p:normalViewPr>
  <p:slideViewPr>
    <p:cSldViewPr snapToGrid="0" snapToObjects="1">
      <p:cViewPr varScale="1">
        <p:scale>
          <a:sx n="92" d="100"/>
          <a:sy n="92" d="100"/>
        </p:scale>
        <p:origin x="298" y="58"/>
      </p:cViewPr>
      <p:guideLst>
        <p:guide orient="horz" pos="1800"/>
        <p:guide pos="32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7" d="100"/>
          <a:sy n="77" d="100"/>
        </p:scale>
        <p:origin x="298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F9C9F7-C70F-473B-A3E3-978F3CE33592}" type="datetimeFigureOut">
              <a:rPr lang="fr-FR" smtClean="0"/>
              <a:t>04/05/2018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819A73-2D46-419B-A6CB-30F1BD4FBF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50489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B93242-A1A9-CC43-A2EE-9EE798A2CEAF}" type="datetimeFigureOut">
              <a:rPr lang="fr-FR" smtClean="0"/>
              <a:t>04/05/2018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0E462F-C152-3342-BD7F-580EF8FAFC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9379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97174" rtl="0" eaLnBrk="1" latinLnBrk="0" hangingPunct="1">
      <a:defRPr sz="1046" kern="1200">
        <a:solidFill>
          <a:schemeClr val="tx1"/>
        </a:solidFill>
        <a:latin typeface="+mn-lt"/>
        <a:ea typeface="+mn-ea"/>
        <a:cs typeface="+mn-cs"/>
      </a:defRPr>
    </a:lvl1pPr>
    <a:lvl2pPr marL="398587" algn="l" defTabSz="797174" rtl="0" eaLnBrk="1" latinLnBrk="0" hangingPunct="1">
      <a:defRPr sz="1046" kern="1200">
        <a:solidFill>
          <a:schemeClr val="tx1"/>
        </a:solidFill>
        <a:latin typeface="+mn-lt"/>
        <a:ea typeface="+mn-ea"/>
        <a:cs typeface="+mn-cs"/>
      </a:defRPr>
    </a:lvl2pPr>
    <a:lvl3pPr marL="797174" algn="l" defTabSz="797174" rtl="0" eaLnBrk="1" latinLnBrk="0" hangingPunct="1">
      <a:defRPr sz="1046" kern="1200">
        <a:solidFill>
          <a:schemeClr val="tx1"/>
        </a:solidFill>
        <a:latin typeface="+mn-lt"/>
        <a:ea typeface="+mn-ea"/>
        <a:cs typeface="+mn-cs"/>
      </a:defRPr>
    </a:lvl3pPr>
    <a:lvl4pPr marL="1195761" algn="l" defTabSz="797174" rtl="0" eaLnBrk="1" latinLnBrk="0" hangingPunct="1">
      <a:defRPr sz="1046" kern="1200">
        <a:solidFill>
          <a:schemeClr val="tx1"/>
        </a:solidFill>
        <a:latin typeface="+mn-lt"/>
        <a:ea typeface="+mn-ea"/>
        <a:cs typeface="+mn-cs"/>
      </a:defRPr>
    </a:lvl4pPr>
    <a:lvl5pPr marL="1594348" algn="l" defTabSz="797174" rtl="0" eaLnBrk="1" latinLnBrk="0" hangingPunct="1">
      <a:defRPr sz="1046" kern="1200">
        <a:solidFill>
          <a:schemeClr val="tx1"/>
        </a:solidFill>
        <a:latin typeface="+mn-lt"/>
        <a:ea typeface="+mn-ea"/>
        <a:cs typeface="+mn-cs"/>
      </a:defRPr>
    </a:lvl5pPr>
    <a:lvl6pPr marL="1992935" algn="l" defTabSz="797174" rtl="0" eaLnBrk="1" latinLnBrk="0" hangingPunct="1">
      <a:defRPr sz="1046" kern="1200">
        <a:solidFill>
          <a:schemeClr val="tx1"/>
        </a:solidFill>
        <a:latin typeface="+mn-lt"/>
        <a:ea typeface="+mn-ea"/>
        <a:cs typeface="+mn-cs"/>
      </a:defRPr>
    </a:lvl6pPr>
    <a:lvl7pPr marL="2391522" algn="l" defTabSz="797174" rtl="0" eaLnBrk="1" latinLnBrk="0" hangingPunct="1">
      <a:defRPr sz="1046" kern="1200">
        <a:solidFill>
          <a:schemeClr val="tx1"/>
        </a:solidFill>
        <a:latin typeface="+mn-lt"/>
        <a:ea typeface="+mn-ea"/>
        <a:cs typeface="+mn-cs"/>
      </a:defRPr>
    </a:lvl7pPr>
    <a:lvl8pPr marL="2790109" algn="l" defTabSz="797174" rtl="0" eaLnBrk="1" latinLnBrk="0" hangingPunct="1">
      <a:defRPr sz="1046" kern="1200">
        <a:solidFill>
          <a:schemeClr val="tx1"/>
        </a:solidFill>
        <a:latin typeface="+mn-lt"/>
        <a:ea typeface="+mn-ea"/>
        <a:cs typeface="+mn-cs"/>
      </a:defRPr>
    </a:lvl8pPr>
    <a:lvl9pPr marL="3188696" algn="l" defTabSz="797174" rtl="0" eaLnBrk="1" latinLnBrk="0" hangingPunct="1">
      <a:defRPr sz="104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E462F-C152-3342-BD7F-580EF8FAFC2F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40151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E462F-C152-3342-BD7F-580EF8FAFC2F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0550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E462F-C152-3342-BD7F-580EF8FAFC2F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2841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E462F-C152-3342-BD7F-580EF8FAFC2F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5658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E462F-C152-3342-BD7F-580EF8FAFC2F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22936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E462F-C152-3342-BD7F-580EF8FAFC2F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3650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E462F-C152-3342-BD7F-580EF8FAFC2F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83183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E462F-C152-3342-BD7F-580EF8FAFC2F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56754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E462F-C152-3342-BD7F-580EF8FAFC2F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09014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Parler de </a:t>
            </a:r>
            <a:r>
              <a:rPr lang="fr-FR" dirty="0" err="1" smtClean="0"/>
              <a:t>revisiting</a:t>
            </a:r>
            <a:r>
              <a:rPr lang="fr-FR" dirty="0" smtClean="0"/>
              <a:t> </a:t>
            </a:r>
            <a:r>
              <a:rPr lang="fr-FR" smtClean="0"/>
              <a:t>capacity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E462F-C152-3342-BD7F-580EF8FAFC2F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5521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NES - couv institutionnel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778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508089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345440" y="492602"/>
            <a:ext cx="7620000" cy="400110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fr-FR" dirty="0"/>
              <a:t>Titre du sommaire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145281" y="1520825"/>
            <a:ext cx="5030470" cy="362743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1" name="Sous-titre 2"/>
          <p:cNvSpPr>
            <a:spLocks noGrp="1"/>
          </p:cNvSpPr>
          <p:nvPr>
            <p:ph type="subTitle" idx="13" hasCustomPrompt="1"/>
          </p:nvPr>
        </p:nvSpPr>
        <p:spPr>
          <a:xfrm>
            <a:off x="345440" y="249460"/>
            <a:ext cx="7620000" cy="263277"/>
          </a:xfrm>
        </p:spPr>
        <p:txBody>
          <a:bodyPr>
            <a:spAutoFit/>
          </a:bodyPr>
          <a:lstStyle>
            <a:lvl1pPr marL="0" indent="0" algn="l">
              <a:buNone/>
              <a:defRPr sz="1100" baseline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INDIQUEZ L’OBJET DE LA PRESENTATION - DATE</a:t>
            </a:r>
          </a:p>
        </p:txBody>
      </p:sp>
      <p:sp>
        <p:nvSpPr>
          <p:cNvPr id="12" name="Espace réservé du contenu 2"/>
          <p:cNvSpPr>
            <a:spLocks noGrp="1"/>
          </p:cNvSpPr>
          <p:nvPr>
            <p:ph idx="14" hasCustomPrompt="1"/>
          </p:nvPr>
        </p:nvSpPr>
        <p:spPr>
          <a:xfrm>
            <a:off x="9334501" y="1520825"/>
            <a:ext cx="539749" cy="36274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dirty="0"/>
              <a:t>N°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188824" y="534338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9190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145280" y="492602"/>
            <a:ext cx="3820160" cy="40011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 du sommaire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145281" y="1520825"/>
            <a:ext cx="5030470" cy="362743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1" name="Sous-titre 2"/>
          <p:cNvSpPr>
            <a:spLocks noGrp="1"/>
          </p:cNvSpPr>
          <p:nvPr>
            <p:ph type="subTitle" idx="13" hasCustomPrompt="1"/>
          </p:nvPr>
        </p:nvSpPr>
        <p:spPr>
          <a:xfrm>
            <a:off x="4145280" y="249460"/>
            <a:ext cx="3820160" cy="263277"/>
          </a:xfrm>
        </p:spPr>
        <p:txBody>
          <a:bodyPr wrap="square">
            <a:spAutoFit/>
          </a:bodyPr>
          <a:lstStyle>
            <a:lvl1pPr marL="0" indent="0" algn="l">
              <a:buNone/>
              <a:defRPr sz="1100" baseline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INDIQUEZ L’OBJET DE LA PRESENTATION - DATE</a:t>
            </a:r>
          </a:p>
        </p:txBody>
      </p:sp>
      <p:sp>
        <p:nvSpPr>
          <p:cNvPr id="12" name="Espace réservé du contenu 2"/>
          <p:cNvSpPr>
            <a:spLocks noGrp="1"/>
          </p:cNvSpPr>
          <p:nvPr>
            <p:ph idx="14" hasCustomPrompt="1"/>
          </p:nvPr>
        </p:nvSpPr>
        <p:spPr>
          <a:xfrm>
            <a:off x="9334501" y="1520825"/>
            <a:ext cx="539749" cy="36274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dirty="0"/>
              <a:t>N°</a:t>
            </a:r>
          </a:p>
        </p:txBody>
      </p:sp>
      <p:sp>
        <p:nvSpPr>
          <p:cNvPr id="7" name="Espace réservé pour une image  2"/>
          <p:cNvSpPr>
            <a:spLocks noGrp="1"/>
          </p:cNvSpPr>
          <p:nvPr>
            <p:ph type="pic" idx="15"/>
          </p:nvPr>
        </p:nvSpPr>
        <p:spPr>
          <a:xfrm>
            <a:off x="0" y="0"/>
            <a:ext cx="3603626" cy="5715000"/>
          </a:xfrm>
        </p:spPr>
        <p:txBody>
          <a:bodyPr/>
          <a:lstStyle>
            <a:lvl1pPr marL="0" indent="0">
              <a:buNone/>
              <a:defRPr sz="3556"/>
            </a:lvl1pPr>
            <a:lvl2pPr marL="507995" indent="0">
              <a:buNone/>
              <a:defRPr sz="3111"/>
            </a:lvl2pPr>
            <a:lvl3pPr marL="1015990" indent="0">
              <a:buNone/>
              <a:defRPr sz="2667"/>
            </a:lvl3pPr>
            <a:lvl4pPr marL="1523985" indent="0">
              <a:buNone/>
              <a:defRPr sz="2222"/>
            </a:lvl4pPr>
            <a:lvl5pPr marL="2031980" indent="0">
              <a:buNone/>
              <a:defRPr sz="2222"/>
            </a:lvl5pPr>
            <a:lvl6pPr marL="2539975" indent="0">
              <a:buNone/>
              <a:defRPr sz="2222"/>
            </a:lvl6pPr>
            <a:lvl7pPr marL="3047970" indent="0">
              <a:buNone/>
              <a:defRPr sz="2222"/>
            </a:lvl7pPr>
            <a:lvl8pPr marL="3555964" indent="0">
              <a:buNone/>
              <a:defRPr sz="2222"/>
            </a:lvl8pPr>
            <a:lvl9pPr marL="4063959" indent="0">
              <a:buNone/>
              <a:defRPr sz="2222"/>
            </a:lvl9pPr>
          </a:lstStyle>
          <a:p>
            <a:endParaRPr lang="fr-FR"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188824" y="534338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0791" y="528608"/>
            <a:ext cx="8749709" cy="400110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8" name="Sous-titre 2"/>
          <p:cNvSpPr>
            <a:spLocks noGrp="1"/>
          </p:cNvSpPr>
          <p:nvPr>
            <p:ph type="subTitle" idx="14" hasCustomPrompt="1"/>
          </p:nvPr>
        </p:nvSpPr>
        <p:spPr>
          <a:xfrm>
            <a:off x="330791" y="251261"/>
            <a:ext cx="7962604" cy="2650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fr-FR" sz="1100" b="0" kern="1200" baseline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INDIQUEZ L’OBJET DE LA PRESENTATION - DATE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5"/>
          </p:nvPr>
        </p:nvSpPr>
        <p:spPr>
          <a:xfrm>
            <a:off x="331611" y="1206500"/>
            <a:ext cx="9209267" cy="3971556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188824" y="534338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6" name="Picture 4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8388" y="5351980"/>
            <a:ext cx="371612" cy="37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7176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F15602-DC32-4D84-B4D0-E910812CFBD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78339482"/>
      </p:ext>
    </p:extLst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2527F3-A0B4-4A4B-9AD2-4BACA646A97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7449748"/>
      </p:ext>
    </p:extLst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NES - couv institutionnel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CLIQUEZ POUR MODIFIER LE TITRE 2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idx="10"/>
          </p:nvPr>
        </p:nvSpPr>
        <p:spPr>
          <a:xfrm>
            <a:off x="1270000" y="2830778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731234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0791" y="528608"/>
            <a:ext cx="8749709" cy="400110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8" name="Sous-titre 2"/>
          <p:cNvSpPr>
            <a:spLocks noGrp="1"/>
          </p:cNvSpPr>
          <p:nvPr>
            <p:ph type="subTitle" idx="14" hasCustomPrompt="1"/>
          </p:nvPr>
        </p:nvSpPr>
        <p:spPr>
          <a:xfrm>
            <a:off x="330791" y="251261"/>
            <a:ext cx="7962604" cy="2650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fr-FR" sz="1100" b="0" kern="1200" baseline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INDIQUEZ L’OBJET DE LA PRESENTATION - DATE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5"/>
          </p:nvPr>
        </p:nvSpPr>
        <p:spPr>
          <a:xfrm>
            <a:off x="331611" y="1206500"/>
            <a:ext cx="9209267" cy="3971556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188824" y="534338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du pied de page 1"/>
          <p:cNvSpPr>
            <a:spLocks noGrp="1"/>
          </p:cNvSpPr>
          <p:nvPr>
            <p:ph type="ftr" sz="quarter" idx="3"/>
          </p:nvPr>
        </p:nvSpPr>
        <p:spPr>
          <a:xfrm>
            <a:off x="80974" y="5430162"/>
            <a:ext cx="7702951" cy="225286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Direction des Systèmes Orbitaux – sous-direction des Systèmes Instrumentaux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29164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onn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8977" y="528608"/>
            <a:ext cx="8761523" cy="400110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8" name="Sous-titre 2"/>
          <p:cNvSpPr>
            <a:spLocks noGrp="1"/>
          </p:cNvSpPr>
          <p:nvPr>
            <p:ph type="subTitle" idx="14" hasCustomPrompt="1"/>
          </p:nvPr>
        </p:nvSpPr>
        <p:spPr>
          <a:xfrm>
            <a:off x="318977" y="251261"/>
            <a:ext cx="7974419" cy="2650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fr-FR" sz="1100" b="0" kern="1200" baseline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fr-FR" dirty="0"/>
              <a:t>INDIQUEZ L’OBJET DE LA PRESENTATION - DATE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idx="15" hasCustomPrompt="1"/>
          </p:nvPr>
        </p:nvSpPr>
        <p:spPr>
          <a:xfrm>
            <a:off x="318978" y="1206066"/>
            <a:ext cx="4586273" cy="397077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/>
            </a:lvl1pPr>
            <a:lvl2pPr marL="399996" indent="-253997">
              <a:buFont typeface="Wingdings" panose="05000000000000000000" pitchFamily="2" charset="2"/>
              <a:buChar char="v"/>
              <a:defRPr/>
            </a:lvl2pPr>
            <a:lvl3pPr marL="679993" indent="-253997">
              <a:buFont typeface="Wingdings" panose="05000000000000000000" pitchFamily="2" charset="2"/>
              <a:buChar char="Ø"/>
              <a:defRPr/>
            </a:lvl3pPr>
          </a:lstStyle>
          <a:p>
            <a:pPr lvl="0"/>
            <a:r>
              <a:rPr lang="fr-FR" dirty="0"/>
              <a:t>Cliquez pour modifier le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1" name="Espace réservé du contenu 2"/>
          <p:cNvSpPr>
            <a:spLocks noGrp="1"/>
          </p:cNvSpPr>
          <p:nvPr>
            <p:ph idx="16" hasCustomPrompt="1"/>
          </p:nvPr>
        </p:nvSpPr>
        <p:spPr>
          <a:xfrm>
            <a:off x="5296590" y="1206066"/>
            <a:ext cx="4586273" cy="3970772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fr-FR" dirty="0"/>
              <a:t>Cliquez pour modifier le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188824" y="534338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0" name="Espace réservé du pied de page 1"/>
          <p:cNvSpPr>
            <a:spLocks noGrp="1"/>
          </p:cNvSpPr>
          <p:nvPr>
            <p:ph type="ftr" sz="quarter" idx="3"/>
          </p:nvPr>
        </p:nvSpPr>
        <p:spPr>
          <a:xfrm>
            <a:off x="80974" y="5430162"/>
            <a:ext cx="7702951" cy="225286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Direction des Systèmes Orbitaux – sous-direction des Systèmes Instrumentaux</a:t>
            </a:r>
          </a:p>
          <a:p>
            <a:endParaRPr lang="fr-F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98500" y="304800"/>
            <a:ext cx="87630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 1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98500" y="1520825"/>
            <a:ext cx="87630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 TEXTE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582049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</p:sldLayoutIdLst>
  <p:hf hdr="0" dt="0"/>
  <p:txStyles>
    <p:titleStyle>
      <a:lvl1pPr algn="ctr" defTabSz="1015990" rtl="0" eaLnBrk="1" latinLnBrk="0" hangingPunct="1">
        <a:lnSpc>
          <a:spcPct val="90000"/>
        </a:lnSpc>
        <a:spcBef>
          <a:spcPct val="0"/>
        </a:spcBef>
        <a:buNone/>
        <a:defRPr lang="fr-FR" sz="1800" b="1" i="0" kern="1200" dirty="0">
          <a:solidFill>
            <a:schemeClr val="bg1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0" indent="0" algn="ctr" defTabSz="1015990" rtl="0" eaLnBrk="1" latinLnBrk="0" hangingPunct="1">
        <a:lnSpc>
          <a:spcPct val="100000"/>
        </a:lnSpc>
        <a:spcBef>
          <a:spcPts val="1111"/>
        </a:spcBef>
        <a:buFont typeface="Arial"/>
        <a:buNone/>
        <a:defRPr sz="1800" b="1" i="0" kern="1200">
          <a:solidFill>
            <a:schemeClr val="bg1"/>
          </a:solidFill>
          <a:latin typeface="Arial Black" charset="0"/>
          <a:ea typeface="Arial Black" charset="0"/>
          <a:cs typeface="Arial Black" charset="0"/>
        </a:defRPr>
      </a:lvl1pPr>
      <a:lvl2pPr marL="0" indent="0" algn="ctr" defTabSz="761992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lang="fr-FR" sz="1800" b="1" i="0" kern="1200" dirty="0" smtClean="0">
          <a:solidFill>
            <a:srgbClr val="00B0F0"/>
          </a:solidFill>
          <a:latin typeface="Arial" charset="0"/>
          <a:ea typeface="Arial" charset="0"/>
          <a:cs typeface="Arial" charset="0"/>
        </a:defRPr>
      </a:lvl2pPr>
      <a:lvl3pPr marL="126998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222" kern="1200">
          <a:solidFill>
            <a:schemeClr val="bg1"/>
          </a:solidFill>
          <a:latin typeface="Arial" charset="0"/>
          <a:ea typeface="Arial" charset="0"/>
          <a:cs typeface="Arial" charset="0"/>
        </a:defRPr>
      </a:lvl3pPr>
      <a:lvl4pPr marL="1777982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4pPr>
      <a:lvl5pPr marL="228597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5pPr>
      <a:lvl6pPr marL="2793972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45440" y="507991"/>
            <a:ext cx="9116060" cy="3693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fr-FR" dirty="0"/>
              <a:t>Sommaire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145280" y="1520825"/>
            <a:ext cx="531622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188824" y="534338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Rectangle 5"/>
          <p:cNvSpPr/>
          <p:nvPr userDrawn="1"/>
        </p:nvSpPr>
        <p:spPr>
          <a:xfrm>
            <a:off x="99550" y="5466394"/>
            <a:ext cx="67853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3rd GEO</a:t>
            </a:r>
            <a:r>
              <a:rPr lang="fr-FR" sz="1200" baseline="0" dirty="0" smtClean="0">
                <a:solidFill>
                  <a:schemeClr val="bg1"/>
                </a:solidFill>
              </a:rPr>
              <a:t> Data Provider Workshop – ESA Frascati 2-4 May 2018</a:t>
            </a:r>
            <a:endParaRPr lang="fr-F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208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85" r:id="rId2"/>
    <p:sldLayoutId id="2147483818" r:id="rId3"/>
    <p:sldLayoutId id="2147483819" r:id="rId4"/>
    <p:sldLayoutId id="2147483820" r:id="rId5"/>
    <p:sldLayoutId id="2147483821" r:id="rId6"/>
  </p:sldLayoutIdLst>
  <p:hf hdr="0" dt="0"/>
  <p:txStyles>
    <p:titleStyle>
      <a:lvl1pPr algn="l" defTabSz="1015990" rtl="0" eaLnBrk="1" latinLnBrk="0" hangingPunct="1">
        <a:lnSpc>
          <a:spcPct val="90000"/>
        </a:lnSpc>
        <a:spcBef>
          <a:spcPct val="0"/>
        </a:spcBef>
        <a:buNone/>
        <a:defRPr sz="2000" b="1" i="0" kern="1200">
          <a:solidFill>
            <a:srgbClr val="002060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0" indent="0" algn="l" defTabSz="1015990" rtl="0" eaLnBrk="1" latinLnBrk="0" hangingPunct="1">
        <a:lnSpc>
          <a:spcPct val="100000"/>
        </a:lnSpc>
        <a:spcBef>
          <a:spcPts val="0"/>
        </a:spcBef>
        <a:spcAft>
          <a:spcPts val="1333"/>
        </a:spcAft>
        <a:buFont typeface="Arial"/>
        <a:buNone/>
        <a:defRPr sz="1800" kern="1200">
          <a:solidFill>
            <a:srgbClr val="002060"/>
          </a:solidFill>
          <a:latin typeface="Arial" charset="0"/>
          <a:ea typeface="Arial" charset="0"/>
          <a:cs typeface="Arial" charset="0"/>
        </a:defRPr>
      </a:lvl1pPr>
      <a:lvl2pPr marL="761992" indent="-253997" algn="l" defTabSz="1015990" rtl="0" eaLnBrk="1" latinLnBrk="0" hangingPunct="1">
        <a:lnSpc>
          <a:spcPct val="100000"/>
        </a:lnSpc>
        <a:spcBef>
          <a:spcPts val="0"/>
        </a:spcBef>
        <a:spcAft>
          <a:spcPts val="1333"/>
        </a:spcAft>
        <a:buClr>
          <a:srgbClr val="00B0F0"/>
        </a:buClr>
        <a:buFont typeface="Wingdings" panose="05000000000000000000" pitchFamily="2" charset="2"/>
        <a:buChar char="v"/>
        <a:defRPr sz="1800" kern="1200">
          <a:solidFill>
            <a:srgbClr val="002060"/>
          </a:solidFill>
          <a:latin typeface="Arial" charset="0"/>
          <a:ea typeface="Arial" charset="0"/>
          <a:cs typeface="Arial" charset="0"/>
        </a:defRPr>
      </a:lvl2pPr>
      <a:lvl3pPr marL="1269987" indent="-253997" algn="l" defTabSz="1015990" rtl="0" eaLnBrk="1" latinLnBrk="0" hangingPunct="1">
        <a:lnSpc>
          <a:spcPct val="100000"/>
        </a:lnSpc>
        <a:spcBef>
          <a:spcPts val="0"/>
        </a:spcBef>
        <a:spcAft>
          <a:spcPts val="1333"/>
        </a:spcAft>
        <a:buClr>
          <a:srgbClr val="00B0F0"/>
        </a:buClr>
        <a:buFont typeface="Wingdings" panose="05000000000000000000" pitchFamily="2" charset="2"/>
        <a:buChar char="Ø"/>
        <a:defRPr sz="1600" kern="1200">
          <a:solidFill>
            <a:srgbClr val="002060"/>
          </a:solidFill>
          <a:latin typeface="Arial" charset="0"/>
          <a:ea typeface="Arial" charset="0"/>
          <a:cs typeface="Arial" charset="0"/>
        </a:defRPr>
      </a:lvl3pPr>
      <a:lvl4pPr marL="1777982" indent="-253997" algn="l" defTabSz="1015990" rtl="0" eaLnBrk="1" latinLnBrk="0" hangingPunct="1">
        <a:lnSpc>
          <a:spcPct val="100000"/>
        </a:lnSpc>
        <a:spcBef>
          <a:spcPts val="0"/>
        </a:spcBef>
        <a:spcAft>
          <a:spcPts val="1333"/>
        </a:spcAft>
        <a:buClr>
          <a:srgbClr val="00B0F0"/>
        </a:buClr>
        <a:buFont typeface="Courier New" panose="02070309020205020404" pitchFamily="49" charset="0"/>
        <a:buChar char="o"/>
        <a:defRPr sz="1500" kern="1200">
          <a:solidFill>
            <a:srgbClr val="002060"/>
          </a:solidFill>
          <a:latin typeface="Arial" charset="0"/>
          <a:ea typeface="Arial" charset="0"/>
          <a:cs typeface="Arial" charset="0"/>
        </a:defRPr>
      </a:lvl4pPr>
      <a:lvl5pPr marL="2285977" indent="-253997" algn="l" defTabSz="1015990" rtl="0" eaLnBrk="1" latinLnBrk="0" hangingPunct="1">
        <a:lnSpc>
          <a:spcPct val="100000"/>
        </a:lnSpc>
        <a:spcBef>
          <a:spcPts val="0"/>
        </a:spcBef>
        <a:spcAft>
          <a:spcPts val="1333"/>
        </a:spcAft>
        <a:buClr>
          <a:srgbClr val="00B0F0"/>
        </a:buClr>
        <a:buFont typeface="Arial"/>
        <a:buChar char="•"/>
        <a:defRPr sz="1400" kern="1200">
          <a:solidFill>
            <a:srgbClr val="002060"/>
          </a:solidFill>
          <a:latin typeface="Arial" charset="0"/>
          <a:ea typeface="Arial" charset="0"/>
          <a:cs typeface="Arial" charset="0"/>
        </a:defRPr>
      </a:lvl5pPr>
      <a:lvl6pPr marL="2793972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17500" y="543997"/>
            <a:ext cx="8763000" cy="36933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>
          <a:xfrm>
            <a:off x="698500" y="1520825"/>
            <a:ext cx="87630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188824" y="534338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B81167D-292E-8142-ABF3-3BDF0609D345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du pied de page 1"/>
          <p:cNvSpPr>
            <a:spLocks noGrp="1"/>
          </p:cNvSpPr>
          <p:nvPr>
            <p:ph type="ftr" sz="quarter" idx="3"/>
          </p:nvPr>
        </p:nvSpPr>
        <p:spPr>
          <a:xfrm>
            <a:off x="80974" y="5430162"/>
            <a:ext cx="7702951" cy="225286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Direction des Systèmes Orbitaux – sous-direction des Systèmes Instrumentaux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49560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98" r:id="rId2"/>
  </p:sldLayoutIdLst>
  <p:hf hdr="0" dt="0"/>
  <p:txStyles>
    <p:titleStyle>
      <a:lvl1pPr algn="l" defTabSz="1015990" rtl="0" eaLnBrk="1" latinLnBrk="0" hangingPunct="1">
        <a:lnSpc>
          <a:spcPct val="90000"/>
        </a:lnSpc>
        <a:spcBef>
          <a:spcPct val="0"/>
        </a:spcBef>
        <a:buNone/>
        <a:defRPr lang="fr-FR" sz="2000" b="1" i="0" kern="1200" smtClean="0">
          <a:solidFill>
            <a:srgbClr val="002060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0" indent="0" algn="l" defTabSz="1015990" rtl="0" eaLnBrk="1" latinLnBrk="0" hangingPunct="1">
        <a:lnSpc>
          <a:spcPct val="100000"/>
        </a:lnSpc>
        <a:spcBef>
          <a:spcPts val="0"/>
        </a:spcBef>
        <a:spcAft>
          <a:spcPts val="1333"/>
        </a:spcAft>
        <a:buFont typeface="Arial"/>
        <a:buNone/>
        <a:defRPr lang="fr-FR" sz="1800" b="1" kern="1200" dirty="0" smtClean="0">
          <a:solidFill>
            <a:srgbClr val="002060"/>
          </a:solidFill>
          <a:latin typeface="Arial" charset="0"/>
          <a:ea typeface="Arial" charset="0"/>
          <a:cs typeface="Arial" charset="0"/>
        </a:defRPr>
      </a:lvl1pPr>
      <a:lvl2pPr marL="399996" indent="-253997" algn="l" defTabSz="1015990" rtl="0" eaLnBrk="1" latinLnBrk="0" hangingPunct="1">
        <a:lnSpc>
          <a:spcPct val="100000"/>
        </a:lnSpc>
        <a:spcBef>
          <a:spcPts val="0"/>
        </a:spcBef>
        <a:spcAft>
          <a:spcPts val="1333"/>
        </a:spcAft>
        <a:buClr>
          <a:srgbClr val="00B0F0"/>
        </a:buClr>
        <a:buFont typeface="Wingdings" panose="05000000000000000000" pitchFamily="2" charset="2"/>
        <a:buChar char="v"/>
        <a:defRPr sz="1800" kern="1200">
          <a:solidFill>
            <a:srgbClr val="002060"/>
          </a:solidFill>
          <a:latin typeface="Arial" charset="0"/>
          <a:ea typeface="Arial" charset="0"/>
          <a:cs typeface="Arial" charset="0"/>
        </a:defRPr>
      </a:lvl2pPr>
      <a:lvl3pPr marL="679993" indent="-253997" algn="l" defTabSz="1015990" rtl="0" eaLnBrk="1" latinLnBrk="0" hangingPunct="1">
        <a:lnSpc>
          <a:spcPct val="100000"/>
        </a:lnSpc>
        <a:spcBef>
          <a:spcPts val="0"/>
        </a:spcBef>
        <a:spcAft>
          <a:spcPts val="1333"/>
        </a:spcAft>
        <a:buClr>
          <a:srgbClr val="00B0F0"/>
        </a:buClr>
        <a:buFont typeface="Wingdings" panose="05000000000000000000" pitchFamily="2" charset="2"/>
        <a:buChar char="Ø"/>
        <a:defRPr sz="1600" kern="1200">
          <a:solidFill>
            <a:srgbClr val="002060"/>
          </a:solidFill>
          <a:latin typeface="Arial" charset="0"/>
          <a:ea typeface="Arial" charset="0"/>
          <a:cs typeface="Arial" charset="0"/>
        </a:defRPr>
      </a:lvl3pPr>
      <a:lvl4pPr marL="1777982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rgbClr val="002060"/>
          </a:solidFill>
          <a:latin typeface="Arial" charset="0"/>
          <a:ea typeface="Arial" charset="0"/>
          <a:cs typeface="Arial" charset="0"/>
        </a:defRPr>
      </a:lvl4pPr>
      <a:lvl5pPr marL="228597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rgbClr val="002060"/>
          </a:solidFill>
          <a:latin typeface="Arial" charset="0"/>
          <a:ea typeface="Arial" charset="0"/>
          <a:cs typeface="Arial" charset="0"/>
        </a:defRPr>
      </a:lvl5pPr>
      <a:lvl6pPr marL="2793972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lnSpc>
          <a:spcPct val="90000"/>
        </a:lnSpc>
        <a:spcBef>
          <a:spcPts val="556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mailto:Jean-Fran&#231;ois.Cr&#233;taux@legos.obs-mip.fr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2"/>
          <p:cNvSpPr txBox="1">
            <a:spLocks/>
          </p:cNvSpPr>
          <p:nvPr/>
        </p:nvSpPr>
        <p:spPr bwMode="auto">
          <a:xfrm>
            <a:off x="-154695" y="1986168"/>
            <a:ext cx="10447282" cy="136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6190" tIns="38094" rIns="76190" bIns="38094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fr-FR" sz="18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r>
              <a:rPr lang="en-US" sz="2800" dirty="0" smtClean="0"/>
              <a:t>HYDROWEB  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>a operational Satellite Altimetry Database </a:t>
            </a:r>
          </a:p>
          <a:p>
            <a:r>
              <a:rPr lang="en-US" sz="2800" b="0" dirty="0" smtClean="0"/>
              <a:t>for Rivers and Lakes</a:t>
            </a:r>
            <a:endParaRPr lang="en-US" sz="2800" b="0" dirty="0"/>
          </a:p>
        </p:txBody>
      </p:sp>
      <p:sp>
        <p:nvSpPr>
          <p:cNvPr id="2" name="ZoneTexte 1"/>
          <p:cNvSpPr txBox="1"/>
          <p:nvPr/>
        </p:nvSpPr>
        <p:spPr>
          <a:xfrm>
            <a:off x="466466" y="3635273"/>
            <a:ext cx="9204960" cy="816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+mj-lt"/>
              </a:rPr>
              <a:t>P. Maisongrande (CNES/LEGOS) 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+mj-lt"/>
              </a:rPr>
              <a:t>on </a:t>
            </a:r>
            <a:r>
              <a:rPr lang="fr-FR" dirty="0" err="1" smtClean="0">
                <a:solidFill>
                  <a:schemeClr val="bg1"/>
                </a:solidFill>
                <a:latin typeface="+mj-lt"/>
              </a:rPr>
              <a:t>behalf</a:t>
            </a:r>
            <a:r>
              <a:rPr lang="fr-FR" dirty="0" smtClean="0">
                <a:solidFill>
                  <a:schemeClr val="bg1"/>
                </a:solidFill>
                <a:latin typeface="+mj-lt"/>
              </a:rPr>
              <a:t> of  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+mj-lt"/>
              </a:rPr>
              <a:t>J</a:t>
            </a:r>
            <a:r>
              <a:rPr lang="fr-FR" u="sng" dirty="0" smtClean="0">
                <a:solidFill>
                  <a:schemeClr val="bg1"/>
                </a:solidFill>
                <a:latin typeface="+mj-lt"/>
              </a:rPr>
              <a:t>.-F. Crétaux (CNES/LEGOS),</a:t>
            </a:r>
            <a:r>
              <a:rPr lang="fr-FR" dirty="0" smtClean="0">
                <a:solidFill>
                  <a:schemeClr val="bg1"/>
                </a:solidFill>
                <a:latin typeface="+mj-lt"/>
              </a:rPr>
              <a:t> S. Calmant (IRD/LEGOS), J. Dorandeu (CLS)</a:t>
            </a:r>
            <a:endParaRPr lang="fr-FR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077" y="4807543"/>
            <a:ext cx="795892" cy="795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e 11"/>
          <p:cNvGrpSpPr/>
          <p:nvPr/>
        </p:nvGrpSpPr>
        <p:grpSpPr>
          <a:xfrm>
            <a:off x="7249011" y="4953059"/>
            <a:ext cx="724265" cy="650377"/>
            <a:chOff x="6010330" y="4953059"/>
            <a:chExt cx="724265" cy="650377"/>
          </a:xfrm>
        </p:grpSpPr>
        <p:sp>
          <p:nvSpPr>
            <p:cNvPr id="11" name="Rectangle 10"/>
            <p:cNvSpPr/>
            <p:nvPr/>
          </p:nvSpPr>
          <p:spPr>
            <a:xfrm>
              <a:off x="6010330" y="4953059"/>
              <a:ext cx="724265" cy="65037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1345" y="5004262"/>
              <a:ext cx="652230" cy="548605"/>
            </a:xfrm>
            <a:prstGeom prst="rect">
              <a:avLst/>
            </a:prstGeom>
          </p:spPr>
        </p:pic>
      </p:grpSp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635" y="606694"/>
            <a:ext cx="1905000" cy="50482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8190" y="-36017"/>
            <a:ext cx="10218189" cy="574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14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 bwMode="auto">
          <a:xfrm>
            <a:off x="5259587" y="4580910"/>
            <a:ext cx="4891177" cy="12003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80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</a:t>
            </a:r>
            <a:r>
              <a:rPr lang="fr-FR" sz="1800" dirty="0" err="1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reation</a:t>
            </a:r>
            <a:r>
              <a:rPr lang="fr-FR" sz="180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fr-FR" sz="18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of rating </a:t>
            </a:r>
            <a:r>
              <a:rPr lang="fr-FR" sz="180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curves</a:t>
            </a:r>
            <a:r>
              <a:rPr lang="fr-FR" sz="18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using</a:t>
            </a:r>
            <a:r>
              <a:rPr lang="fr-FR" sz="18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the MGB model </a:t>
            </a:r>
            <a:r>
              <a:rPr lang="fr-FR" sz="180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e</a:t>
            </a:r>
            <a:r>
              <a:rPr lang="fr-FR" sz="1800" dirty="0" err="1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stimates</a:t>
            </a:r>
            <a:r>
              <a:rPr lang="fr-FR" sz="180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fr-FR" sz="18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of river </a:t>
            </a:r>
            <a:r>
              <a:rPr lang="fr-FR" sz="180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discharge</a:t>
            </a:r>
            <a:endParaRPr lang="fr-FR" sz="1800" dirty="0">
              <a:solidFill>
                <a:srgbClr val="000000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238115" indent="-238115">
              <a:buFont typeface="Arial" panose="020B0604020202020204" pitchFamily="34" charset="0"/>
              <a:buChar char="•"/>
              <a:defRPr/>
            </a:pPr>
            <a:r>
              <a:rPr lang="fr-FR" sz="18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New </a:t>
            </a:r>
            <a:r>
              <a:rPr lang="fr-FR" sz="180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product</a:t>
            </a:r>
            <a:r>
              <a:rPr lang="fr-FR" sz="18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</a:p>
          <a:p>
            <a:pPr marL="238115" indent="-238115">
              <a:buFont typeface="Arial" panose="020B0604020202020204" pitchFamily="34" charset="0"/>
              <a:buChar char="•"/>
              <a:defRPr/>
            </a:pPr>
            <a:r>
              <a:rPr lang="fr-FR" sz="18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 priori information for SWOT</a:t>
            </a:r>
          </a:p>
        </p:txBody>
      </p:sp>
      <p:pic>
        <p:nvPicPr>
          <p:cNvPr id="5124" name="Imag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248" y="1332591"/>
            <a:ext cx="4584568" cy="3158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Imag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29" y="1078218"/>
            <a:ext cx="3585515" cy="35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ZoneTexte 5"/>
          <p:cNvSpPr txBox="1">
            <a:spLocks noChangeArrowheads="1"/>
          </p:cNvSpPr>
          <p:nvPr/>
        </p:nvSpPr>
        <p:spPr bwMode="auto">
          <a:xfrm>
            <a:off x="0" y="685702"/>
            <a:ext cx="5035529" cy="3231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Floodplains</a:t>
            </a:r>
            <a:r>
              <a:rPr lang="fr-FR" altLang="fr-FR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water </a:t>
            </a:r>
            <a:r>
              <a:rPr lang="fr-FR" altLang="fr-FR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  <a:r>
              <a:rPr lang="fr-FR" altLang="fr-FR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altLang="fr-FR" sz="15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extent</a:t>
            </a:r>
            <a:r>
              <a:rPr lang="fr-FR" altLang="fr-FR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volume changes</a:t>
            </a:r>
          </a:p>
        </p:txBody>
      </p:sp>
      <p:sp>
        <p:nvSpPr>
          <p:cNvPr id="5127" name="ZoneTexte 6"/>
          <p:cNvSpPr txBox="1">
            <a:spLocks noChangeArrowheads="1"/>
          </p:cNvSpPr>
          <p:nvPr/>
        </p:nvSpPr>
        <p:spPr bwMode="auto">
          <a:xfrm>
            <a:off x="-1" y="4704048"/>
            <a:ext cx="5035530" cy="10156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Inner</a:t>
            </a:r>
            <a:r>
              <a:rPr lang="fr-FR" alt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Niger Delta </a:t>
            </a:r>
            <a:r>
              <a:rPr lang="fr-FR" alt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Combination</a:t>
            </a:r>
            <a:r>
              <a:rPr lang="fr-FR" alt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of water </a:t>
            </a:r>
            <a:r>
              <a:rPr lang="fr-FR" alt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  <a:r>
              <a:rPr lang="fr-FR" alt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FR" alt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satellite </a:t>
            </a:r>
            <a:r>
              <a:rPr lang="fr-FR" alt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altimetry</a:t>
            </a:r>
            <a:r>
              <a:rPr lang="fr-FR" alt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&amp; water </a:t>
            </a:r>
            <a:r>
              <a:rPr lang="fr-FR" alt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extent</a:t>
            </a:r>
            <a:r>
              <a:rPr lang="fr-FR" alt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FR" alt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satellite </a:t>
            </a:r>
            <a:r>
              <a:rPr lang="fr-FR" alt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imagery</a:t>
            </a:r>
            <a:r>
              <a:rPr lang="fr-FR" altLang="fr-FR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5128" name="ZoneTexte 8"/>
          <p:cNvSpPr txBox="1">
            <a:spLocks noChangeArrowheads="1"/>
          </p:cNvSpPr>
          <p:nvPr/>
        </p:nvSpPr>
        <p:spPr bwMode="auto">
          <a:xfrm>
            <a:off x="5385137" y="685702"/>
            <a:ext cx="4690679" cy="323165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River </a:t>
            </a:r>
            <a:r>
              <a:rPr lang="fr-FR" altLang="fr-FR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discharge</a:t>
            </a:r>
            <a:r>
              <a:rPr lang="fr-FR" altLang="fr-FR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over more </a:t>
            </a:r>
            <a:r>
              <a:rPr lang="fr-FR" altLang="fr-FR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fr-FR" altLang="fr-FR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1000 </a:t>
            </a:r>
            <a:r>
              <a:rPr lang="fr-FR" altLang="fr-FR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</a:t>
            </a:r>
            <a:r>
              <a:rPr lang="fr-FR" altLang="fr-FR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stations </a:t>
            </a:r>
          </a:p>
        </p:txBody>
      </p:sp>
      <p:sp>
        <p:nvSpPr>
          <p:cNvPr id="10" name="Titre 10"/>
          <p:cNvSpPr txBox="1">
            <a:spLocks/>
          </p:cNvSpPr>
          <p:nvPr/>
        </p:nvSpPr>
        <p:spPr>
          <a:xfrm>
            <a:off x="660674" y="110731"/>
            <a:ext cx="8749709" cy="369332"/>
          </a:xfrm>
          <a:prstGeom prst="rect">
            <a:avLst/>
          </a:prstGeom>
        </p:spPr>
        <p:txBody>
          <a:bodyPr/>
          <a:lstStyle>
            <a:lvl1pPr algn="l" defTabSz="10159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i="0" kern="1200">
                <a:solidFill>
                  <a:srgbClr val="002060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 smtClean="0"/>
              <a:t>HYDROWEB           Futur </a:t>
            </a:r>
            <a:r>
              <a:rPr lang="fr-FR" dirty="0" err="1" smtClean="0"/>
              <a:t>Products</a:t>
            </a:r>
            <a:r>
              <a:rPr lang="fr-FR" dirty="0" smtClean="0"/>
              <a:t> (by 2019)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5933751" y="1461899"/>
            <a:ext cx="321425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Rating </a:t>
            </a:r>
            <a:r>
              <a:rPr lang="fr-FR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curves</a:t>
            </a:r>
            <a:endParaRPr lang="fr-F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793346" y="4153526"/>
            <a:ext cx="226752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Watel</a:t>
            </a:r>
            <a:r>
              <a:rPr lang="fr-F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  <a:r>
              <a:rPr lang="fr-F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(m)</a:t>
            </a:r>
            <a:endParaRPr lang="fr-F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 rot="16200000">
            <a:off x="4335115" y="2598731"/>
            <a:ext cx="226752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Discharge</a:t>
            </a:r>
            <a:r>
              <a:rPr lang="fr-F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(m3/s)</a:t>
            </a:r>
            <a:endParaRPr lang="fr-F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00594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Concept_SWOT_20feb20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39" y="912722"/>
            <a:ext cx="5586752" cy="421403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ZoneTexte 6"/>
          <p:cNvSpPr txBox="1">
            <a:spLocks noChangeArrowheads="1"/>
          </p:cNvSpPr>
          <p:nvPr/>
        </p:nvSpPr>
        <p:spPr bwMode="auto">
          <a:xfrm>
            <a:off x="178931" y="47157"/>
            <a:ext cx="53324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r>
              <a:rPr lang="fr-FR" altLang="fr-FR" sz="2400" b="1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altLang="fr-FR" sz="2400" b="1" smtClean="0">
                <a:latin typeface="Arial" panose="020B0604020202020204" pitchFamily="34" charset="0"/>
                <a:cs typeface="Arial" panose="020B0604020202020204" pitchFamily="34" charset="0"/>
              </a:rPr>
              <a:t>SWOT </a:t>
            </a:r>
            <a:r>
              <a:rPr lang="fr-FR" altLang="fr-FR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arrival</a:t>
            </a:r>
            <a:r>
              <a:rPr lang="fr-FR" alt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in HYDOWEB </a:t>
            </a:r>
            <a:endParaRPr lang="fr-FR" altLang="fr-F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7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895" y="26606"/>
            <a:ext cx="3456105" cy="2993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749691" y="3161046"/>
            <a:ext cx="4410309" cy="2179881"/>
          </a:xfrm>
          <a:prstGeom prst="rect">
            <a:avLst/>
          </a:prstGeom>
          <a:solidFill>
            <a:srgbClr val="D5F0FE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dist="57150" dir="2700000" algn="ctr" rotWithShape="0">
              <a:srgbClr val="969696"/>
            </a:outerShdw>
          </a:effectLst>
        </p:spPr>
        <p:txBody>
          <a:bodyPr lIns="92160" tIns="46080" rIns="92160" bIns="46080"/>
          <a:lstStyle/>
          <a:p>
            <a:pPr marL="227013" lvl="1" indent="-112713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Provide 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global inventory of all terrestrial water bodies 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whose surface area exceeds (250m)2 (lakes, reservoirs, wetlands) and rivers whose width exceeds 100 m (rivers</a:t>
            </a: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).</a:t>
            </a:r>
          </a:p>
          <a:p>
            <a:pPr marL="227013" lvl="1" indent="-112713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Water levels</a:t>
            </a: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of lakes, rivers and wetlands with a vertical accuracy of few cm for lakes and 10 cm over 1km² for rivers;</a:t>
            </a:r>
          </a:p>
          <a:p>
            <a:pPr marL="227013" lvl="1" indent="-112713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Measurement of the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global storage change 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 fresh water bodies at sub-monthly, seasonal, and annual time </a:t>
            </a: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scales.</a:t>
            </a:r>
          </a:p>
          <a:p>
            <a:pPr marL="227013" lvl="1" indent="-112713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Estimation 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the global change in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river discharge 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at sub-monthly, seasonal, and annual time scales</a:t>
            </a: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227013" lvl="1" indent="-112713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Observations of </a:t>
            </a:r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estuaries</a:t>
            </a:r>
            <a:endParaRPr lang="en-US" sz="12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14300">
              <a:lnSpc>
                <a:spcPct val="90000"/>
              </a:lnSpc>
              <a:spcBef>
                <a:spcPct val="20000"/>
              </a:spcBef>
              <a:defRPr/>
            </a:pPr>
            <a:endParaRPr lang="en-US" sz="13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08" y="1323312"/>
            <a:ext cx="516830" cy="430692"/>
          </a:xfrm>
          <a:prstGeom prst="rect">
            <a:avLst/>
          </a:prstGeom>
        </p:spPr>
      </p:pic>
      <p:pic>
        <p:nvPicPr>
          <p:cNvPr id="7" name="Picture 33" descr="CNES_centré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10" y="1307824"/>
            <a:ext cx="465148" cy="430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62939" y="434027"/>
            <a:ext cx="5586752" cy="49244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FR" sz="2600" b="1" dirty="0" smtClean="0">
                <a:solidFill>
                  <a:schemeClr val="bg1">
                    <a:lumMod val="95000"/>
                  </a:schemeClr>
                </a:solidFill>
              </a:rPr>
              <a:t>Surface Water and </a:t>
            </a:r>
            <a:r>
              <a:rPr lang="fr-FR" sz="2600" b="1" dirty="0" err="1" smtClean="0">
                <a:solidFill>
                  <a:schemeClr val="bg1">
                    <a:lumMod val="95000"/>
                  </a:schemeClr>
                </a:solidFill>
              </a:rPr>
              <a:t>Ocean</a:t>
            </a:r>
            <a:r>
              <a:rPr lang="fr-FR" sz="26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fr-FR" sz="2600" b="1" dirty="0" err="1">
                <a:solidFill>
                  <a:schemeClr val="bg1">
                    <a:lumMod val="95000"/>
                  </a:schemeClr>
                </a:solidFill>
              </a:rPr>
              <a:t>T</a:t>
            </a:r>
            <a:r>
              <a:rPr lang="fr-FR" sz="2600" b="1" dirty="0" err="1" smtClean="0">
                <a:solidFill>
                  <a:schemeClr val="bg1">
                    <a:lumMod val="95000"/>
                  </a:schemeClr>
                </a:solidFill>
              </a:rPr>
              <a:t>opography</a:t>
            </a:r>
            <a:endParaRPr lang="fr-FR" sz="26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01283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458" y="937949"/>
            <a:ext cx="5196417" cy="3995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749" name="Group 2"/>
          <p:cNvGrpSpPr>
            <a:grpSpLocks/>
          </p:cNvGrpSpPr>
          <p:nvPr/>
        </p:nvGrpSpPr>
        <p:grpSpPr bwMode="auto">
          <a:xfrm>
            <a:off x="1840178" y="5253325"/>
            <a:ext cx="6078051" cy="293478"/>
            <a:chOff x="683568" y="6444044"/>
            <a:chExt cx="7293692" cy="351646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683568" y="6659620"/>
              <a:ext cx="360364" cy="0"/>
            </a:xfrm>
            <a:prstGeom prst="line">
              <a:avLst/>
            </a:prstGeom>
            <a:ln w="508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760" name="TextBox 8"/>
            <p:cNvSpPr txBox="1">
              <a:spLocks noChangeArrowheads="1"/>
            </p:cNvSpPr>
            <p:nvPr/>
          </p:nvSpPr>
          <p:spPr bwMode="auto">
            <a:xfrm>
              <a:off x="1022460" y="6444044"/>
              <a:ext cx="2911271" cy="351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fr-FR" altLang="fr-FR" sz="1307" dirty="0" err="1"/>
                <a:t>Sentinel</a:t>
              </a:r>
              <a:r>
                <a:rPr lang="fr-FR" altLang="fr-FR" sz="1307" dirty="0"/>
                <a:t>- 3A </a:t>
              </a:r>
              <a:r>
                <a:rPr lang="fr-FR" altLang="fr-FR" sz="1307" dirty="0" smtClean="0"/>
                <a:t>(1every  27 </a:t>
              </a:r>
              <a:r>
                <a:rPr lang="fr-FR" altLang="fr-FR" sz="1307" dirty="0" err="1" smtClean="0"/>
                <a:t>days</a:t>
              </a:r>
              <a:r>
                <a:rPr lang="fr-FR" altLang="fr-FR" sz="1307" dirty="0" smtClean="0"/>
                <a:t>)</a:t>
              </a:r>
              <a:endParaRPr lang="fr-FR" altLang="fr-FR" sz="1307" dirty="0"/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4715835" y="6659620"/>
              <a:ext cx="360364" cy="0"/>
            </a:xfrm>
            <a:prstGeom prst="line">
              <a:avLst/>
            </a:prstGeom>
            <a:ln w="508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762" name="TextBox 6"/>
            <p:cNvSpPr txBox="1">
              <a:spLocks noChangeArrowheads="1"/>
            </p:cNvSpPr>
            <p:nvPr/>
          </p:nvSpPr>
          <p:spPr bwMode="auto">
            <a:xfrm>
              <a:off x="5054909" y="6444044"/>
              <a:ext cx="2922351" cy="351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fr-FR" altLang="fr-FR" sz="1307" dirty="0" err="1"/>
                <a:t>Sentinel</a:t>
              </a:r>
              <a:r>
                <a:rPr lang="fr-FR" altLang="fr-FR" sz="1307" dirty="0"/>
                <a:t>- 3B </a:t>
              </a:r>
              <a:r>
                <a:rPr lang="fr-FR" altLang="fr-FR" sz="1307" dirty="0" smtClean="0"/>
                <a:t>(1 </a:t>
              </a:r>
              <a:r>
                <a:rPr lang="fr-FR" altLang="fr-FR" sz="1307" dirty="0" err="1" smtClean="0"/>
                <a:t>every</a:t>
              </a:r>
              <a:r>
                <a:rPr lang="fr-FR" altLang="fr-FR" sz="1307" dirty="0" smtClean="0"/>
                <a:t> 27 </a:t>
              </a:r>
              <a:r>
                <a:rPr lang="fr-FR" altLang="fr-FR" sz="1307" dirty="0" err="1" smtClean="0"/>
                <a:t>days</a:t>
              </a:r>
              <a:r>
                <a:rPr lang="fr-FR" altLang="fr-FR" sz="1307" dirty="0" smtClean="0"/>
                <a:t>)</a:t>
              </a:r>
              <a:endParaRPr lang="fr-FR" altLang="fr-FR" sz="1307" dirty="0"/>
            </a:p>
          </p:txBody>
        </p:sp>
      </p:grpSp>
      <p:grpSp>
        <p:nvGrpSpPr>
          <p:cNvPr id="31750" name="Group 3"/>
          <p:cNvGrpSpPr>
            <a:grpSpLocks/>
          </p:cNvGrpSpPr>
          <p:nvPr/>
        </p:nvGrpSpPr>
        <p:grpSpPr bwMode="auto">
          <a:xfrm>
            <a:off x="3700201" y="4893492"/>
            <a:ext cx="2400206" cy="293478"/>
            <a:chOff x="2699792" y="6011996"/>
            <a:chExt cx="2881173" cy="351646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2699792" y="6227572"/>
              <a:ext cx="360478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758" name="TextBox 10"/>
            <p:cNvSpPr txBox="1">
              <a:spLocks noChangeArrowheads="1"/>
            </p:cNvSpPr>
            <p:nvPr/>
          </p:nvSpPr>
          <p:spPr bwMode="auto">
            <a:xfrm>
              <a:off x="3038684" y="6011996"/>
              <a:ext cx="2542281" cy="351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fr-FR" altLang="fr-FR" sz="1307" dirty="0"/>
                <a:t>Jason-3 </a:t>
              </a:r>
              <a:r>
                <a:rPr lang="fr-FR" altLang="fr-FR" sz="1307" dirty="0" smtClean="0"/>
                <a:t>(1 </a:t>
              </a:r>
              <a:r>
                <a:rPr lang="fr-FR" altLang="fr-FR" sz="1307" dirty="0" err="1" smtClean="0"/>
                <a:t>every</a:t>
              </a:r>
              <a:r>
                <a:rPr lang="fr-FR" altLang="fr-FR" sz="1307" dirty="0" smtClean="0"/>
                <a:t> 10 </a:t>
              </a:r>
              <a:r>
                <a:rPr lang="fr-FR" altLang="fr-FR" sz="1307" dirty="0" err="1" smtClean="0"/>
                <a:t>days</a:t>
              </a:r>
              <a:r>
                <a:rPr lang="fr-FR" altLang="fr-FR" sz="1307" dirty="0" smtClean="0"/>
                <a:t>)</a:t>
              </a:r>
              <a:endParaRPr lang="fr-FR" altLang="fr-FR" sz="1307" dirty="0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4299479" y="1717146"/>
            <a:ext cx="420688" cy="359833"/>
          </a:xfrm>
          <a:prstGeom prst="rect">
            <a:avLst/>
          </a:prstGeom>
          <a:noFill/>
          <a:ln w="34925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307"/>
          </a:p>
        </p:txBody>
      </p:sp>
      <p:sp>
        <p:nvSpPr>
          <p:cNvPr id="15" name="TextBox 14"/>
          <p:cNvSpPr txBox="1"/>
          <p:nvPr/>
        </p:nvSpPr>
        <p:spPr>
          <a:xfrm>
            <a:off x="4059887" y="2095802"/>
            <a:ext cx="762463" cy="40229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lang="fr-FR" sz="1307" b="1" dirty="0">
                <a:solidFill>
                  <a:srgbClr val="00CC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~50 km de </a:t>
            </a:r>
            <a:r>
              <a:rPr lang="fr-FR" sz="1307" b="1" dirty="0" err="1">
                <a:solidFill>
                  <a:srgbClr val="00CC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Diama</a:t>
            </a:r>
            <a:endParaRPr lang="fr-FR" sz="1307" b="1" dirty="0">
              <a:solidFill>
                <a:srgbClr val="00CC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159500" y="1837532"/>
            <a:ext cx="420688" cy="359833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307"/>
          </a:p>
        </p:txBody>
      </p:sp>
      <p:sp>
        <p:nvSpPr>
          <p:cNvPr id="17" name="TextBox 16"/>
          <p:cNvSpPr txBox="1"/>
          <p:nvPr/>
        </p:nvSpPr>
        <p:spPr>
          <a:xfrm>
            <a:off x="5997724" y="2215815"/>
            <a:ext cx="762463" cy="40229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lang="fr-FR" sz="1307" b="1" dirty="0"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~95 km de </a:t>
            </a:r>
            <a:r>
              <a:rPr lang="fr-FR" sz="1307" b="1" dirty="0" err="1"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Diama</a:t>
            </a:r>
            <a:endParaRPr lang="fr-FR" sz="1307" b="1" dirty="0">
              <a:solidFill>
                <a:srgbClr val="FF000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9" name="Titre 10"/>
          <p:cNvSpPr>
            <a:spLocks noGrp="1"/>
          </p:cNvSpPr>
          <p:nvPr>
            <p:ph type="title"/>
          </p:nvPr>
        </p:nvSpPr>
        <p:spPr>
          <a:xfrm>
            <a:off x="173136" y="126674"/>
            <a:ext cx="8749709" cy="369332"/>
          </a:xfrm>
        </p:spPr>
        <p:txBody>
          <a:bodyPr/>
          <a:lstStyle/>
          <a:p>
            <a:r>
              <a:rPr lang="fr-FR" dirty="0" err="1" smtClean="0"/>
              <a:t>Altimetry</a:t>
            </a:r>
            <a:r>
              <a:rPr lang="fr-FR" dirty="0" smtClean="0"/>
              <a:t> </a:t>
            </a:r>
            <a:r>
              <a:rPr lang="fr-FR" dirty="0" err="1" smtClean="0"/>
              <a:t>revisiting</a:t>
            </a:r>
            <a:r>
              <a:rPr lang="fr-FR" dirty="0" smtClean="0"/>
              <a:t> </a:t>
            </a:r>
            <a:r>
              <a:rPr lang="fr-FR" dirty="0" err="1" smtClean="0"/>
              <a:t>capacity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749754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807" y="-140379"/>
            <a:ext cx="7020718" cy="9525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dirty="0" smtClean="0"/>
              <a:t>SWOT </a:t>
            </a:r>
            <a:r>
              <a:rPr lang="fr-FR" dirty="0" err="1" smtClean="0"/>
              <a:t>revisiting</a:t>
            </a:r>
            <a:r>
              <a:rPr lang="fr-FR" dirty="0" smtClean="0"/>
              <a:t> </a:t>
            </a:r>
            <a:r>
              <a:rPr lang="fr-FR" dirty="0" err="1" smtClean="0"/>
              <a:t>capacity</a:t>
            </a:r>
            <a:endParaRPr lang="fr-FR" dirty="0"/>
          </a:p>
        </p:txBody>
      </p:sp>
      <p:sp>
        <p:nvSpPr>
          <p:cNvPr id="14" name="Rectangle 13"/>
          <p:cNvSpPr/>
          <p:nvPr/>
        </p:nvSpPr>
        <p:spPr>
          <a:xfrm>
            <a:off x="4299479" y="1717146"/>
            <a:ext cx="420688" cy="359833"/>
          </a:xfrm>
          <a:prstGeom prst="rect">
            <a:avLst/>
          </a:prstGeom>
          <a:noFill/>
          <a:ln w="34925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307"/>
          </a:p>
        </p:txBody>
      </p:sp>
      <p:sp>
        <p:nvSpPr>
          <p:cNvPr id="15" name="TextBox 14"/>
          <p:cNvSpPr txBox="1"/>
          <p:nvPr/>
        </p:nvSpPr>
        <p:spPr>
          <a:xfrm>
            <a:off x="4059887" y="2095802"/>
            <a:ext cx="762463" cy="40229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lang="fr-FR" sz="1307" b="1" dirty="0">
                <a:solidFill>
                  <a:srgbClr val="00CC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~50 km de </a:t>
            </a:r>
            <a:r>
              <a:rPr lang="fr-FR" sz="1307" b="1" dirty="0" err="1">
                <a:solidFill>
                  <a:srgbClr val="00CC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Diama</a:t>
            </a:r>
            <a:endParaRPr lang="fr-FR" sz="1307" b="1" dirty="0">
              <a:solidFill>
                <a:srgbClr val="00CC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159500" y="1837532"/>
            <a:ext cx="420688" cy="359833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307"/>
          </a:p>
        </p:txBody>
      </p:sp>
      <p:sp>
        <p:nvSpPr>
          <p:cNvPr id="17" name="TextBox 16"/>
          <p:cNvSpPr txBox="1"/>
          <p:nvPr/>
        </p:nvSpPr>
        <p:spPr>
          <a:xfrm>
            <a:off x="5997724" y="2215815"/>
            <a:ext cx="762463" cy="40229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lang="fr-FR" sz="1307" b="1" dirty="0"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~95 km de </a:t>
            </a:r>
            <a:r>
              <a:rPr lang="fr-FR" sz="1307" b="1" dirty="0" err="1"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Diama</a:t>
            </a:r>
            <a:endParaRPr lang="fr-FR" sz="1307" b="1" dirty="0">
              <a:solidFill>
                <a:srgbClr val="FF000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32775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"/>
          <a:stretch>
            <a:fillRect/>
          </a:stretch>
        </p:blipFill>
        <p:spPr bwMode="auto">
          <a:xfrm>
            <a:off x="2259542" y="997479"/>
            <a:ext cx="5602553" cy="3840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776" name="Group 17"/>
          <p:cNvGrpSpPr>
            <a:grpSpLocks/>
          </p:cNvGrpSpPr>
          <p:nvPr/>
        </p:nvGrpSpPr>
        <p:grpSpPr bwMode="auto">
          <a:xfrm>
            <a:off x="3340365" y="4897440"/>
            <a:ext cx="3808996" cy="293478"/>
            <a:chOff x="2483768" y="5877272"/>
            <a:chExt cx="4571643" cy="351644"/>
          </a:xfrm>
        </p:grpSpPr>
        <p:sp>
          <p:nvSpPr>
            <p:cNvPr id="32780" name="TextBox 10"/>
            <p:cNvSpPr txBox="1">
              <a:spLocks noChangeArrowheads="1"/>
            </p:cNvSpPr>
            <p:nvPr/>
          </p:nvSpPr>
          <p:spPr bwMode="auto">
            <a:xfrm>
              <a:off x="3131840" y="5877272"/>
              <a:ext cx="3923571" cy="35164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fr-FR" altLang="fr-FR" sz="1307"/>
                <a:t>2 obs. SWOT par période de revisite (21j)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483768" y="5899464"/>
              <a:ext cx="576369" cy="324949"/>
            </a:xfrm>
            <a:prstGeom prst="rect">
              <a:avLst/>
            </a:prstGeom>
            <a:solidFill>
              <a:srgbClr val="92D050"/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307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339807" y="5235213"/>
            <a:ext cx="2196091" cy="293478"/>
            <a:chOff x="2483768" y="5877272"/>
            <a:chExt cx="2635309" cy="352174"/>
          </a:xfrm>
          <a:solidFill>
            <a:srgbClr val="CCFF99"/>
          </a:solidFill>
        </p:grpSpPr>
        <p:sp>
          <p:nvSpPr>
            <p:cNvPr id="20" name="TextBox 19"/>
            <p:cNvSpPr txBox="1"/>
            <p:nvPr/>
          </p:nvSpPr>
          <p:spPr>
            <a:xfrm>
              <a:off x="3131840" y="5877272"/>
              <a:ext cx="1987237" cy="352174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1307" dirty="0"/>
                <a:t>1 obs. SWOT </a:t>
              </a:r>
              <a:r>
                <a:rPr lang="fr-FR" sz="1307" dirty="0" smtClean="0"/>
                <a:t>/21 </a:t>
              </a:r>
              <a:r>
                <a:rPr lang="fr-FR" sz="1307" dirty="0" err="1" smtClean="0"/>
                <a:t>days</a:t>
              </a:r>
              <a:endParaRPr lang="fr-FR" sz="1307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483768" y="5899938"/>
              <a:ext cx="576064" cy="324000"/>
            </a:xfrm>
            <a:prstGeom prst="rect">
              <a:avLst/>
            </a:prstGeom>
            <a:grpFill/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307"/>
            </a:p>
          </p:txBody>
        </p:sp>
      </p:grp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45" y="1008322"/>
            <a:ext cx="1400457" cy="955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41205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81167D-292E-8142-ABF3-3BDF0609D345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6" name="Espace réservé du contenu 2"/>
          <p:cNvSpPr>
            <a:spLocks noGrp="1"/>
          </p:cNvSpPr>
          <p:nvPr>
            <p:ph idx="4294967295"/>
          </p:nvPr>
        </p:nvSpPr>
        <p:spPr>
          <a:xfrm>
            <a:off x="1585477" y="-7798"/>
            <a:ext cx="6170038" cy="447534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algn="ctr"/>
            <a:r>
              <a:rPr lang="en-US" sz="2800" dirty="0" smtClean="0"/>
              <a:t>Summary </a:t>
            </a:r>
          </a:p>
        </p:txBody>
      </p:sp>
      <p:sp>
        <p:nvSpPr>
          <p:cNvPr id="4" name="Espace réservé du contenu 2"/>
          <p:cNvSpPr>
            <a:spLocks noGrp="1"/>
          </p:cNvSpPr>
          <p:nvPr>
            <p:ph idx="4294967295"/>
          </p:nvPr>
        </p:nvSpPr>
        <p:spPr>
          <a:xfrm>
            <a:off x="358573" y="769801"/>
            <a:ext cx="9424810" cy="3924385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An operational data base at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An embedded database  </a:t>
            </a:r>
            <a:r>
              <a:rPr lang="en-US" sz="2400" dirty="0" err="1" smtClean="0"/>
              <a:t>Hydroweb</a:t>
            </a:r>
            <a:r>
              <a:rPr lang="en-US" sz="2400" dirty="0" smtClean="0"/>
              <a:t>&lt;Theia&lt;Copernicus&lt;others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An increasing </a:t>
            </a:r>
            <a:r>
              <a:rPr lang="en-US" sz="2400" dirty="0"/>
              <a:t>number of Stations </a:t>
            </a:r>
            <a:r>
              <a:rPr lang="en-US" sz="2400" dirty="0" smtClean="0"/>
              <a:t>(</a:t>
            </a:r>
            <a:r>
              <a:rPr lang="en-US" sz="2400" dirty="0" err="1" smtClean="0"/>
              <a:t>eg</a:t>
            </a:r>
            <a:r>
              <a:rPr lang="en-US" sz="2400" dirty="0" smtClean="0"/>
              <a:t> </a:t>
            </a:r>
            <a:r>
              <a:rPr lang="en-US" sz="2400" dirty="0"/>
              <a:t>S3 in </a:t>
            </a:r>
            <a:r>
              <a:rPr lang="en-US" sz="2400" dirty="0" smtClean="0"/>
              <a:t>progress)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Linkage with </a:t>
            </a:r>
            <a:r>
              <a:rPr lang="en-US" sz="2400" i="1" dirty="0" smtClean="0"/>
              <a:t>in situ </a:t>
            </a:r>
            <a:r>
              <a:rPr lang="en-US" sz="2400" dirty="0" smtClean="0"/>
              <a:t>data, an infrastructure challenge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From water level to added value products: </a:t>
            </a:r>
            <a:r>
              <a:rPr lang="en-US" sz="2400" dirty="0" smtClean="0">
                <a:solidFill>
                  <a:srgbClr val="FF0000"/>
                </a:solidFill>
              </a:rPr>
              <a:t>volume and discharge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HYDROWEB prepares the arrival </a:t>
            </a:r>
            <a:r>
              <a:rPr lang="en-US" sz="2400" dirty="0" smtClean="0">
                <a:solidFill>
                  <a:srgbClr val="FF0000"/>
                </a:solidFill>
              </a:rPr>
              <a:t>of </a:t>
            </a:r>
            <a:r>
              <a:rPr lang="en-US" sz="2400" b="1" dirty="0" smtClean="0">
                <a:solidFill>
                  <a:srgbClr val="FF0000"/>
                </a:solidFill>
              </a:rPr>
              <a:t>SWOT in 2021</a:t>
            </a:r>
          </a:p>
        </p:txBody>
      </p:sp>
      <p:sp>
        <p:nvSpPr>
          <p:cNvPr id="7" name="Titre 10"/>
          <p:cNvSpPr>
            <a:spLocks noGrp="1"/>
          </p:cNvSpPr>
          <p:nvPr>
            <p:ph type="title"/>
          </p:nvPr>
        </p:nvSpPr>
        <p:spPr>
          <a:xfrm>
            <a:off x="2741136" y="865188"/>
            <a:ext cx="8749709" cy="528144"/>
          </a:xfrm>
        </p:spPr>
        <p:txBody>
          <a:bodyPr/>
          <a:lstStyle/>
          <a:p>
            <a:pPr algn="ctr"/>
            <a:r>
              <a:rPr lang="fr-FR" sz="2800" dirty="0" smtClean="0">
                <a:solidFill>
                  <a:srgbClr val="FF0000"/>
                </a:solidFill>
              </a:rPr>
              <a:t>HYDROWEB.Theia-Land.fr</a:t>
            </a:r>
            <a:endParaRPr lang="fr-FR" sz="2800" dirty="0">
              <a:solidFill>
                <a:srgbClr val="FF0000"/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488" y="4311924"/>
            <a:ext cx="1400457" cy="955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760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81167D-292E-8142-ABF3-3BDF0609D345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6" name="Espace réservé du contenu 2"/>
          <p:cNvSpPr>
            <a:spLocks noGrp="1"/>
          </p:cNvSpPr>
          <p:nvPr>
            <p:ph idx="4294967295"/>
          </p:nvPr>
        </p:nvSpPr>
        <p:spPr>
          <a:xfrm>
            <a:off x="1011362" y="988199"/>
            <a:ext cx="7790546" cy="447534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>Thank you</a:t>
            </a:r>
          </a:p>
          <a:p>
            <a:pPr algn="ctr"/>
            <a:r>
              <a:rPr lang="en-US" sz="2400" dirty="0" smtClean="0"/>
              <a:t>Contact : </a:t>
            </a:r>
            <a:r>
              <a:rPr lang="en-US" sz="2400" dirty="0" smtClean="0">
                <a:hlinkClick r:id="rId2"/>
              </a:rPr>
              <a:t>Jean-François.Crétaux@legos.obs-mip.fr</a:t>
            </a:r>
            <a:endParaRPr lang="en-US" sz="2400" dirty="0" smtClean="0"/>
          </a:p>
          <a:p>
            <a:pPr algn="ctr"/>
            <a:endParaRPr lang="en-US" sz="2400" dirty="0" smtClean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710" y="750719"/>
            <a:ext cx="1905000" cy="5048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itre 10"/>
          <p:cNvSpPr>
            <a:spLocks noGrp="1"/>
          </p:cNvSpPr>
          <p:nvPr>
            <p:ph type="title"/>
          </p:nvPr>
        </p:nvSpPr>
        <p:spPr>
          <a:xfrm>
            <a:off x="439115" y="58612"/>
            <a:ext cx="8749709" cy="480131"/>
          </a:xfrm>
        </p:spPr>
        <p:txBody>
          <a:bodyPr/>
          <a:lstStyle/>
          <a:p>
            <a:pPr algn="ctr"/>
            <a:r>
              <a:rPr lang="fr-FR" sz="2800" dirty="0" smtClean="0">
                <a:solidFill>
                  <a:srgbClr val="FF0000"/>
                </a:solidFill>
              </a:rPr>
              <a:t>HYDROWEB.Theia-Land.fr</a:t>
            </a:r>
            <a:endParaRPr lang="fr-FR" sz="2800" dirty="0">
              <a:solidFill>
                <a:srgbClr val="FF0000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" t="-1" r="479" b="3403"/>
          <a:stretch/>
        </p:blipFill>
        <p:spPr>
          <a:xfrm>
            <a:off x="3063612" y="2562507"/>
            <a:ext cx="3686046" cy="2499014"/>
          </a:xfrm>
          <a:prstGeom prst="rect">
            <a:avLst/>
          </a:prstGeom>
          <a:ln cmpd="dbl">
            <a:solidFill>
              <a:schemeClr val="accent1">
                <a:shade val="50000"/>
              </a:schemeClr>
            </a:solidFill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990" y="2285128"/>
            <a:ext cx="1026213" cy="70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016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77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2"/>
          <p:cNvSpPr txBox="1">
            <a:spLocks/>
          </p:cNvSpPr>
          <p:nvPr/>
        </p:nvSpPr>
        <p:spPr bwMode="auto">
          <a:xfrm>
            <a:off x="-154695" y="1986168"/>
            <a:ext cx="10447282" cy="136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6190" tIns="38094" rIns="76190" bIns="38094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fr-FR" sz="1800" b="1" i="0" kern="120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r>
              <a:rPr lang="en-US" sz="2800" dirty="0" smtClean="0"/>
              <a:t>HYDROWEB  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>a operational Satellite Altimetry Database </a:t>
            </a:r>
          </a:p>
          <a:p>
            <a:r>
              <a:rPr lang="en-US" sz="2800" b="0" dirty="0" smtClean="0"/>
              <a:t>for Rivers and Lakes</a:t>
            </a:r>
            <a:endParaRPr lang="en-US" sz="2800" b="0" dirty="0"/>
          </a:p>
        </p:txBody>
      </p:sp>
      <p:sp>
        <p:nvSpPr>
          <p:cNvPr id="2" name="ZoneTexte 1"/>
          <p:cNvSpPr txBox="1"/>
          <p:nvPr/>
        </p:nvSpPr>
        <p:spPr>
          <a:xfrm>
            <a:off x="466466" y="3635273"/>
            <a:ext cx="9204960" cy="816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+mj-lt"/>
              </a:rPr>
              <a:t>P. Maisongrande (CNES/LEGOS) 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+mj-lt"/>
              </a:rPr>
              <a:t>on </a:t>
            </a:r>
            <a:r>
              <a:rPr lang="fr-FR" dirty="0" err="1" smtClean="0">
                <a:solidFill>
                  <a:schemeClr val="bg1"/>
                </a:solidFill>
                <a:latin typeface="+mj-lt"/>
              </a:rPr>
              <a:t>behalf</a:t>
            </a:r>
            <a:r>
              <a:rPr lang="fr-FR" dirty="0" smtClean="0">
                <a:solidFill>
                  <a:schemeClr val="bg1"/>
                </a:solidFill>
                <a:latin typeface="+mj-lt"/>
              </a:rPr>
              <a:t> of  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+mj-lt"/>
              </a:rPr>
              <a:t>J</a:t>
            </a:r>
            <a:r>
              <a:rPr lang="fr-FR" u="sng" dirty="0" smtClean="0">
                <a:solidFill>
                  <a:schemeClr val="bg1"/>
                </a:solidFill>
                <a:latin typeface="+mj-lt"/>
              </a:rPr>
              <a:t>.-F. Crétaux (CNES/LEGOS),</a:t>
            </a:r>
            <a:r>
              <a:rPr lang="fr-FR" dirty="0" smtClean="0">
                <a:solidFill>
                  <a:schemeClr val="bg1"/>
                </a:solidFill>
                <a:latin typeface="+mj-lt"/>
              </a:rPr>
              <a:t> S. Calmant (IRD/LEGOS), J. Dorandeu (CLS)</a:t>
            </a:r>
            <a:endParaRPr lang="fr-FR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077" y="4807543"/>
            <a:ext cx="795892" cy="795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e 11"/>
          <p:cNvGrpSpPr/>
          <p:nvPr/>
        </p:nvGrpSpPr>
        <p:grpSpPr>
          <a:xfrm>
            <a:off x="7249011" y="4953059"/>
            <a:ext cx="724265" cy="650377"/>
            <a:chOff x="6010330" y="4953059"/>
            <a:chExt cx="724265" cy="650377"/>
          </a:xfrm>
        </p:grpSpPr>
        <p:sp>
          <p:nvSpPr>
            <p:cNvPr id="11" name="Rectangle 10"/>
            <p:cNvSpPr/>
            <p:nvPr/>
          </p:nvSpPr>
          <p:spPr>
            <a:xfrm>
              <a:off x="6010330" y="4953059"/>
              <a:ext cx="724265" cy="65037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1345" y="5004262"/>
              <a:ext cx="652230" cy="548605"/>
            </a:xfrm>
            <a:prstGeom prst="rect">
              <a:avLst/>
            </a:prstGeom>
          </p:spPr>
        </p:pic>
      </p:grpSp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17" y="415502"/>
            <a:ext cx="2353170" cy="62359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04555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57209" y="533190"/>
            <a:ext cx="6460955" cy="369332"/>
          </a:xfrm>
        </p:spPr>
        <p:txBody>
          <a:bodyPr/>
          <a:lstStyle/>
          <a:p>
            <a:r>
              <a:rPr lang="fr-FR" dirty="0" smtClean="0"/>
              <a:t> a solution for the Global </a:t>
            </a:r>
            <a:r>
              <a:rPr lang="fr-FR" dirty="0" err="1" smtClean="0"/>
              <a:t>Runoff</a:t>
            </a:r>
            <a:r>
              <a:rPr lang="fr-FR" dirty="0" smtClean="0"/>
              <a:t> Inventory 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81167D-292E-8142-ABF3-3BDF0609D345}" type="slidenum">
              <a:rPr lang="fr-FR" smtClean="0"/>
              <a:pPr/>
              <a:t>2</a:t>
            </a:fld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54" y="1811570"/>
            <a:ext cx="5007330" cy="2503666"/>
          </a:xfrm>
          <a:prstGeom prst="rect">
            <a:avLst/>
          </a:prstGeom>
        </p:spPr>
      </p:pic>
      <p:pic>
        <p:nvPicPr>
          <p:cNvPr id="8" name="Picture 23" descr="maillage copi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748" y="1728749"/>
            <a:ext cx="506027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304" y="946"/>
            <a:ext cx="1494576" cy="1884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1124327" y="4517297"/>
            <a:ext cx="2911964" cy="76944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200" dirty="0" err="1" smtClean="0">
                <a:solidFill>
                  <a:schemeClr val="bg2"/>
                </a:solidFill>
              </a:rPr>
              <a:t>Only</a:t>
            </a:r>
            <a:r>
              <a:rPr lang="fr-FR" sz="2200" dirty="0" smtClean="0">
                <a:solidFill>
                  <a:schemeClr val="bg2"/>
                </a:solidFill>
              </a:rPr>
              <a:t> </a:t>
            </a:r>
            <a:r>
              <a:rPr lang="fr-FR" sz="2200" dirty="0" err="1" smtClean="0">
                <a:solidFill>
                  <a:schemeClr val="bg2"/>
                </a:solidFill>
              </a:rPr>
              <a:t>dark</a:t>
            </a:r>
            <a:r>
              <a:rPr lang="fr-FR" sz="2200" dirty="0" smtClean="0">
                <a:solidFill>
                  <a:schemeClr val="bg2"/>
                </a:solidFill>
              </a:rPr>
              <a:t> </a:t>
            </a:r>
            <a:r>
              <a:rPr lang="fr-FR" sz="2200" dirty="0" err="1" smtClean="0">
                <a:solidFill>
                  <a:schemeClr val="bg2"/>
                </a:solidFill>
              </a:rPr>
              <a:t>blue</a:t>
            </a:r>
            <a:r>
              <a:rPr lang="fr-FR" sz="2200" dirty="0" smtClean="0">
                <a:solidFill>
                  <a:schemeClr val="bg2"/>
                </a:solidFill>
              </a:rPr>
              <a:t> points are </a:t>
            </a:r>
            <a:r>
              <a:rPr lang="fr-FR" sz="2200" dirty="0" err="1" smtClean="0">
                <a:solidFill>
                  <a:schemeClr val="bg2"/>
                </a:solidFill>
              </a:rPr>
              <a:t>now</a:t>
            </a:r>
            <a:r>
              <a:rPr lang="fr-FR" sz="2200" dirty="0" smtClean="0">
                <a:solidFill>
                  <a:schemeClr val="bg2"/>
                </a:solidFill>
              </a:rPr>
              <a:t> </a:t>
            </a:r>
            <a:r>
              <a:rPr lang="fr-FR" sz="2200" dirty="0" err="1" smtClean="0">
                <a:solidFill>
                  <a:schemeClr val="bg2"/>
                </a:solidFill>
              </a:rPr>
              <a:t>available</a:t>
            </a:r>
            <a:endParaRPr lang="fr-FR" sz="2200" dirty="0">
              <a:solidFill>
                <a:schemeClr val="bg2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126902" y="4471949"/>
            <a:ext cx="5187085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Avalaible</a:t>
            </a: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time </a:t>
            </a:r>
            <a:r>
              <a:rPr lang="fr-F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series</a:t>
            </a: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of water </a:t>
            </a:r>
            <a:r>
              <a:rPr lang="fr-F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levels</a:t>
            </a: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fr-F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rivers</a:t>
            </a: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lake</a:t>
            </a: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1992 to 2018</a:t>
            </a:r>
          </a:p>
          <a:p>
            <a: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(ERS-1, </a:t>
            </a:r>
            <a:r>
              <a:rPr lang="en-US" sz="105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Topex</a:t>
            </a:r>
            <a: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/Poseidon,  ERS-2, GFO), 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Jason-1 </a:t>
            </a:r>
            <a: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5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Envisat</a:t>
            </a:r>
            <a: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Jason-2 </a:t>
            </a:r>
            <a:r>
              <a:rPr lang="en-US" sz="105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Altika</a:t>
            </a:r>
            <a: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, S3…...) </a:t>
            </a:r>
            <a:endParaRPr lang="fr-FR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683" y="878382"/>
            <a:ext cx="1428872" cy="952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6549956" y="1016351"/>
            <a:ext cx="2536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latin typeface="Arial Black" panose="020B0A04020102020204" pitchFamily="34" charset="0"/>
                <a:cs typeface="Arial" panose="020B0604020202020204" pitchFamily="34" charset="0"/>
              </a:rPr>
              <a:t>Satellite </a:t>
            </a:r>
            <a:r>
              <a:rPr lang="fr-FR" sz="2000" dirty="0" err="1" smtClean="0">
                <a:latin typeface="Arial Black" panose="020B0A04020102020204" pitchFamily="34" charset="0"/>
                <a:cs typeface="Arial" panose="020B0604020202020204" pitchFamily="34" charset="0"/>
              </a:rPr>
              <a:t>Altimetry</a:t>
            </a:r>
            <a:endParaRPr lang="fr-FR" sz="20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re 1"/>
          <p:cNvSpPr txBox="1">
            <a:spLocks/>
          </p:cNvSpPr>
          <p:nvPr/>
        </p:nvSpPr>
        <p:spPr>
          <a:xfrm>
            <a:off x="191454" y="174735"/>
            <a:ext cx="8749709" cy="3693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10159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i="0" kern="1200">
                <a:solidFill>
                  <a:srgbClr val="002060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 smtClean="0"/>
              <a:t> HYDROWEB </a:t>
            </a:r>
            <a:r>
              <a:rPr lang="fr-FR" dirty="0" err="1" smtClean="0"/>
              <a:t>why</a:t>
            </a:r>
            <a:r>
              <a:rPr lang="fr-FR" dirty="0" smtClean="0"/>
              <a:t> and how?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1723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173136" y="126674"/>
            <a:ext cx="8749709" cy="369332"/>
          </a:xfrm>
        </p:spPr>
        <p:txBody>
          <a:bodyPr/>
          <a:lstStyle/>
          <a:p>
            <a:r>
              <a:rPr lang="fr-FR" dirty="0" smtClean="0"/>
              <a:t>HYDROWEB.</a:t>
            </a:r>
            <a:r>
              <a:rPr lang="fr-FR" dirty="0" smtClean="0">
                <a:solidFill>
                  <a:srgbClr val="FF0000"/>
                </a:solidFill>
              </a:rPr>
              <a:t>Theia</a:t>
            </a:r>
            <a:r>
              <a:rPr lang="fr-FR" dirty="0" smtClean="0"/>
              <a:t>-Land.fr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81167D-292E-8142-ABF3-3BDF0609D345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-382397" y="4991824"/>
            <a:ext cx="1029115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700" dirty="0" err="1" smtClean="0"/>
              <a:t>Developed</a:t>
            </a:r>
            <a:r>
              <a:rPr lang="fr-FR" sz="1700" dirty="0" smtClean="0"/>
              <a:t> </a:t>
            </a:r>
            <a:r>
              <a:rPr lang="fr-FR" sz="1700" dirty="0"/>
              <a:t>by </a:t>
            </a:r>
            <a:r>
              <a:rPr lang="fr-FR" sz="1700" dirty="0" smtClean="0"/>
              <a:t>LEGOS, </a:t>
            </a:r>
            <a:r>
              <a:rPr lang="fr-FR" sz="1700" dirty="0" err="1" smtClean="0"/>
              <a:t>maintained</a:t>
            </a:r>
            <a:r>
              <a:rPr lang="fr-FR" sz="1700" dirty="0" smtClean="0"/>
              <a:t> &amp; </a:t>
            </a:r>
            <a:r>
              <a:rPr lang="fr-FR" sz="1700" dirty="0" err="1"/>
              <a:t>operated</a:t>
            </a:r>
            <a:r>
              <a:rPr lang="fr-FR" sz="1700" dirty="0"/>
              <a:t> by </a:t>
            </a:r>
            <a:r>
              <a:rPr lang="fr-FR" sz="1700" dirty="0" smtClean="0">
                <a:solidFill>
                  <a:srgbClr val="FF0000"/>
                </a:solidFill>
              </a:rPr>
              <a:t>CLS (</a:t>
            </a:r>
            <a:r>
              <a:rPr lang="fr-FR" sz="1700" dirty="0" err="1" smtClean="0">
                <a:solidFill>
                  <a:srgbClr val="FF0000"/>
                </a:solidFill>
              </a:rPr>
              <a:t>since</a:t>
            </a:r>
            <a:r>
              <a:rPr lang="fr-FR" sz="1700" dirty="0" smtClean="0">
                <a:solidFill>
                  <a:srgbClr val="FF0000"/>
                </a:solidFill>
              </a:rPr>
              <a:t> 2016) </a:t>
            </a:r>
            <a:r>
              <a:rPr lang="fr-FR" sz="1700" dirty="0" err="1" smtClean="0"/>
              <a:t>under</a:t>
            </a:r>
            <a:r>
              <a:rPr lang="fr-FR" sz="1700" dirty="0" smtClean="0"/>
              <a:t> </a:t>
            </a:r>
            <a:r>
              <a:rPr lang="fr-FR" sz="1700" dirty="0"/>
              <a:t>CNES &amp; </a:t>
            </a:r>
            <a:r>
              <a:rPr lang="fr-FR" sz="1700" dirty="0" err="1"/>
              <a:t>Copernicus</a:t>
            </a:r>
            <a:r>
              <a:rPr lang="fr-FR" sz="1700" dirty="0"/>
              <a:t> </a:t>
            </a:r>
            <a:r>
              <a:rPr lang="fr-FR" sz="1700" dirty="0" err="1" smtClean="0"/>
              <a:t>contracts</a:t>
            </a:r>
            <a:endParaRPr lang="fr-FR" sz="1700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" t="-1" r="479" b="3403"/>
          <a:stretch/>
        </p:blipFill>
        <p:spPr>
          <a:xfrm>
            <a:off x="-99894" y="671345"/>
            <a:ext cx="6088841" cy="4128027"/>
          </a:xfrm>
          <a:prstGeom prst="rect">
            <a:avLst/>
          </a:prstGeom>
          <a:ln cmpd="dbl">
            <a:solidFill>
              <a:schemeClr val="accent1">
                <a:shade val="50000"/>
              </a:schemeClr>
            </a:solidFill>
          </a:ln>
        </p:spPr>
      </p:pic>
      <p:graphicFrame>
        <p:nvGraphicFramePr>
          <p:cNvPr id="22" name="Tableau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0781738"/>
              </p:ext>
            </p:extLst>
          </p:nvPr>
        </p:nvGraphicFramePr>
        <p:xfrm>
          <a:off x="6334735" y="1423094"/>
          <a:ext cx="1821844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165">
                  <a:extLst>
                    <a:ext uri="{9D8B030D-6E8A-4147-A177-3AD203B41FA5}">
                      <a16:colId xmlns:a16="http://schemas.microsoft.com/office/drawing/2014/main" val="2434041918"/>
                    </a:ext>
                  </a:extLst>
                </a:gridCol>
                <a:gridCol w="741679">
                  <a:extLst>
                    <a:ext uri="{9D8B030D-6E8A-4147-A177-3AD203B41FA5}">
                      <a16:colId xmlns:a16="http://schemas.microsoft.com/office/drawing/2014/main" val="264659436"/>
                    </a:ext>
                  </a:extLst>
                </a:gridCol>
              </a:tblGrid>
              <a:tr h="304348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Rivers</a:t>
                      </a:r>
                      <a:endParaRPr lang="fr-FR" sz="1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1490</a:t>
                      </a:r>
                      <a:endParaRPr lang="fr-FR" sz="1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862468"/>
                  </a:ext>
                </a:extLst>
              </a:tr>
              <a:tr h="282258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 smtClean="0"/>
                        <a:t>Operational</a:t>
                      </a:r>
                      <a:endParaRPr lang="fr-FR" sz="1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260</a:t>
                      </a:r>
                      <a:endParaRPr lang="fr-FR" sz="1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1518964"/>
                  </a:ext>
                </a:extLst>
              </a:tr>
              <a:tr h="282258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 smtClean="0"/>
                        <a:t>Research</a:t>
                      </a:r>
                      <a:endParaRPr lang="fr-FR" sz="1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1290</a:t>
                      </a:r>
                      <a:endParaRPr lang="fr-FR" sz="1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1681414"/>
                  </a:ext>
                </a:extLst>
              </a:tr>
            </a:tbl>
          </a:graphicData>
        </a:graphic>
      </p:graphicFrame>
      <p:graphicFrame>
        <p:nvGraphicFramePr>
          <p:cNvPr id="23" name="Tableau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8465561"/>
              </p:ext>
            </p:extLst>
          </p:nvPr>
        </p:nvGraphicFramePr>
        <p:xfrm>
          <a:off x="8020991" y="2183555"/>
          <a:ext cx="1803707" cy="919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6379">
                  <a:extLst>
                    <a:ext uri="{9D8B030D-6E8A-4147-A177-3AD203B41FA5}">
                      <a16:colId xmlns:a16="http://schemas.microsoft.com/office/drawing/2014/main" val="2434041918"/>
                    </a:ext>
                  </a:extLst>
                </a:gridCol>
                <a:gridCol w="717328">
                  <a:extLst>
                    <a:ext uri="{9D8B030D-6E8A-4147-A177-3AD203B41FA5}">
                      <a16:colId xmlns:a16="http://schemas.microsoft.com/office/drawing/2014/main" val="264659436"/>
                    </a:ext>
                  </a:extLst>
                </a:gridCol>
              </a:tblGrid>
              <a:tr h="309976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 smtClean="0"/>
                        <a:t>Lakes</a:t>
                      </a:r>
                      <a:endParaRPr lang="fr-FR" sz="1400" dirty="0"/>
                    </a:p>
                  </a:txBody>
                  <a:tcPr>
                    <a:solidFill>
                      <a:srgbClr val="F250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155</a:t>
                      </a:r>
                      <a:endParaRPr lang="fr-FR" sz="1400" dirty="0"/>
                    </a:p>
                  </a:txBody>
                  <a:tcPr>
                    <a:solidFill>
                      <a:srgbClr val="F250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862468"/>
                  </a:ext>
                </a:extLst>
              </a:tr>
              <a:tr h="282258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 smtClean="0"/>
                        <a:t>Operational</a:t>
                      </a:r>
                      <a:endParaRPr lang="fr-FR" sz="1400" dirty="0"/>
                    </a:p>
                  </a:txBody>
                  <a:tcPr>
                    <a:solidFill>
                      <a:srgbClr val="F250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64</a:t>
                      </a:r>
                      <a:endParaRPr lang="fr-FR" sz="1400" dirty="0"/>
                    </a:p>
                  </a:txBody>
                  <a:tcPr>
                    <a:solidFill>
                      <a:srgbClr val="F250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1518964"/>
                  </a:ext>
                </a:extLst>
              </a:tr>
              <a:tr h="282258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 smtClean="0"/>
                        <a:t>Research</a:t>
                      </a:r>
                      <a:endParaRPr lang="fr-FR" sz="1400" dirty="0"/>
                    </a:p>
                  </a:txBody>
                  <a:tcPr>
                    <a:solidFill>
                      <a:srgbClr val="F250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91</a:t>
                      </a:r>
                      <a:endParaRPr lang="fr-FR" sz="1400" dirty="0"/>
                    </a:p>
                  </a:txBody>
                  <a:tcPr>
                    <a:solidFill>
                      <a:srgbClr val="F250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1681414"/>
                  </a:ext>
                </a:extLst>
              </a:tr>
            </a:tbl>
          </a:graphicData>
        </a:graphic>
      </p:graphicFrame>
      <p:sp>
        <p:nvSpPr>
          <p:cNvPr id="12" name="ZoneTexte 11"/>
          <p:cNvSpPr txBox="1"/>
          <p:nvPr/>
        </p:nvSpPr>
        <p:spPr>
          <a:xfrm>
            <a:off x="5988947" y="3135593"/>
            <a:ext cx="44149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Operational</a:t>
            </a:r>
            <a:r>
              <a:rPr lang="fr-F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calculated</a:t>
            </a:r>
            <a:r>
              <a:rPr lang="fr-F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released</a:t>
            </a:r>
            <a:r>
              <a:rPr lang="fr-F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automatically</a:t>
            </a:r>
            <a:r>
              <a:rPr lang="fr-F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(1day </a:t>
            </a:r>
            <a:r>
              <a:rPr lang="fr-FR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latency</a:t>
            </a:r>
            <a:r>
              <a:rPr lang="fr-F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endParaRPr lang="fr-F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fr-F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longer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latency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( ~</a:t>
            </a:r>
            <a:r>
              <a:rPr lang="fr-FR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months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fr-F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adjusted</a:t>
            </a:r>
            <a:r>
              <a:rPr lang="fr-F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small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water bodies</a:t>
            </a:r>
            <a:r>
              <a:rPr lang="fr-FR" sz="1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signal </a:t>
            </a:r>
            <a:r>
              <a:rPr lang="fr-FR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fr-F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artifacts</a:t>
            </a:r>
            <a:r>
              <a:rPr lang="fr-F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…)</a:t>
            </a:r>
            <a:endParaRPr lang="fr-F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e 16"/>
          <p:cNvGrpSpPr/>
          <p:nvPr/>
        </p:nvGrpSpPr>
        <p:grpSpPr>
          <a:xfrm>
            <a:off x="9188825" y="4922814"/>
            <a:ext cx="971176" cy="778974"/>
            <a:chOff x="6010330" y="4953059"/>
            <a:chExt cx="724265" cy="650377"/>
          </a:xfrm>
        </p:grpSpPr>
        <p:sp>
          <p:nvSpPr>
            <p:cNvPr id="18" name="Rectangle 17"/>
            <p:cNvSpPr/>
            <p:nvPr/>
          </p:nvSpPr>
          <p:spPr>
            <a:xfrm>
              <a:off x="6010330" y="4953059"/>
              <a:ext cx="724265" cy="65037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1345" y="5004262"/>
              <a:ext cx="652230" cy="548605"/>
            </a:xfrm>
            <a:prstGeom prst="rect">
              <a:avLst/>
            </a:prstGeom>
          </p:spPr>
        </p:pic>
      </p:grpSp>
      <p:sp>
        <p:nvSpPr>
          <p:cNvPr id="2" name="ZoneTexte 1"/>
          <p:cNvSpPr txBox="1"/>
          <p:nvPr/>
        </p:nvSpPr>
        <p:spPr>
          <a:xfrm>
            <a:off x="6118167" y="887135"/>
            <a:ext cx="4013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 err="1" smtClean="0"/>
              <a:t>Frequent</a:t>
            </a:r>
            <a:r>
              <a:rPr lang="fr-FR" sz="1800" b="1" dirty="0" smtClean="0"/>
              <a:t> water </a:t>
            </a:r>
            <a:r>
              <a:rPr lang="fr-FR" sz="1800" b="1" dirty="0" err="1" smtClean="0"/>
              <a:t>levels</a:t>
            </a:r>
            <a:r>
              <a:rPr lang="fr-FR" sz="1800" b="1" dirty="0" smtClean="0"/>
              <a:t> for </a:t>
            </a:r>
            <a:r>
              <a:rPr lang="fr-FR" sz="1800" b="1" dirty="0" err="1" smtClean="0"/>
              <a:t>rivers</a:t>
            </a:r>
            <a:r>
              <a:rPr lang="fr-FR" sz="1800" b="1" dirty="0" smtClean="0"/>
              <a:t> &amp; </a:t>
            </a:r>
            <a:r>
              <a:rPr lang="fr-FR" sz="1800" b="1" dirty="0" err="1" smtClean="0"/>
              <a:t>lakes</a:t>
            </a:r>
            <a:endParaRPr lang="fr-FR" sz="1800" b="1" dirty="0"/>
          </a:p>
        </p:txBody>
      </p:sp>
    </p:spTree>
    <p:extLst>
      <p:ext uri="{BB962C8B-B14F-4D97-AF65-F5344CB8AC3E}">
        <p14:creationId xmlns:p14="http://schemas.microsoft.com/office/powerpoint/2010/main" val="323647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173136" y="126674"/>
            <a:ext cx="8749709" cy="369332"/>
          </a:xfrm>
        </p:spPr>
        <p:txBody>
          <a:bodyPr/>
          <a:lstStyle/>
          <a:p>
            <a:r>
              <a:rPr lang="fr-FR" dirty="0" smtClean="0"/>
              <a:t>HYDROWEB.Theia-Land.fr            </a:t>
            </a:r>
            <a:r>
              <a:rPr lang="fr-FR" dirty="0" err="1" smtClean="0"/>
              <a:t>Examples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81167D-292E-8142-ABF3-3BDF0609D345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6" y="1359290"/>
            <a:ext cx="4815749" cy="331208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9695" y="0"/>
            <a:ext cx="4957351" cy="333470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3068" y="3294027"/>
            <a:ext cx="4973978" cy="2480049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978479" y="716387"/>
            <a:ext cx="3266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Lake </a:t>
            </a:r>
            <a:r>
              <a:rPr lang="fr-FR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Toktogul</a:t>
            </a:r>
            <a:endParaRPr lang="fr-FR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69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173136" y="126674"/>
            <a:ext cx="8749709" cy="369332"/>
          </a:xfrm>
        </p:spPr>
        <p:txBody>
          <a:bodyPr/>
          <a:lstStyle/>
          <a:p>
            <a:r>
              <a:rPr lang="fr-FR" dirty="0" smtClean="0"/>
              <a:t>HYDROWEB.Theia-Land.fr            </a:t>
            </a:r>
            <a:r>
              <a:rPr lang="fr-FR" dirty="0" err="1" smtClean="0"/>
              <a:t>Examples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81167D-292E-8142-ABF3-3BDF0609D345}" type="slidenum">
              <a:rPr lang="fr-FR" smtClean="0"/>
              <a:pPr/>
              <a:t>5</a:t>
            </a:fld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6" y="1359290"/>
            <a:ext cx="4815749" cy="331208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9695" y="0"/>
            <a:ext cx="4957351" cy="333470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4813068" y="908018"/>
            <a:ext cx="4940724" cy="299065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3068" y="3294027"/>
            <a:ext cx="4973978" cy="248004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978479" y="716387"/>
            <a:ext cx="3266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Lake </a:t>
            </a:r>
            <a:r>
              <a:rPr lang="fr-FR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Toktogul</a:t>
            </a:r>
            <a:endParaRPr lang="fr-FR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54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173136" y="126674"/>
            <a:ext cx="8749709" cy="369332"/>
          </a:xfrm>
        </p:spPr>
        <p:txBody>
          <a:bodyPr/>
          <a:lstStyle/>
          <a:p>
            <a:r>
              <a:rPr lang="fr-FR" dirty="0" smtClean="0"/>
              <a:t>HYDROWEB.Theia-Land.fr            </a:t>
            </a:r>
            <a:r>
              <a:rPr lang="fr-FR" dirty="0" err="1" smtClean="0"/>
              <a:t>Examples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81167D-292E-8142-ABF3-3BDF0609D345}" type="slidenum">
              <a:rPr lang="fr-FR" smtClean="0"/>
              <a:pPr/>
              <a:t>6</a:t>
            </a:fld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6" y="1359290"/>
            <a:ext cx="4815749" cy="331208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9695" y="0"/>
            <a:ext cx="4957351" cy="333470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1401" y="895527"/>
            <a:ext cx="4647416" cy="2987301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1401" y="1193228"/>
            <a:ext cx="4161555" cy="241554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3068" y="3294027"/>
            <a:ext cx="4973978" cy="2480049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978479" y="716387"/>
            <a:ext cx="3266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Toktogul</a:t>
            </a:r>
            <a:r>
              <a:rPr lang="fr-FR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lake</a:t>
            </a:r>
            <a:endParaRPr lang="fr-FR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3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173136" y="126674"/>
            <a:ext cx="8749709" cy="369332"/>
          </a:xfrm>
        </p:spPr>
        <p:txBody>
          <a:bodyPr/>
          <a:lstStyle/>
          <a:p>
            <a:r>
              <a:rPr lang="fr-FR" dirty="0" smtClean="0"/>
              <a:t>HYDROWEB.Theia-Land.fr            </a:t>
            </a:r>
            <a:r>
              <a:rPr lang="fr-FR" dirty="0" err="1" smtClean="0"/>
              <a:t>Examples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81167D-292E-8142-ABF3-3BDF0609D345}" type="slidenum">
              <a:rPr lang="fr-FR" smtClean="0"/>
              <a:pPr/>
              <a:t>7</a:t>
            </a:fld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6" y="1359290"/>
            <a:ext cx="4815749" cy="331208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9695" y="0"/>
            <a:ext cx="4957351" cy="333470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4813068" y="908018"/>
            <a:ext cx="4940724" cy="299065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3068" y="3294027"/>
            <a:ext cx="4973978" cy="248004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3592" y="905930"/>
            <a:ext cx="4993454" cy="2750396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978479" y="716387"/>
            <a:ext cx="3266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Lake </a:t>
            </a:r>
            <a:r>
              <a:rPr lang="fr-FR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Toktogul</a:t>
            </a:r>
            <a:endParaRPr lang="fr-FR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16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173136" y="126674"/>
            <a:ext cx="8749709" cy="369332"/>
          </a:xfrm>
        </p:spPr>
        <p:txBody>
          <a:bodyPr/>
          <a:lstStyle/>
          <a:p>
            <a:r>
              <a:rPr lang="fr-FR" dirty="0" smtClean="0"/>
              <a:t>HYDROWEB.Theia-Land.fr            </a:t>
            </a:r>
            <a:r>
              <a:rPr lang="fr-FR" dirty="0" err="1" smtClean="0"/>
              <a:t>Examples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81167D-292E-8142-ABF3-3BDF0609D345}" type="slidenum">
              <a:rPr lang="fr-FR" smtClean="0"/>
              <a:pPr/>
              <a:t>8</a:t>
            </a:fld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9695" y="0"/>
            <a:ext cx="4957351" cy="333470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4813068" y="908018"/>
            <a:ext cx="4940724" cy="299065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3068" y="3294027"/>
            <a:ext cx="4973978" cy="248004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592" y="905930"/>
            <a:ext cx="4993454" cy="275039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136" y="905930"/>
            <a:ext cx="4452144" cy="429033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865" y="4683586"/>
            <a:ext cx="5367645" cy="67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67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173136" y="126674"/>
            <a:ext cx="8749709" cy="369332"/>
          </a:xfrm>
        </p:spPr>
        <p:txBody>
          <a:bodyPr/>
          <a:lstStyle/>
          <a:p>
            <a:r>
              <a:rPr lang="fr-FR" dirty="0" smtClean="0"/>
              <a:t>HYDROWEB.Theia-Land.fr       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81167D-292E-8142-ABF3-3BDF0609D345}" type="slidenum">
              <a:rPr lang="fr-FR" smtClean="0"/>
              <a:pPr/>
              <a:t>9</a:t>
            </a:fld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212" y="1200430"/>
            <a:ext cx="5057912" cy="345469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9076" y="4397"/>
            <a:ext cx="4801504" cy="291578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8613" y="3042458"/>
            <a:ext cx="4661967" cy="2300929"/>
          </a:xfrm>
          <a:prstGeom prst="rect">
            <a:avLst/>
          </a:prstGeom>
        </p:spPr>
      </p:pic>
      <p:cxnSp>
        <p:nvCxnSpPr>
          <p:cNvPr id="10" name="Connecteur en angle 9"/>
          <p:cNvCxnSpPr/>
          <p:nvPr/>
        </p:nvCxnSpPr>
        <p:spPr>
          <a:xfrm>
            <a:off x="2186247" y="2701636"/>
            <a:ext cx="3117273" cy="2202873"/>
          </a:xfrm>
          <a:prstGeom prst="bentConnector3">
            <a:avLst>
              <a:gd name="adj1" fmla="val -38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en angle 13"/>
          <p:cNvCxnSpPr/>
          <p:nvPr/>
        </p:nvCxnSpPr>
        <p:spPr>
          <a:xfrm flipV="1">
            <a:off x="2865748" y="2300140"/>
            <a:ext cx="2498148" cy="1150070"/>
          </a:xfrm>
          <a:prstGeom prst="bentConnector3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531924" y="666669"/>
            <a:ext cx="3915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Kainji </a:t>
            </a:r>
            <a:r>
              <a:rPr lang="fr-FR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lake</a:t>
            </a:r>
            <a:r>
              <a:rPr lang="fr-FR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Niger River</a:t>
            </a:r>
            <a:endParaRPr lang="fr-FR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68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NES - Diapos Titr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NES - Sommaires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NES - Text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haredContentType xmlns="Microsoft.SharePoint.Taxonomy.ContentTypeSync" SourceId="43899476-92d5-47bd-aa4b-8ef5a50c3054" ContentTypeId="0x0101008BA2EC32BB3849CFA34975D0F55D50D0" PreviousValue="false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 DSO_SI" ma:contentTypeID="0x0101008BA2EC32BB3849CFA34975D0F55D50D00069C1B9FD2925374DA67254552129660D0076A225D22302714B8CD4DD31ADF7C34E" ma:contentTypeVersion="8" ma:contentTypeDescription="" ma:contentTypeScope="" ma:versionID="c82fecc20e764f4da80faeb8fe778e7e">
  <xsd:schema xmlns:xsd="http://www.w3.org/2001/XMLSchema" xmlns:xs="http://www.w3.org/2001/XMLSchema" xmlns:p="http://schemas.microsoft.com/office/2006/metadata/properties" xmlns:ns2="1480e229-d1f0-4dea-859f-b8c45efabb7a" xmlns:ns3="106ead56-e7d2-438d-8d5b-ca081f85e72b" targetNamespace="http://schemas.microsoft.com/office/2006/metadata/properties" ma:root="true" ma:fieldsID="d1491b8bb7d38fb86e703da8ce280278" ns2:_="" ns3:_="">
    <xsd:import namespace="1480e229-d1f0-4dea-859f-b8c45efabb7a"/>
    <xsd:import namespace="106ead56-e7d2-438d-8d5b-ca081f85e72b"/>
    <xsd:element name="properties">
      <xsd:complexType>
        <xsd:sequence>
          <xsd:element name="documentManagement">
            <xsd:complexType>
              <xsd:all>
                <xsd:element ref="ns2:Reference" minOccurs="0"/>
                <xsd:element ref="ns2:Versiondudocument" minOccurs="0"/>
                <xsd:element ref="ns2:Datedudocument" minOccurs="0"/>
                <xsd:element ref="ns2:m87c471c6bd344bca5d69bd9ba6ed2b9" minOccurs="0"/>
                <xsd:element ref="ns2:TaxCatchAll" minOccurs="0"/>
                <xsd:element ref="ns2:TaxCatchAllLabel" minOccurs="0"/>
                <xsd:element ref="ns3:Laboratoire" minOccurs="0"/>
                <xsd:element ref="ns3:Métier" minOccurs="0"/>
                <xsd:element ref="ns3:Phase_x0020_projet" minOccurs="0"/>
                <xsd:element ref="ns3:Transmission_x0020_de_x0020_connaissance" minOccurs="0"/>
                <xsd:element ref="ns3:Type_x0020_de_x0020_doc" minOccurs="0"/>
                <xsd:element ref="ns3:Rédacteu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80e229-d1f0-4dea-859f-b8c45efabb7a" elementFormDefault="qualified">
    <xsd:import namespace="http://schemas.microsoft.com/office/2006/documentManagement/types"/>
    <xsd:import namespace="http://schemas.microsoft.com/office/infopath/2007/PartnerControls"/>
    <xsd:element name="Reference" ma:index="8" nillable="true" ma:displayName="Référence du document" ma:internalName="Reference">
      <xsd:simpleType>
        <xsd:restriction base="dms:Text">
          <xsd:maxLength value="255"/>
        </xsd:restriction>
      </xsd:simpleType>
    </xsd:element>
    <xsd:element name="Versiondudocument" ma:index="9" nillable="true" ma:displayName="Version du document" ma:internalName="Versiondudocument">
      <xsd:simpleType>
        <xsd:restriction base="dms:Text">
          <xsd:maxLength value="255"/>
        </xsd:restriction>
      </xsd:simpleType>
    </xsd:element>
    <xsd:element name="Datedudocument" ma:index="10" nillable="true" ma:displayName="Date du document" ma:format="DateOnly" ma:internalName="Datedudocument">
      <xsd:simpleType>
        <xsd:restriction base="dms:DateTime"/>
      </xsd:simpleType>
    </xsd:element>
    <xsd:element name="m87c471c6bd344bca5d69bd9ba6ed2b9" ma:index="11" nillable="true" ma:taxonomy="true" ma:internalName="m87c471c6bd344bca5d69bd9ba6ed2b9" ma:taxonomyFieldName="Classification" ma:displayName="Classification" ma:default="" ma:fieldId="{687c471c-6bd3-44bc-a5d6-9bd9ba6ed2b9}" ma:sspId="43899476-92d5-47bd-aa4b-8ef5a50c3054" ma:termSetId="b5b6ba9c-22e9-463a-bed9-64f79770480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2" nillable="true" ma:displayName="Taxonomy Catch All Column" ma:description="" ma:hidden="true" ma:list="{67bc497a-f920-4ab1-988f-c62948c68b56}" ma:internalName="TaxCatchAll" ma:showField="CatchAllData" ma:web="106ead56-e7d2-438d-8d5b-ca081f85e72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3" nillable="true" ma:displayName="Taxonomy Catch All Column1" ma:description="" ma:hidden="true" ma:list="{67bc497a-f920-4ab1-988f-c62948c68b56}" ma:internalName="TaxCatchAllLabel" ma:readOnly="true" ma:showField="CatchAllDataLabel" ma:web="106ead56-e7d2-438d-8d5b-ca081f85e72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6ead56-e7d2-438d-8d5b-ca081f85e72b" elementFormDefault="qualified">
    <xsd:import namespace="http://schemas.microsoft.com/office/2006/documentManagement/types"/>
    <xsd:import namespace="http://schemas.microsoft.com/office/infopath/2007/PartnerControls"/>
    <xsd:element name="Laboratoire" ma:index="15" nillable="true" ma:displayName="Laboratoire" ma:format="Dropdown" ma:internalName="Laboratoire">
      <xsd:simpleType>
        <xsd:restriction base="dms:Choice">
          <xsd:enumeration value="CESBIO"/>
          <xsd:enumeration value="LEGOS"/>
        </xsd:restriction>
      </xsd:simpleType>
    </xsd:element>
    <xsd:element name="Métier" ma:index="16" nillable="true" ma:displayName="Métier" ma:format="Dropdown" ma:internalName="M_x00e9_tier">
      <xsd:simpleType>
        <xsd:restriction base="dms:Choice">
          <xsd:enumeration value="Instrumentation Radar"/>
          <xsd:enumeration value="Algorithmie traitement et produit radar"/>
          <xsd:enumeration value="Instrument"/>
          <xsd:enumeration value="Optique"/>
          <xsd:enumeration value="Chaine détection"/>
          <xsd:enumeration value="Analyse et produit image"/>
          <xsd:enumeration value="Qualité image"/>
          <xsd:enumeration value="Physique mesure optique"/>
        </xsd:restriction>
      </xsd:simpleType>
    </xsd:element>
    <xsd:element name="Phase_x0020_projet" ma:index="17" nillable="true" ma:displayName="Phase projet" ma:format="Dropdown" ma:internalName="Phase_x0020_projet">
      <xsd:simpleType>
        <xsd:restriction base="dms:Choice">
          <xsd:enumeration value="RetT"/>
          <xsd:enumeration value="Développement"/>
          <xsd:enumeration value="Exploitation"/>
        </xsd:restriction>
      </xsd:simpleType>
    </xsd:element>
    <xsd:element name="Transmission_x0020_de_x0020_connaissance" ma:index="18" nillable="true" ma:displayName="Transmission de connaissance" ma:format="Dropdown" ma:internalName="Transmission_x0020_de_x0020_connaissance">
      <xsd:simpleType>
        <xsd:restriction base="dms:Choice">
          <xsd:enumeration value="Séminaire"/>
          <xsd:enumeration value="Sensibilisation"/>
          <xsd:enumeration value="Cours"/>
        </xsd:restriction>
      </xsd:simpleType>
    </xsd:element>
    <xsd:element name="Type_x0020_de_x0020_doc" ma:index="19" nillable="true" ma:displayName="Type de doc" ma:format="Dropdown" ma:internalName="Type_x0020_de_x0020_doc">
      <xsd:simpleType>
        <xsd:restriction base="dms:Choice">
          <xsd:enumeration value="CCTP"/>
          <xsd:enumeration value="CR réunion"/>
          <xsd:enumeration value="FCA"/>
          <xsd:enumeration value="Lettre"/>
          <xsd:enumeration value="Note technique"/>
          <xsd:enumeration value="Publication"/>
          <xsd:enumeration value="Présentation"/>
        </xsd:restriction>
      </xsd:simpleType>
    </xsd:element>
    <xsd:element name="Rédacteur" ma:index="20" nillable="true" ma:displayName="Rédacteur" ma:list="UserInfo" ma:SharePointGroup="0" ma:internalName="R_x00e9_dacteu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480e229-d1f0-4dea-859f-b8c45efabb7a"/>
    <Reference xmlns="1480e229-d1f0-4dea-859f-b8c45efabb7a" xsi:nil="true"/>
    <Versiondudocument xmlns="1480e229-d1f0-4dea-859f-b8c45efabb7a" xsi:nil="true"/>
    <m87c471c6bd344bca5d69bd9ba6ed2b9 xmlns="1480e229-d1f0-4dea-859f-b8c45efabb7a">
      <Terms xmlns="http://schemas.microsoft.com/office/infopath/2007/PartnerControls"/>
    </m87c471c6bd344bca5d69bd9ba6ed2b9>
    <Datedudocument xmlns="1480e229-d1f0-4dea-859f-b8c45efabb7a" xsi:nil="true"/>
    <Rédacteur xmlns="106ead56-e7d2-438d-8d5b-ca081f85e72b">
      <UserInfo>
        <DisplayName/>
        <AccountId xsi:nil="true"/>
        <AccountType/>
      </UserInfo>
    </Rédacteur>
    <Métier xmlns="106ead56-e7d2-438d-8d5b-ca081f85e72b" xsi:nil="true"/>
    <Phase_x0020_projet xmlns="106ead56-e7d2-438d-8d5b-ca081f85e72b" xsi:nil="true"/>
    <Transmission_x0020_de_x0020_connaissance xmlns="106ead56-e7d2-438d-8d5b-ca081f85e72b" xsi:nil="true"/>
    <Laboratoire xmlns="106ead56-e7d2-438d-8d5b-ca081f85e72b" xsi:nil="true"/>
    <Type_x0020_de_x0020_doc xmlns="106ead56-e7d2-438d-8d5b-ca081f85e72b" xsi:nil="true"/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913042F-B8A7-4F2A-BB1C-3E288E8B074C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F46596E6-3B32-46F6-9F8B-6AF8BAB0C4B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480e229-d1f0-4dea-859f-b8c45efabb7a"/>
    <ds:schemaRef ds:uri="106ead56-e7d2-438d-8d5b-ca081f85e72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854870E-0B36-4F7F-85A9-8EBDACEF1091}">
  <ds:schemaRefs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106ead56-e7d2-438d-8d5b-ca081f85e72b"/>
    <ds:schemaRef ds:uri="1480e229-d1f0-4dea-859f-b8c45efabb7a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DDEB32DE-B02B-4A02-A245-DCC6C78C561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11658</TotalTime>
  <Words>522</Words>
  <Application>Microsoft Office PowerPoint</Application>
  <PresentationFormat>Personnalisé</PresentationFormat>
  <Paragraphs>106</Paragraphs>
  <Slides>16</Slides>
  <Notes>10</Notes>
  <HiddenSlides>3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16</vt:i4>
      </vt:variant>
    </vt:vector>
  </HeadingPairs>
  <TitlesOfParts>
    <vt:vector size="27" baseType="lpstr">
      <vt:lpstr>ＭＳ Ｐゴシック</vt:lpstr>
      <vt:lpstr>Arial</vt:lpstr>
      <vt:lpstr>Arial Black</vt:lpstr>
      <vt:lpstr>Calibri</vt:lpstr>
      <vt:lpstr>Calibri Light</vt:lpstr>
      <vt:lpstr>Courier New</vt:lpstr>
      <vt:lpstr>Times New Roman</vt:lpstr>
      <vt:lpstr>Wingdings</vt:lpstr>
      <vt:lpstr>CNES - Diapos Titre</vt:lpstr>
      <vt:lpstr>CNES - Sommaires</vt:lpstr>
      <vt:lpstr>CNES - Texte</vt:lpstr>
      <vt:lpstr>Présentation PowerPoint</vt:lpstr>
      <vt:lpstr> a solution for the Global Runoff Inventory </vt:lpstr>
      <vt:lpstr>HYDROWEB.Theia-Land.fr</vt:lpstr>
      <vt:lpstr>HYDROWEB.Theia-Land.fr            Examples</vt:lpstr>
      <vt:lpstr>HYDROWEB.Theia-Land.fr            Examples</vt:lpstr>
      <vt:lpstr>HYDROWEB.Theia-Land.fr            Examples</vt:lpstr>
      <vt:lpstr>HYDROWEB.Theia-Land.fr            Examples</vt:lpstr>
      <vt:lpstr>HYDROWEB.Theia-Land.fr            Examples</vt:lpstr>
      <vt:lpstr>HYDROWEB.Theia-Land.fr       </vt:lpstr>
      <vt:lpstr>Présentation PowerPoint</vt:lpstr>
      <vt:lpstr>Présentation PowerPoint</vt:lpstr>
      <vt:lpstr>Altimetry revisiting capacity</vt:lpstr>
      <vt:lpstr>SWOT revisiting capacity</vt:lpstr>
      <vt:lpstr>HYDROWEB.Theia-Land.fr</vt:lpstr>
      <vt:lpstr>HYDROWEB.Theia-Land.fr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 finalisée</dc:title>
  <dc:creator>Lola PEIRE</dc:creator>
  <cp:lastModifiedBy>maisongrandep</cp:lastModifiedBy>
  <cp:revision>438</cp:revision>
  <cp:lastPrinted>2017-05-14T20:42:22Z</cp:lastPrinted>
  <dcterms:created xsi:type="dcterms:W3CDTF">2017-04-10T17:55:28Z</dcterms:created>
  <dcterms:modified xsi:type="dcterms:W3CDTF">2018-05-04T07:59:40Z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0x0101008BA2EC32BB3849CFA34975D0F55D50D00069C1B9FD2925374DA67254552129660D0076A225D22302714B8CD4DD31ADF7C34E</vt:lpwstr>
  </property>
  <property fmtid="{D5CDD505-2E9C-101B-9397-08002B2CF9AE}" pid="3" name="Projet">
    <vt:lpwstr/>
  </property>
  <property fmtid="{D5CDD505-2E9C-101B-9397-08002B2CF9AE}" pid="4" name="Classification">
    <vt:lpwstr/>
  </property>
  <property fmtid="{D5CDD505-2E9C-101B-9397-08002B2CF9AE}" pid="5" name="cfEtablissements">
    <vt:lpwstr/>
  </property>
</Properties>
</file>