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media/image8.jpg" ContentType="image/jp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Lst>
  <p:notesMasterIdLst>
    <p:notesMasterId r:id="rId12"/>
  </p:notesMasterIdLst>
  <p:sldIdLst>
    <p:sldId id="326" r:id="rId2"/>
    <p:sldId id="371" r:id="rId3"/>
    <p:sldId id="327" r:id="rId4"/>
    <p:sldId id="328" r:id="rId5"/>
    <p:sldId id="293" r:id="rId6"/>
    <p:sldId id="347" r:id="rId7"/>
    <p:sldId id="380" r:id="rId8"/>
    <p:sldId id="377" r:id="rId9"/>
    <p:sldId id="344" r:id="rId10"/>
    <p:sldId id="376"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93D1"/>
    <a:srgbClr val="C7742F"/>
    <a:srgbClr val="BF8F0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17" autoAdjust="0"/>
    <p:restoredTop sz="94660"/>
  </p:normalViewPr>
  <p:slideViewPr>
    <p:cSldViewPr snapToGrid="0">
      <p:cViewPr varScale="1">
        <p:scale>
          <a:sx n="81" d="100"/>
          <a:sy n="81" d="100"/>
        </p:scale>
        <p:origin x="86" y="749"/>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44DF-778A-455A-853A-5E9836FF7051}" type="datetimeFigureOut">
              <a:rPr lang="en-US" smtClean="0"/>
              <a:t>4/24/2018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E4AFFA-B1B5-4C4E-80DC-372FC7BC1588}" type="slidenum">
              <a:rPr lang="en-US" smtClean="0"/>
              <a:t>‹#›</a:t>
            </a:fld>
            <a:endParaRPr lang="en-US"/>
          </a:p>
        </p:txBody>
      </p:sp>
    </p:spTree>
    <p:extLst>
      <p:ext uri="{BB962C8B-B14F-4D97-AF65-F5344CB8AC3E}">
        <p14:creationId xmlns:p14="http://schemas.microsoft.com/office/powerpoint/2010/main" val="3936094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E4AFFA-B1B5-4C4E-80DC-372FC7BC1588}" type="slidenum">
              <a:rPr lang="en-US" smtClean="0"/>
              <a:t>8</a:t>
            </a:fld>
            <a:endParaRPr lang="en-US"/>
          </a:p>
        </p:txBody>
      </p:sp>
    </p:spTree>
    <p:extLst>
      <p:ext uri="{BB962C8B-B14F-4D97-AF65-F5344CB8AC3E}">
        <p14:creationId xmlns:p14="http://schemas.microsoft.com/office/powerpoint/2010/main" val="3852034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4/24/2018</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87528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4/24/2018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51882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54746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786775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30740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4/24/2018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69712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4/24/2018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3886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5849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3444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0602916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3127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4/24/2018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12530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4/24/2018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6883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4/24/2018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50327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4/24/2018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0809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4/24/2018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6271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4/24/2018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38174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4/24/2018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97744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cstate="screen">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cstate="screen">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4/24/2018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82963224"/>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8.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jpg"/><Relationship Id="rId1" Type="http://schemas.openxmlformats.org/officeDocument/2006/relationships/slideLayout" Target="../slideLayouts/slideLayout18.xml"/><Relationship Id="rId5" Type="http://schemas.openxmlformats.org/officeDocument/2006/relationships/image" Target="../media/image11.emf"/><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Content Placeholder 3"/>
          <p:cNvSpPr>
            <a:spLocks noGrp="1"/>
          </p:cNvSpPr>
          <p:nvPr>
            <p:ph sz="quarter" idx="12"/>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0884" cy="6857999"/>
          </a:xfrm>
          <a:prstGeom prst="rect">
            <a:avLst/>
          </a:prstGeom>
        </p:spPr>
      </p:pic>
      <p:sp>
        <p:nvSpPr>
          <p:cNvPr id="9" name="Title 1"/>
          <p:cNvSpPr txBox="1">
            <a:spLocks/>
          </p:cNvSpPr>
          <p:nvPr/>
        </p:nvSpPr>
        <p:spPr>
          <a:xfrm>
            <a:off x="93076" y="25226"/>
            <a:ext cx="12098923" cy="960188"/>
          </a:xfrm>
          <a:prstGeom prst="rect">
            <a:avLst/>
          </a:prstGeom>
        </p:spPr>
        <p:txBody>
          <a:bodyPr anchor="t"/>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smtClean="0">
                <a:latin typeface="Calibri" panose="020F0502020204030204" pitchFamily="34" charset="0"/>
                <a:cs typeface="Calibri" panose="020F0502020204030204" pitchFamily="34" charset="0"/>
              </a:rPr>
              <a:t>Global Ecosystem Mapping Initiative</a:t>
            </a:r>
            <a:endParaRPr lang="en-US" sz="3200" b="1" dirty="0">
              <a:latin typeface="Calibri" panose="020F0502020204030204" pitchFamily="34" charset="0"/>
              <a:cs typeface="Calibri" panose="020F0502020204030204" pitchFamily="34" charset="0"/>
            </a:endParaRPr>
          </a:p>
        </p:txBody>
      </p:sp>
      <p:sp>
        <p:nvSpPr>
          <p:cNvPr id="10" name="Subtitle 2"/>
          <p:cNvSpPr txBox="1">
            <a:spLocks/>
          </p:cNvSpPr>
          <p:nvPr/>
        </p:nvSpPr>
        <p:spPr>
          <a:xfrm>
            <a:off x="1" y="641322"/>
            <a:ext cx="12128388" cy="616401"/>
          </a:xfrm>
          <a:prstGeom prst="rect">
            <a:avLst/>
          </a:prstGeom>
        </p:spPr>
        <p:txBody>
          <a:bodyPr>
            <a:normAutofit fontScale="250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7200" dirty="0" smtClean="0">
                <a:latin typeface="Calibri" panose="020F0502020204030204" pitchFamily="34" charset="0"/>
              </a:rPr>
              <a:t>Roger Sayre (U. S. Geological Survey); </a:t>
            </a:r>
            <a:r>
              <a:rPr lang="en-US" sz="7200" dirty="0">
                <a:latin typeface="Calibri" panose="020F0502020204030204" pitchFamily="34" charset="0"/>
              </a:rPr>
              <a:t>D</a:t>
            </a:r>
            <a:r>
              <a:rPr lang="en-US" sz="7200" dirty="0" smtClean="0">
                <a:latin typeface="Calibri" panose="020F0502020204030204" pitchFamily="34" charset="0"/>
              </a:rPr>
              <a:t>awn Wright, Sean Breyer, </a:t>
            </a:r>
            <a:r>
              <a:rPr lang="en-US" sz="7200" dirty="0" smtClean="0">
                <a:latin typeface="Calibri" panose="020F0502020204030204" pitchFamily="34" charset="0"/>
              </a:rPr>
              <a:t>Pat Cummens, and </a:t>
            </a:r>
            <a:r>
              <a:rPr lang="en-US" sz="7200" dirty="0" smtClean="0">
                <a:latin typeface="Calibri" panose="020F0502020204030204" pitchFamily="34" charset="0"/>
              </a:rPr>
              <a:t>others (</a:t>
            </a:r>
            <a:r>
              <a:rPr lang="en-US" sz="7200" dirty="0" err="1" smtClean="0">
                <a:latin typeface="Calibri" panose="020F0502020204030204" pitchFamily="34" charset="0"/>
              </a:rPr>
              <a:t>Esri</a:t>
            </a:r>
            <a:r>
              <a:rPr lang="en-US" sz="7200" dirty="0" smtClean="0">
                <a:latin typeface="Calibri" panose="020F0502020204030204" pitchFamily="34" charset="0"/>
              </a:rPr>
              <a:t>)</a:t>
            </a:r>
          </a:p>
          <a:p>
            <a:pPr marL="0" indent="0" algn="ctr">
              <a:buNone/>
            </a:pPr>
            <a:r>
              <a:rPr lang="en-US" sz="7200" dirty="0" smtClean="0">
                <a:latin typeface="Calibri" panose="020F0502020204030204" pitchFamily="34" charset="0"/>
              </a:rPr>
              <a:t>GEO Data </a:t>
            </a:r>
            <a:r>
              <a:rPr lang="en-US" sz="7200" dirty="0">
                <a:latin typeface="Calibri" panose="020F0502020204030204" pitchFamily="34" charset="0"/>
              </a:rPr>
              <a:t>P</a:t>
            </a:r>
            <a:r>
              <a:rPr lang="en-US" sz="7200" dirty="0" smtClean="0">
                <a:latin typeface="Calibri" panose="020F0502020204030204" pitchFamily="34" charset="0"/>
              </a:rPr>
              <a:t>roviders Workshop      2-4 May 2018  </a:t>
            </a:r>
            <a:r>
              <a:rPr lang="en-US" sz="7200" dirty="0" smtClean="0">
                <a:latin typeface="Calibri" panose="020F0502020204030204" pitchFamily="34" charset="0"/>
              </a:rPr>
              <a:t>		</a:t>
            </a:r>
            <a:r>
              <a:rPr lang="en-US" sz="7200" dirty="0" err="1" smtClean="0">
                <a:latin typeface="Calibri" panose="020F0502020204030204" pitchFamily="34" charset="0"/>
              </a:rPr>
              <a:t>Frascati</a:t>
            </a:r>
            <a:r>
              <a:rPr lang="en-US" sz="7200" dirty="0" smtClean="0">
                <a:latin typeface="Calibri" panose="020F0502020204030204" pitchFamily="34" charset="0"/>
              </a:rPr>
              <a:t>, Italy</a:t>
            </a:r>
            <a:endParaRPr lang="en-US" sz="7200" dirty="0" smtClean="0">
              <a:latin typeface="Calibri" panose="020F0502020204030204" pitchFamily="34" charset="0"/>
            </a:endParaRPr>
          </a:p>
          <a:p>
            <a:pPr algn="ctr"/>
            <a:endParaRPr lang="en-US" sz="5600" dirty="0" smtClean="0">
              <a:latin typeface="Calibri" panose="020F0502020204030204" pitchFamily="34" charset="0"/>
            </a:endParaRPr>
          </a:p>
          <a:p>
            <a:endParaRPr lang="en-US" dirty="0">
              <a:latin typeface="Calibri" panose="020F0502020204030204" pitchFamily="34" charset="0"/>
            </a:endParaRPr>
          </a:p>
        </p:txBody>
      </p:sp>
      <p:pic>
        <p:nvPicPr>
          <p:cNvPr id="11" name="Picture 10"/>
          <p:cNvPicPr>
            <a:picLocks noChangeAspect="1"/>
          </p:cNvPicPr>
          <p:nvPr/>
        </p:nvPicPr>
        <p:blipFill>
          <a:blip r:embed="rId3"/>
          <a:stretch>
            <a:fillRect/>
          </a:stretch>
        </p:blipFill>
        <p:spPr>
          <a:xfrm>
            <a:off x="22303" y="6046587"/>
            <a:ext cx="12191999" cy="811413"/>
          </a:xfrm>
          <a:prstGeom prst="rect">
            <a:avLst/>
          </a:prstGeom>
        </p:spPr>
      </p:pic>
      <p:sp>
        <p:nvSpPr>
          <p:cNvPr id="12" name="object 4"/>
          <p:cNvSpPr/>
          <p:nvPr/>
        </p:nvSpPr>
        <p:spPr>
          <a:xfrm>
            <a:off x="21188" y="1388882"/>
            <a:ext cx="12135612" cy="5458968"/>
          </a:xfrm>
          <a:prstGeom prst="rect">
            <a:avLst/>
          </a:prstGeom>
          <a:blipFill>
            <a:blip r:embed="rId4" cstate="print"/>
            <a:stretch>
              <a:fillRect/>
            </a:stretch>
          </a:blipFill>
        </p:spPr>
        <p:txBody>
          <a:bodyPr wrap="square" lIns="0" tIns="0" rIns="0" bIns="0" rtlCol="0"/>
          <a:lstStyle/>
          <a:p>
            <a:endParaRPr/>
          </a:p>
        </p:txBody>
      </p:sp>
      <p:sp>
        <p:nvSpPr>
          <p:cNvPr id="13" name="object 10"/>
          <p:cNvSpPr txBox="1"/>
          <p:nvPr/>
        </p:nvSpPr>
        <p:spPr>
          <a:xfrm>
            <a:off x="540512" y="3845941"/>
            <a:ext cx="1416050" cy="1443985"/>
          </a:xfrm>
          <a:prstGeom prst="rect">
            <a:avLst/>
          </a:prstGeom>
        </p:spPr>
        <p:txBody>
          <a:bodyPr vert="horz" wrap="square" lIns="0" tIns="0" rIns="0" bIns="0" rtlCol="0">
            <a:spAutoFit/>
          </a:bodyPr>
          <a:lstStyle/>
          <a:p>
            <a:pPr marL="12700">
              <a:lnSpc>
                <a:spcPct val="100000"/>
              </a:lnSpc>
            </a:pPr>
            <a:r>
              <a:rPr sz="1800" spc="-15" dirty="0">
                <a:solidFill>
                  <a:schemeClr val="bg1"/>
                </a:solidFill>
                <a:latin typeface="Calibri"/>
                <a:cs typeface="Calibri"/>
              </a:rPr>
              <a:t>ELUs</a:t>
            </a:r>
            <a:r>
              <a:rPr sz="1800" spc="-75" dirty="0">
                <a:solidFill>
                  <a:schemeClr val="bg1"/>
                </a:solidFill>
                <a:latin typeface="Calibri"/>
                <a:cs typeface="Calibri"/>
              </a:rPr>
              <a:t> </a:t>
            </a:r>
            <a:r>
              <a:rPr sz="1800" spc="-5" dirty="0">
                <a:solidFill>
                  <a:schemeClr val="bg1"/>
                </a:solidFill>
                <a:latin typeface="Calibri"/>
                <a:cs typeface="Calibri"/>
              </a:rPr>
              <a:t>(land)</a:t>
            </a:r>
            <a:endParaRPr sz="1800" dirty="0">
              <a:solidFill>
                <a:schemeClr val="bg1"/>
              </a:solidFill>
              <a:latin typeface="Calibri"/>
              <a:cs typeface="Calibri"/>
            </a:endParaRPr>
          </a:p>
          <a:p>
            <a:pPr marL="12700" marR="5080">
              <a:lnSpc>
                <a:spcPts val="4320"/>
              </a:lnSpc>
              <a:spcBef>
                <a:spcPts val="500"/>
              </a:spcBef>
            </a:pPr>
            <a:r>
              <a:rPr sz="1800" spc="-5" dirty="0">
                <a:solidFill>
                  <a:schemeClr val="bg1"/>
                </a:solidFill>
                <a:latin typeface="Calibri"/>
                <a:cs typeface="Calibri"/>
              </a:rPr>
              <a:t>EMUs</a:t>
            </a:r>
            <a:r>
              <a:rPr sz="1800" spc="-80" dirty="0">
                <a:solidFill>
                  <a:schemeClr val="bg1"/>
                </a:solidFill>
                <a:latin typeface="Calibri"/>
                <a:cs typeface="Calibri"/>
              </a:rPr>
              <a:t> </a:t>
            </a:r>
            <a:r>
              <a:rPr sz="1800" spc="-5" dirty="0">
                <a:solidFill>
                  <a:schemeClr val="bg1"/>
                </a:solidFill>
                <a:latin typeface="Calibri"/>
                <a:cs typeface="Calibri"/>
              </a:rPr>
              <a:t>(marine)  </a:t>
            </a:r>
            <a:r>
              <a:rPr sz="1800" spc="-10" dirty="0">
                <a:solidFill>
                  <a:schemeClr val="bg1"/>
                </a:solidFill>
                <a:latin typeface="Calibri"/>
                <a:cs typeface="Calibri"/>
              </a:rPr>
              <a:t>ECUs</a:t>
            </a:r>
            <a:r>
              <a:rPr sz="1800" spc="-95" dirty="0">
                <a:solidFill>
                  <a:schemeClr val="bg1"/>
                </a:solidFill>
                <a:latin typeface="Calibri"/>
                <a:cs typeface="Calibri"/>
              </a:rPr>
              <a:t> </a:t>
            </a:r>
            <a:r>
              <a:rPr sz="1800" spc="-10" dirty="0">
                <a:solidFill>
                  <a:schemeClr val="bg1"/>
                </a:solidFill>
                <a:latin typeface="Calibri"/>
                <a:cs typeface="Calibri"/>
              </a:rPr>
              <a:t>(coastal)</a:t>
            </a:r>
            <a:endParaRPr sz="1800" dirty="0">
              <a:solidFill>
                <a:schemeClr val="bg1"/>
              </a:solidFill>
              <a:latin typeface="Calibri"/>
              <a:cs typeface="Calibri"/>
            </a:endParaRPr>
          </a:p>
        </p:txBody>
      </p:sp>
      <p:sp>
        <p:nvSpPr>
          <p:cNvPr id="14" name="object 11"/>
          <p:cNvSpPr/>
          <p:nvPr/>
        </p:nvSpPr>
        <p:spPr>
          <a:xfrm>
            <a:off x="1583944" y="2993135"/>
            <a:ext cx="998219" cy="827405"/>
          </a:xfrm>
          <a:custGeom>
            <a:avLst/>
            <a:gdLst/>
            <a:ahLst/>
            <a:cxnLst/>
            <a:rect l="l" t="t" r="r" b="b"/>
            <a:pathLst>
              <a:path w="998219" h="827404">
                <a:moveTo>
                  <a:pt x="934929" y="43687"/>
                </a:moveTo>
                <a:lnTo>
                  <a:pt x="0" y="817118"/>
                </a:lnTo>
                <a:lnTo>
                  <a:pt x="8128" y="826896"/>
                </a:lnTo>
                <a:lnTo>
                  <a:pt x="943034" y="53485"/>
                </a:lnTo>
                <a:lnTo>
                  <a:pt x="934929" y="43687"/>
                </a:lnTo>
                <a:close/>
              </a:path>
              <a:path w="998219" h="827404">
                <a:moveTo>
                  <a:pt x="982016" y="35560"/>
                </a:moveTo>
                <a:lnTo>
                  <a:pt x="944753" y="35560"/>
                </a:lnTo>
                <a:lnTo>
                  <a:pt x="952881" y="45338"/>
                </a:lnTo>
                <a:lnTo>
                  <a:pt x="943034" y="53485"/>
                </a:lnTo>
                <a:lnTo>
                  <a:pt x="963294" y="77977"/>
                </a:lnTo>
                <a:lnTo>
                  <a:pt x="982016" y="35560"/>
                </a:lnTo>
                <a:close/>
              </a:path>
              <a:path w="998219" h="827404">
                <a:moveTo>
                  <a:pt x="944753" y="35560"/>
                </a:moveTo>
                <a:lnTo>
                  <a:pt x="934929" y="43687"/>
                </a:lnTo>
                <a:lnTo>
                  <a:pt x="943034" y="53485"/>
                </a:lnTo>
                <a:lnTo>
                  <a:pt x="952881" y="45338"/>
                </a:lnTo>
                <a:lnTo>
                  <a:pt x="944753" y="35560"/>
                </a:lnTo>
                <a:close/>
              </a:path>
              <a:path w="998219" h="827404">
                <a:moveTo>
                  <a:pt x="997712" y="0"/>
                </a:moveTo>
                <a:lnTo>
                  <a:pt x="914654" y="19176"/>
                </a:lnTo>
                <a:lnTo>
                  <a:pt x="934929" y="43687"/>
                </a:lnTo>
                <a:lnTo>
                  <a:pt x="944753" y="35560"/>
                </a:lnTo>
                <a:lnTo>
                  <a:pt x="982016" y="35560"/>
                </a:lnTo>
                <a:lnTo>
                  <a:pt x="997712" y="0"/>
                </a:lnTo>
                <a:close/>
              </a:path>
            </a:pathLst>
          </a:custGeom>
          <a:solidFill>
            <a:srgbClr val="000000"/>
          </a:solidFill>
        </p:spPr>
        <p:txBody>
          <a:bodyPr wrap="square" lIns="0" tIns="0" rIns="0" bIns="0" rtlCol="0"/>
          <a:lstStyle/>
          <a:p>
            <a:endParaRPr/>
          </a:p>
        </p:txBody>
      </p:sp>
      <p:sp>
        <p:nvSpPr>
          <p:cNvPr id="15" name="object 12"/>
          <p:cNvSpPr/>
          <p:nvPr/>
        </p:nvSpPr>
        <p:spPr>
          <a:xfrm>
            <a:off x="1996567" y="3171444"/>
            <a:ext cx="2630805" cy="1339850"/>
          </a:xfrm>
          <a:custGeom>
            <a:avLst/>
            <a:gdLst/>
            <a:ahLst/>
            <a:cxnLst/>
            <a:rect l="l" t="t" r="r" b="b"/>
            <a:pathLst>
              <a:path w="2630804" h="1339850">
                <a:moveTo>
                  <a:pt x="2559605" y="28828"/>
                </a:moveTo>
                <a:lnTo>
                  <a:pt x="0" y="1328292"/>
                </a:lnTo>
                <a:lnTo>
                  <a:pt x="5841" y="1339595"/>
                </a:lnTo>
                <a:lnTo>
                  <a:pt x="2565371" y="40169"/>
                </a:lnTo>
                <a:lnTo>
                  <a:pt x="2559605" y="28828"/>
                </a:lnTo>
                <a:close/>
              </a:path>
              <a:path w="2630804" h="1339850">
                <a:moveTo>
                  <a:pt x="2613313" y="23113"/>
                </a:moveTo>
                <a:lnTo>
                  <a:pt x="2570860" y="23113"/>
                </a:lnTo>
                <a:lnTo>
                  <a:pt x="2576703" y="34416"/>
                </a:lnTo>
                <a:lnTo>
                  <a:pt x="2565371" y="40169"/>
                </a:lnTo>
                <a:lnTo>
                  <a:pt x="2579750" y="68452"/>
                </a:lnTo>
                <a:lnTo>
                  <a:pt x="2613313" y="23113"/>
                </a:lnTo>
                <a:close/>
              </a:path>
              <a:path w="2630804" h="1339850">
                <a:moveTo>
                  <a:pt x="2570860" y="23113"/>
                </a:moveTo>
                <a:lnTo>
                  <a:pt x="2559605" y="28828"/>
                </a:lnTo>
                <a:lnTo>
                  <a:pt x="2565371" y="40169"/>
                </a:lnTo>
                <a:lnTo>
                  <a:pt x="2576703" y="34416"/>
                </a:lnTo>
                <a:lnTo>
                  <a:pt x="2570860" y="23113"/>
                </a:lnTo>
                <a:close/>
              </a:path>
              <a:path w="2630804" h="1339850">
                <a:moveTo>
                  <a:pt x="2630423" y="0"/>
                </a:moveTo>
                <a:lnTo>
                  <a:pt x="2545207" y="507"/>
                </a:lnTo>
                <a:lnTo>
                  <a:pt x="2559605" y="28828"/>
                </a:lnTo>
                <a:lnTo>
                  <a:pt x="2570860" y="23113"/>
                </a:lnTo>
                <a:lnTo>
                  <a:pt x="2613313" y="23113"/>
                </a:lnTo>
                <a:lnTo>
                  <a:pt x="2630423" y="0"/>
                </a:lnTo>
                <a:close/>
              </a:path>
            </a:pathLst>
          </a:custGeom>
          <a:solidFill>
            <a:srgbClr val="000000"/>
          </a:solidFill>
        </p:spPr>
        <p:txBody>
          <a:bodyPr wrap="square" lIns="0" tIns="0" rIns="0" bIns="0" rtlCol="0"/>
          <a:lstStyle/>
          <a:p>
            <a:endParaRPr/>
          </a:p>
        </p:txBody>
      </p:sp>
      <p:sp>
        <p:nvSpPr>
          <p:cNvPr id="16" name="object 13"/>
          <p:cNvSpPr/>
          <p:nvPr/>
        </p:nvSpPr>
        <p:spPr>
          <a:xfrm>
            <a:off x="1981454" y="5150992"/>
            <a:ext cx="1686560" cy="362585"/>
          </a:xfrm>
          <a:custGeom>
            <a:avLst/>
            <a:gdLst/>
            <a:ahLst/>
            <a:cxnLst/>
            <a:rect l="l" t="t" r="r" b="b"/>
            <a:pathLst>
              <a:path w="1686560" h="362585">
                <a:moveTo>
                  <a:pt x="1610084" y="330909"/>
                </a:moveTo>
                <a:lnTo>
                  <a:pt x="1603883" y="362076"/>
                </a:lnTo>
                <a:lnTo>
                  <a:pt x="1686051" y="339470"/>
                </a:lnTo>
                <a:lnTo>
                  <a:pt x="1678171" y="333374"/>
                </a:lnTo>
                <a:lnTo>
                  <a:pt x="1622551" y="333374"/>
                </a:lnTo>
                <a:lnTo>
                  <a:pt x="1610084" y="330909"/>
                </a:lnTo>
                <a:close/>
              </a:path>
              <a:path w="1686560" h="362585">
                <a:moveTo>
                  <a:pt x="1612558" y="318474"/>
                </a:moveTo>
                <a:lnTo>
                  <a:pt x="1610084" y="330909"/>
                </a:lnTo>
                <a:lnTo>
                  <a:pt x="1622551" y="333374"/>
                </a:lnTo>
                <a:lnTo>
                  <a:pt x="1624965" y="320928"/>
                </a:lnTo>
                <a:lnTo>
                  <a:pt x="1612558" y="318474"/>
                </a:lnTo>
                <a:close/>
              </a:path>
              <a:path w="1686560" h="362585">
                <a:moveTo>
                  <a:pt x="1618742" y="287400"/>
                </a:moveTo>
                <a:lnTo>
                  <a:pt x="1612558" y="318474"/>
                </a:lnTo>
                <a:lnTo>
                  <a:pt x="1624965" y="320928"/>
                </a:lnTo>
                <a:lnTo>
                  <a:pt x="1622551" y="333374"/>
                </a:lnTo>
                <a:lnTo>
                  <a:pt x="1678171" y="333374"/>
                </a:lnTo>
                <a:lnTo>
                  <a:pt x="1618742" y="287400"/>
                </a:lnTo>
                <a:close/>
              </a:path>
              <a:path w="1686560" h="362585">
                <a:moveTo>
                  <a:pt x="2539" y="0"/>
                </a:moveTo>
                <a:lnTo>
                  <a:pt x="0" y="12445"/>
                </a:lnTo>
                <a:lnTo>
                  <a:pt x="1610084" y="330909"/>
                </a:lnTo>
                <a:lnTo>
                  <a:pt x="1612558" y="318474"/>
                </a:lnTo>
                <a:lnTo>
                  <a:pt x="2539"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25513063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Content Placeholder 3"/>
          <p:cNvSpPr>
            <a:spLocks noGrp="1"/>
          </p:cNvSpPr>
          <p:nvPr>
            <p:ph sz="quarter" idx="12"/>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rot="10800000">
            <a:off x="-127" y="0"/>
            <a:ext cx="12190884" cy="6857999"/>
          </a:xfrm>
          <a:prstGeom prst="rect">
            <a:avLst/>
          </a:prstGeom>
        </p:spPr>
      </p:pic>
      <p:sp>
        <p:nvSpPr>
          <p:cNvPr id="8" name="TextBox 7"/>
          <p:cNvSpPr txBox="1"/>
          <p:nvPr/>
        </p:nvSpPr>
        <p:spPr>
          <a:xfrm>
            <a:off x="-127" y="170875"/>
            <a:ext cx="12192000" cy="4524315"/>
          </a:xfrm>
          <a:prstGeom prst="rect">
            <a:avLst/>
          </a:prstGeom>
          <a:noFill/>
        </p:spPr>
        <p:txBody>
          <a:bodyPr wrap="square" rtlCol="0">
            <a:spAutoFit/>
          </a:bodyPr>
          <a:lstStyle/>
          <a:p>
            <a:pPr algn="ctr"/>
            <a:r>
              <a:rPr lang="en-US" sz="3200" dirty="0" smtClean="0">
                <a:latin typeface="Calibri" panose="020F0502020204030204" pitchFamily="34" charset="0"/>
              </a:rPr>
              <a:t>Links and Contact Information </a:t>
            </a:r>
          </a:p>
          <a:p>
            <a:pPr algn="ctr"/>
            <a:endParaRPr lang="en-US" sz="3200" dirty="0" smtClean="0">
              <a:latin typeface="Calibri" panose="020F0502020204030204" pitchFamily="34" charset="0"/>
            </a:endParaRPr>
          </a:p>
          <a:p>
            <a:r>
              <a:rPr lang="en-US" sz="3200" u="sng" dirty="0" smtClean="0">
                <a:latin typeface="Calibri" panose="020F0502020204030204" pitchFamily="34" charset="0"/>
              </a:rPr>
              <a:t>ELUs</a:t>
            </a:r>
            <a:r>
              <a:rPr lang="en-US" sz="3200" dirty="0" smtClean="0">
                <a:latin typeface="Calibri" panose="020F0502020204030204" pitchFamily="34" charset="0"/>
              </a:rPr>
              <a:t> –</a:t>
            </a:r>
            <a:r>
              <a:rPr lang="en-US" sz="3200" dirty="0">
                <a:latin typeface="Calibri" panose="020F0502020204030204" pitchFamily="34" charset="0"/>
              </a:rPr>
              <a:t>	</a:t>
            </a:r>
            <a:r>
              <a:rPr lang="en-US" sz="3200" dirty="0" smtClean="0">
                <a:latin typeface="Calibri" panose="020F0502020204030204" pitchFamily="34" charset="0"/>
                <a:cs typeface="Calibri" panose="020F0502020204030204" pitchFamily="34" charset="0"/>
              </a:rPr>
              <a:t>esriurl.com/</a:t>
            </a:r>
            <a:r>
              <a:rPr lang="en-US" sz="3200" dirty="0" err="1" smtClean="0">
                <a:latin typeface="Calibri" panose="020F0502020204030204" pitchFamily="34" charset="0"/>
                <a:cs typeface="Calibri" panose="020F0502020204030204" pitchFamily="34" charset="0"/>
              </a:rPr>
              <a:t>elu</a:t>
            </a:r>
            <a:endParaRPr lang="en-US" sz="3200" dirty="0" smtClean="0">
              <a:latin typeface="Calibri" panose="020F0502020204030204" pitchFamily="34" charset="0"/>
              <a:cs typeface="Calibri" panose="020F0502020204030204" pitchFamily="34" charset="0"/>
            </a:endParaRPr>
          </a:p>
          <a:p>
            <a:r>
              <a:rPr lang="en-US" sz="3200" dirty="0" smtClean="0">
                <a:latin typeface="Calibri" panose="020F0502020204030204" pitchFamily="34" charset="0"/>
              </a:rPr>
              <a:t>               ecoexplorer.arcgis.com/eco/</a:t>
            </a:r>
          </a:p>
          <a:p>
            <a:endParaRPr lang="en-US" sz="3200" dirty="0">
              <a:latin typeface="Calibri" panose="020F0502020204030204" pitchFamily="34" charset="0"/>
            </a:endParaRPr>
          </a:p>
          <a:p>
            <a:r>
              <a:rPr lang="en-US" sz="3200" u="sng" dirty="0" smtClean="0">
                <a:latin typeface="Calibri" panose="020F0502020204030204" pitchFamily="34" charset="0"/>
              </a:rPr>
              <a:t>EMUs</a:t>
            </a:r>
            <a:r>
              <a:rPr lang="en-US" sz="3200" dirty="0" smtClean="0">
                <a:latin typeface="Calibri" panose="020F0502020204030204" pitchFamily="34" charset="0"/>
              </a:rPr>
              <a:t> -   </a:t>
            </a:r>
            <a:r>
              <a:rPr lang="en-US" sz="3200" dirty="0" smtClean="0">
                <a:latin typeface="Calibri" panose="020F0502020204030204" pitchFamily="34" charset="0"/>
                <a:cs typeface="Calibri" panose="020F0502020204030204" pitchFamily="34" charset="0"/>
              </a:rPr>
              <a:t>livingatlas.arcgis.com/emu/</a:t>
            </a:r>
            <a:endParaRPr lang="en-US" sz="3200" dirty="0">
              <a:latin typeface="Calibri" panose="020F0502020204030204" pitchFamily="34" charset="0"/>
              <a:cs typeface="Calibri" panose="020F0502020204030204" pitchFamily="34" charset="0"/>
            </a:endParaRPr>
          </a:p>
          <a:p>
            <a:endParaRPr lang="en-US" sz="3200" dirty="0" smtClean="0">
              <a:latin typeface="Calibri" panose="020F0502020204030204" pitchFamily="34" charset="0"/>
            </a:endParaRPr>
          </a:p>
          <a:p>
            <a:r>
              <a:rPr lang="en-US" sz="3200" u="sng" dirty="0" smtClean="0">
                <a:latin typeface="Calibri" panose="020F0502020204030204" pitchFamily="34" charset="0"/>
              </a:rPr>
              <a:t>Global Mountain Explorer</a:t>
            </a:r>
            <a:r>
              <a:rPr lang="en-US" sz="3200" dirty="0" smtClean="0">
                <a:latin typeface="Calibri" panose="020F0502020204030204" pitchFamily="34" charset="0"/>
              </a:rPr>
              <a:t> –   rmgsc.cr.usgs.gov/</a:t>
            </a:r>
            <a:r>
              <a:rPr lang="en-US" sz="3200" dirty="0" err="1" smtClean="0">
                <a:latin typeface="Calibri" panose="020F0502020204030204" pitchFamily="34" charset="0"/>
              </a:rPr>
              <a:t>gme</a:t>
            </a:r>
            <a:r>
              <a:rPr lang="en-US" sz="3200" dirty="0" smtClean="0">
                <a:latin typeface="Calibri" panose="020F0502020204030204" pitchFamily="34" charset="0"/>
              </a:rPr>
              <a:t>/</a:t>
            </a:r>
          </a:p>
          <a:p>
            <a:endParaRPr lang="en-US" sz="3200" dirty="0">
              <a:latin typeface="Calibri" panose="020F0502020204030204" pitchFamily="34" charset="0"/>
            </a:endParaRPr>
          </a:p>
        </p:txBody>
      </p:sp>
      <p:sp>
        <p:nvSpPr>
          <p:cNvPr id="7" name="TextBox 6"/>
          <p:cNvSpPr txBox="1"/>
          <p:nvPr/>
        </p:nvSpPr>
        <p:spPr>
          <a:xfrm>
            <a:off x="0" y="4287394"/>
            <a:ext cx="12039600" cy="3293209"/>
          </a:xfrm>
          <a:prstGeom prst="rect">
            <a:avLst/>
          </a:prstGeom>
          <a:noFill/>
        </p:spPr>
        <p:txBody>
          <a:bodyPr wrap="square" rtlCol="0">
            <a:spAutoFit/>
          </a:bodyPr>
          <a:lstStyle/>
          <a:p>
            <a:pPr algn="ctr"/>
            <a:endParaRPr lang="en-US" sz="2400" dirty="0" smtClean="0">
              <a:solidFill>
                <a:schemeClr val="bg1">
                  <a:lumMod val="50000"/>
                  <a:lumOff val="50000"/>
                </a:schemeClr>
              </a:solidFill>
              <a:latin typeface="Calibri" panose="020F0502020204030204" pitchFamily="34" charset="0"/>
            </a:endParaRPr>
          </a:p>
          <a:p>
            <a:pPr algn="ctr"/>
            <a:r>
              <a:rPr lang="en-US" sz="2400" dirty="0" smtClean="0">
                <a:latin typeface="Calibri" panose="020F0502020204030204" pitchFamily="34" charset="0"/>
              </a:rPr>
              <a:t>Roger Sayre</a:t>
            </a:r>
          </a:p>
          <a:p>
            <a:pPr algn="ctr"/>
            <a:r>
              <a:rPr lang="en-US" sz="2400" dirty="0" smtClean="0">
                <a:latin typeface="Calibri" panose="020F0502020204030204" pitchFamily="34" charset="0"/>
              </a:rPr>
              <a:t>Senior Scientist for Ecosystems</a:t>
            </a:r>
          </a:p>
          <a:p>
            <a:pPr algn="ctr"/>
            <a:r>
              <a:rPr lang="en-US" sz="2400" dirty="0" smtClean="0">
                <a:latin typeface="Calibri" panose="020F0502020204030204" pitchFamily="34" charset="0"/>
              </a:rPr>
              <a:t>Land Change Science Program</a:t>
            </a:r>
          </a:p>
          <a:p>
            <a:pPr algn="ctr"/>
            <a:r>
              <a:rPr lang="en-US" sz="2400" dirty="0" smtClean="0">
                <a:latin typeface="Calibri" panose="020F0502020204030204" pitchFamily="34" charset="0"/>
              </a:rPr>
              <a:t>U.S. Geological Survey</a:t>
            </a:r>
          </a:p>
          <a:p>
            <a:pPr algn="ctr"/>
            <a:r>
              <a:rPr lang="en-US" sz="2400" dirty="0" smtClean="0">
                <a:latin typeface="Calibri" panose="020F0502020204030204" pitchFamily="34" charset="0"/>
              </a:rPr>
              <a:t>rsayre@usgs.gov</a:t>
            </a:r>
          </a:p>
          <a:p>
            <a:pPr algn="ctr"/>
            <a:endParaRPr lang="en-US" sz="3200" dirty="0" smtClean="0">
              <a:latin typeface="Calibri" panose="020F0502020204030204" pitchFamily="34" charset="0"/>
            </a:endParaRPr>
          </a:p>
          <a:p>
            <a:endParaRPr lang="en-US" sz="3200" dirty="0">
              <a:latin typeface="Calibri" panose="020F0502020204030204" pitchFamily="34" charset="0"/>
            </a:endParaRPr>
          </a:p>
        </p:txBody>
      </p:sp>
    </p:spTree>
    <p:extLst>
      <p:ext uri="{BB962C8B-B14F-4D97-AF65-F5344CB8AC3E}">
        <p14:creationId xmlns:p14="http://schemas.microsoft.com/office/powerpoint/2010/main" val="3733267091"/>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Content Placeholder 3"/>
          <p:cNvSpPr>
            <a:spLocks noGrp="1"/>
          </p:cNvSpPr>
          <p:nvPr>
            <p:ph sz="quarter" idx="12"/>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0884" cy="6857999"/>
          </a:xfrm>
          <a:prstGeom prst="rect">
            <a:avLst/>
          </a:prstGeom>
        </p:spPr>
      </p:pic>
      <p:sp>
        <p:nvSpPr>
          <p:cNvPr id="9" name="Title 1"/>
          <p:cNvSpPr txBox="1">
            <a:spLocks/>
          </p:cNvSpPr>
          <p:nvPr/>
        </p:nvSpPr>
        <p:spPr>
          <a:xfrm>
            <a:off x="68840" y="363468"/>
            <a:ext cx="12098923" cy="960188"/>
          </a:xfrm>
          <a:prstGeom prst="rect">
            <a:avLst/>
          </a:prstGeom>
        </p:spPr>
        <p:txBody>
          <a:bodyPr anchor="t"/>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smtClean="0">
                <a:latin typeface="Calibri" panose="020F0502020204030204" pitchFamily="34" charset="0"/>
                <a:cs typeface="Calibri" panose="020F0502020204030204" pitchFamily="34" charset="0"/>
              </a:rPr>
              <a:t>Objectives</a:t>
            </a:r>
            <a:endParaRPr lang="en-US" sz="3200" b="1" dirty="0">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3"/>
          <a:stretch>
            <a:fillRect/>
          </a:stretch>
        </p:blipFill>
        <p:spPr>
          <a:xfrm>
            <a:off x="22303" y="6046587"/>
            <a:ext cx="12191999" cy="811413"/>
          </a:xfrm>
          <a:prstGeom prst="rect">
            <a:avLst/>
          </a:prstGeom>
        </p:spPr>
      </p:pic>
      <p:sp>
        <p:nvSpPr>
          <p:cNvPr id="12" name="object 4"/>
          <p:cNvSpPr/>
          <p:nvPr/>
        </p:nvSpPr>
        <p:spPr>
          <a:xfrm>
            <a:off x="27636" y="1343530"/>
            <a:ext cx="12135612" cy="5458968"/>
          </a:xfrm>
          <a:prstGeom prst="rect">
            <a:avLst/>
          </a:prstGeom>
          <a:blipFill>
            <a:blip r:embed="rId4" cstate="print"/>
            <a:stretch>
              <a:fillRect/>
            </a:stretch>
          </a:blipFill>
        </p:spPr>
        <p:txBody>
          <a:bodyPr wrap="square" lIns="0" tIns="0" rIns="0" bIns="0" rtlCol="0"/>
          <a:lstStyle/>
          <a:p>
            <a:endParaRPr/>
          </a:p>
        </p:txBody>
      </p:sp>
      <p:sp>
        <p:nvSpPr>
          <p:cNvPr id="13" name="object 10"/>
          <p:cNvSpPr txBox="1"/>
          <p:nvPr/>
        </p:nvSpPr>
        <p:spPr>
          <a:xfrm>
            <a:off x="540512" y="3845941"/>
            <a:ext cx="1416050" cy="1443985"/>
          </a:xfrm>
          <a:prstGeom prst="rect">
            <a:avLst/>
          </a:prstGeom>
        </p:spPr>
        <p:txBody>
          <a:bodyPr vert="horz" wrap="square" lIns="0" tIns="0" rIns="0" bIns="0" rtlCol="0">
            <a:spAutoFit/>
          </a:bodyPr>
          <a:lstStyle/>
          <a:p>
            <a:pPr marL="12700">
              <a:lnSpc>
                <a:spcPct val="100000"/>
              </a:lnSpc>
            </a:pPr>
            <a:r>
              <a:rPr sz="1800" spc="-15" dirty="0">
                <a:solidFill>
                  <a:schemeClr val="bg1"/>
                </a:solidFill>
                <a:latin typeface="Calibri"/>
                <a:cs typeface="Calibri"/>
              </a:rPr>
              <a:t>ELUs</a:t>
            </a:r>
            <a:r>
              <a:rPr sz="1800" spc="-75" dirty="0">
                <a:solidFill>
                  <a:schemeClr val="bg1"/>
                </a:solidFill>
                <a:latin typeface="Calibri"/>
                <a:cs typeface="Calibri"/>
              </a:rPr>
              <a:t> </a:t>
            </a:r>
            <a:r>
              <a:rPr sz="1800" spc="-5" dirty="0">
                <a:solidFill>
                  <a:schemeClr val="bg1"/>
                </a:solidFill>
                <a:latin typeface="Calibri"/>
                <a:cs typeface="Calibri"/>
              </a:rPr>
              <a:t>(land)</a:t>
            </a:r>
            <a:endParaRPr sz="1800" dirty="0">
              <a:solidFill>
                <a:schemeClr val="bg1"/>
              </a:solidFill>
              <a:latin typeface="Calibri"/>
              <a:cs typeface="Calibri"/>
            </a:endParaRPr>
          </a:p>
          <a:p>
            <a:pPr marL="12700" marR="5080">
              <a:lnSpc>
                <a:spcPts val="4320"/>
              </a:lnSpc>
              <a:spcBef>
                <a:spcPts val="500"/>
              </a:spcBef>
            </a:pPr>
            <a:r>
              <a:rPr sz="1800" spc="-5" dirty="0">
                <a:solidFill>
                  <a:schemeClr val="bg1"/>
                </a:solidFill>
                <a:latin typeface="Calibri"/>
                <a:cs typeface="Calibri"/>
              </a:rPr>
              <a:t>EMUs</a:t>
            </a:r>
            <a:r>
              <a:rPr sz="1800" spc="-80" dirty="0">
                <a:solidFill>
                  <a:schemeClr val="bg1"/>
                </a:solidFill>
                <a:latin typeface="Calibri"/>
                <a:cs typeface="Calibri"/>
              </a:rPr>
              <a:t> </a:t>
            </a:r>
            <a:r>
              <a:rPr sz="1800" spc="-5" dirty="0">
                <a:solidFill>
                  <a:schemeClr val="bg1"/>
                </a:solidFill>
                <a:latin typeface="Calibri"/>
                <a:cs typeface="Calibri"/>
              </a:rPr>
              <a:t>(marine)  </a:t>
            </a:r>
            <a:r>
              <a:rPr sz="1800" spc="-10" dirty="0">
                <a:solidFill>
                  <a:schemeClr val="bg1"/>
                </a:solidFill>
                <a:latin typeface="Calibri"/>
                <a:cs typeface="Calibri"/>
              </a:rPr>
              <a:t>ECUs</a:t>
            </a:r>
            <a:r>
              <a:rPr sz="1800" spc="-95" dirty="0">
                <a:solidFill>
                  <a:schemeClr val="bg1"/>
                </a:solidFill>
                <a:latin typeface="Calibri"/>
                <a:cs typeface="Calibri"/>
              </a:rPr>
              <a:t> </a:t>
            </a:r>
            <a:r>
              <a:rPr sz="1800" spc="-10" dirty="0">
                <a:solidFill>
                  <a:schemeClr val="bg1"/>
                </a:solidFill>
                <a:latin typeface="Calibri"/>
                <a:cs typeface="Calibri"/>
              </a:rPr>
              <a:t>(coastal)</a:t>
            </a:r>
            <a:endParaRPr sz="1800" dirty="0">
              <a:solidFill>
                <a:schemeClr val="bg1"/>
              </a:solidFill>
              <a:latin typeface="Calibri"/>
              <a:cs typeface="Calibri"/>
            </a:endParaRPr>
          </a:p>
        </p:txBody>
      </p:sp>
      <p:sp>
        <p:nvSpPr>
          <p:cNvPr id="14" name="object 11"/>
          <p:cNvSpPr/>
          <p:nvPr/>
        </p:nvSpPr>
        <p:spPr>
          <a:xfrm>
            <a:off x="1583944" y="2993135"/>
            <a:ext cx="998219" cy="827405"/>
          </a:xfrm>
          <a:custGeom>
            <a:avLst/>
            <a:gdLst/>
            <a:ahLst/>
            <a:cxnLst/>
            <a:rect l="l" t="t" r="r" b="b"/>
            <a:pathLst>
              <a:path w="998219" h="827404">
                <a:moveTo>
                  <a:pt x="934929" y="43687"/>
                </a:moveTo>
                <a:lnTo>
                  <a:pt x="0" y="817118"/>
                </a:lnTo>
                <a:lnTo>
                  <a:pt x="8128" y="826896"/>
                </a:lnTo>
                <a:lnTo>
                  <a:pt x="943034" y="53485"/>
                </a:lnTo>
                <a:lnTo>
                  <a:pt x="934929" y="43687"/>
                </a:lnTo>
                <a:close/>
              </a:path>
              <a:path w="998219" h="827404">
                <a:moveTo>
                  <a:pt x="982016" y="35560"/>
                </a:moveTo>
                <a:lnTo>
                  <a:pt x="944753" y="35560"/>
                </a:lnTo>
                <a:lnTo>
                  <a:pt x="952881" y="45338"/>
                </a:lnTo>
                <a:lnTo>
                  <a:pt x="943034" y="53485"/>
                </a:lnTo>
                <a:lnTo>
                  <a:pt x="963294" y="77977"/>
                </a:lnTo>
                <a:lnTo>
                  <a:pt x="982016" y="35560"/>
                </a:lnTo>
                <a:close/>
              </a:path>
              <a:path w="998219" h="827404">
                <a:moveTo>
                  <a:pt x="944753" y="35560"/>
                </a:moveTo>
                <a:lnTo>
                  <a:pt x="934929" y="43687"/>
                </a:lnTo>
                <a:lnTo>
                  <a:pt x="943034" y="53485"/>
                </a:lnTo>
                <a:lnTo>
                  <a:pt x="952881" y="45338"/>
                </a:lnTo>
                <a:lnTo>
                  <a:pt x="944753" y="35560"/>
                </a:lnTo>
                <a:close/>
              </a:path>
              <a:path w="998219" h="827404">
                <a:moveTo>
                  <a:pt x="997712" y="0"/>
                </a:moveTo>
                <a:lnTo>
                  <a:pt x="914654" y="19176"/>
                </a:lnTo>
                <a:lnTo>
                  <a:pt x="934929" y="43687"/>
                </a:lnTo>
                <a:lnTo>
                  <a:pt x="944753" y="35560"/>
                </a:lnTo>
                <a:lnTo>
                  <a:pt x="982016" y="35560"/>
                </a:lnTo>
                <a:lnTo>
                  <a:pt x="997712" y="0"/>
                </a:lnTo>
                <a:close/>
              </a:path>
            </a:pathLst>
          </a:custGeom>
          <a:solidFill>
            <a:srgbClr val="000000"/>
          </a:solidFill>
        </p:spPr>
        <p:txBody>
          <a:bodyPr wrap="square" lIns="0" tIns="0" rIns="0" bIns="0" rtlCol="0"/>
          <a:lstStyle/>
          <a:p>
            <a:endParaRPr/>
          </a:p>
        </p:txBody>
      </p:sp>
      <p:sp>
        <p:nvSpPr>
          <p:cNvPr id="15" name="object 12"/>
          <p:cNvSpPr/>
          <p:nvPr/>
        </p:nvSpPr>
        <p:spPr>
          <a:xfrm>
            <a:off x="1996567" y="3171444"/>
            <a:ext cx="2630805" cy="1339850"/>
          </a:xfrm>
          <a:custGeom>
            <a:avLst/>
            <a:gdLst/>
            <a:ahLst/>
            <a:cxnLst/>
            <a:rect l="l" t="t" r="r" b="b"/>
            <a:pathLst>
              <a:path w="2630804" h="1339850">
                <a:moveTo>
                  <a:pt x="2559605" y="28828"/>
                </a:moveTo>
                <a:lnTo>
                  <a:pt x="0" y="1328292"/>
                </a:lnTo>
                <a:lnTo>
                  <a:pt x="5841" y="1339595"/>
                </a:lnTo>
                <a:lnTo>
                  <a:pt x="2565371" y="40169"/>
                </a:lnTo>
                <a:lnTo>
                  <a:pt x="2559605" y="28828"/>
                </a:lnTo>
                <a:close/>
              </a:path>
              <a:path w="2630804" h="1339850">
                <a:moveTo>
                  <a:pt x="2613313" y="23113"/>
                </a:moveTo>
                <a:lnTo>
                  <a:pt x="2570860" y="23113"/>
                </a:lnTo>
                <a:lnTo>
                  <a:pt x="2576703" y="34416"/>
                </a:lnTo>
                <a:lnTo>
                  <a:pt x="2565371" y="40169"/>
                </a:lnTo>
                <a:lnTo>
                  <a:pt x="2579750" y="68452"/>
                </a:lnTo>
                <a:lnTo>
                  <a:pt x="2613313" y="23113"/>
                </a:lnTo>
                <a:close/>
              </a:path>
              <a:path w="2630804" h="1339850">
                <a:moveTo>
                  <a:pt x="2570860" y="23113"/>
                </a:moveTo>
                <a:lnTo>
                  <a:pt x="2559605" y="28828"/>
                </a:lnTo>
                <a:lnTo>
                  <a:pt x="2565371" y="40169"/>
                </a:lnTo>
                <a:lnTo>
                  <a:pt x="2576703" y="34416"/>
                </a:lnTo>
                <a:lnTo>
                  <a:pt x="2570860" y="23113"/>
                </a:lnTo>
                <a:close/>
              </a:path>
              <a:path w="2630804" h="1339850">
                <a:moveTo>
                  <a:pt x="2630423" y="0"/>
                </a:moveTo>
                <a:lnTo>
                  <a:pt x="2545207" y="507"/>
                </a:lnTo>
                <a:lnTo>
                  <a:pt x="2559605" y="28828"/>
                </a:lnTo>
                <a:lnTo>
                  <a:pt x="2570860" y="23113"/>
                </a:lnTo>
                <a:lnTo>
                  <a:pt x="2613313" y="23113"/>
                </a:lnTo>
                <a:lnTo>
                  <a:pt x="2630423" y="0"/>
                </a:lnTo>
                <a:close/>
              </a:path>
            </a:pathLst>
          </a:custGeom>
          <a:solidFill>
            <a:srgbClr val="000000"/>
          </a:solidFill>
        </p:spPr>
        <p:txBody>
          <a:bodyPr wrap="square" lIns="0" tIns="0" rIns="0" bIns="0" rtlCol="0"/>
          <a:lstStyle/>
          <a:p>
            <a:endParaRPr/>
          </a:p>
        </p:txBody>
      </p:sp>
      <p:sp>
        <p:nvSpPr>
          <p:cNvPr id="16" name="object 13"/>
          <p:cNvSpPr/>
          <p:nvPr/>
        </p:nvSpPr>
        <p:spPr>
          <a:xfrm>
            <a:off x="1981454" y="5150992"/>
            <a:ext cx="1686560" cy="362585"/>
          </a:xfrm>
          <a:custGeom>
            <a:avLst/>
            <a:gdLst/>
            <a:ahLst/>
            <a:cxnLst/>
            <a:rect l="l" t="t" r="r" b="b"/>
            <a:pathLst>
              <a:path w="1686560" h="362585">
                <a:moveTo>
                  <a:pt x="1610084" y="330909"/>
                </a:moveTo>
                <a:lnTo>
                  <a:pt x="1603883" y="362076"/>
                </a:lnTo>
                <a:lnTo>
                  <a:pt x="1686051" y="339470"/>
                </a:lnTo>
                <a:lnTo>
                  <a:pt x="1678171" y="333374"/>
                </a:lnTo>
                <a:lnTo>
                  <a:pt x="1622551" y="333374"/>
                </a:lnTo>
                <a:lnTo>
                  <a:pt x="1610084" y="330909"/>
                </a:lnTo>
                <a:close/>
              </a:path>
              <a:path w="1686560" h="362585">
                <a:moveTo>
                  <a:pt x="1612558" y="318474"/>
                </a:moveTo>
                <a:lnTo>
                  <a:pt x="1610084" y="330909"/>
                </a:lnTo>
                <a:lnTo>
                  <a:pt x="1622551" y="333374"/>
                </a:lnTo>
                <a:lnTo>
                  <a:pt x="1624965" y="320928"/>
                </a:lnTo>
                <a:lnTo>
                  <a:pt x="1612558" y="318474"/>
                </a:lnTo>
                <a:close/>
              </a:path>
              <a:path w="1686560" h="362585">
                <a:moveTo>
                  <a:pt x="1618742" y="287400"/>
                </a:moveTo>
                <a:lnTo>
                  <a:pt x="1612558" y="318474"/>
                </a:lnTo>
                <a:lnTo>
                  <a:pt x="1624965" y="320928"/>
                </a:lnTo>
                <a:lnTo>
                  <a:pt x="1622551" y="333374"/>
                </a:lnTo>
                <a:lnTo>
                  <a:pt x="1678171" y="333374"/>
                </a:lnTo>
                <a:lnTo>
                  <a:pt x="1618742" y="287400"/>
                </a:lnTo>
                <a:close/>
              </a:path>
              <a:path w="1686560" h="362585">
                <a:moveTo>
                  <a:pt x="2539" y="0"/>
                </a:moveTo>
                <a:lnTo>
                  <a:pt x="0" y="12445"/>
                </a:lnTo>
                <a:lnTo>
                  <a:pt x="1610084" y="330909"/>
                </a:lnTo>
                <a:lnTo>
                  <a:pt x="1612558" y="318474"/>
                </a:lnTo>
                <a:lnTo>
                  <a:pt x="2539" y="0"/>
                </a:lnTo>
                <a:close/>
              </a:path>
            </a:pathLst>
          </a:custGeom>
          <a:solidFill>
            <a:srgbClr val="000000"/>
          </a:solidFill>
        </p:spPr>
        <p:txBody>
          <a:bodyPr wrap="square" lIns="0" tIns="0" rIns="0" bIns="0" rtlCol="0"/>
          <a:lstStyle/>
          <a:p>
            <a:endParaRPr/>
          </a:p>
        </p:txBody>
      </p:sp>
      <p:sp>
        <p:nvSpPr>
          <p:cNvPr id="17" name="Rectangle 16"/>
          <p:cNvSpPr/>
          <p:nvPr/>
        </p:nvSpPr>
        <p:spPr>
          <a:xfrm>
            <a:off x="338891" y="2100191"/>
            <a:ext cx="11824357" cy="4524315"/>
          </a:xfrm>
          <a:prstGeom prst="rect">
            <a:avLst/>
          </a:prstGeom>
          <a:solidFill>
            <a:srgbClr val="0070C0"/>
          </a:solidFill>
        </p:spPr>
        <p:txBody>
          <a:bodyPr wrap="square">
            <a:spAutoFit/>
          </a:bodyPr>
          <a:lstStyle/>
          <a:p>
            <a:endParaRPr lang="en-US" sz="3200" dirty="0">
              <a:latin typeface="Calibri" panose="020F0502020204030204" pitchFamily="34" charset="0"/>
            </a:endParaRPr>
          </a:p>
          <a:p>
            <a:r>
              <a:rPr lang="en-US" sz="3200" dirty="0">
                <a:latin typeface="Calibri" panose="020F0502020204030204" pitchFamily="34" charset="0"/>
              </a:rPr>
              <a:t>	</a:t>
            </a:r>
            <a:r>
              <a:rPr lang="en-US" sz="3200" dirty="0" smtClean="0">
                <a:latin typeface="Calibri" panose="020F0502020204030204" pitchFamily="34" charset="0"/>
              </a:rPr>
              <a:t>1) </a:t>
            </a:r>
            <a:r>
              <a:rPr lang="en-US" sz="3200" dirty="0" smtClean="0">
                <a:latin typeface="Calibri" panose="020F0502020204030204" pitchFamily="34" charset="0"/>
              </a:rPr>
              <a:t>The Need and GEO Commission</a:t>
            </a:r>
            <a:endParaRPr lang="en-US" sz="3200" dirty="0" smtClean="0">
              <a:latin typeface="Calibri" panose="020F0502020204030204" pitchFamily="34" charset="0"/>
            </a:endParaRPr>
          </a:p>
          <a:p>
            <a:endParaRPr lang="en-US" sz="3200" dirty="0">
              <a:latin typeface="Calibri" panose="020F0502020204030204" pitchFamily="34" charset="0"/>
            </a:endParaRPr>
          </a:p>
          <a:p>
            <a:r>
              <a:rPr lang="en-US" sz="3200" dirty="0">
                <a:latin typeface="Calibri" panose="020F0502020204030204" pitchFamily="34" charset="0"/>
              </a:rPr>
              <a:t>	</a:t>
            </a:r>
            <a:r>
              <a:rPr lang="en-US" sz="3200" dirty="0" smtClean="0">
                <a:latin typeface="Calibri" panose="020F0502020204030204" pitchFamily="34" charset="0"/>
              </a:rPr>
              <a:t>2) </a:t>
            </a:r>
            <a:r>
              <a:rPr lang="en-US" sz="3200" dirty="0" smtClean="0">
                <a:latin typeface="Calibri" panose="020F0502020204030204" pitchFamily="34" charset="0"/>
              </a:rPr>
              <a:t>Work to Date – ELUs (land) and EMUs (marine)</a:t>
            </a:r>
            <a:endParaRPr lang="en-US" sz="3200" dirty="0" smtClean="0">
              <a:latin typeface="Calibri" panose="020F0502020204030204" pitchFamily="34" charset="0"/>
            </a:endParaRPr>
          </a:p>
          <a:p>
            <a:endParaRPr lang="en-US" sz="3200" dirty="0">
              <a:latin typeface="Calibri" panose="020F0502020204030204" pitchFamily="34" charset="0"/>
            </a:endParaRPr>
          </a:p>
          <a:p>
            <a:r>
              <a:rPr lang="en-US" sz="3200" dirty="0" smtClean="0">
                <a:latin typeface="Calibri" panose="020F0502020204030204" pitchFamily="34" charset="0"/>
              </a:rPr>
              <a:t>	3) </a:t>
            </a:r>
            <a:r>
              <a:rPr lang="en-US" sz="3200" dirty="0" smtClean="0">
                <a:latin typeface="Calibri" panose="020F0502020204030204" pitchFamily="34" charset="0"/>
              </a:rPr>
              <a:t>Ongoing and Future Efforts – ECUs (coastal) and EFUs 			   	(freshwater)</a:t>
            </a:r>
          </a:p>
          <a:p>
            <a:endParaRPr lang="en-US" sz="3200" dirty="0" smtClean="0">
              <a:latin typeface="Calibri" panose="020F0502020204030204" pitchFamily="34" charset="0"/>
            </a:endParaRPr>
          </a:p>
          <a:p>
            <a:r>
              <a:rPr lang="en-US" sz="3200" dirty="0" smtClean="0">
                <a:latin typeface="Calibri" panose="020F0502020204030204" pitchFamily="34" charset="0"/>
              </a:rPr>
              <a:t>	4) Apps</a:t>
            </a:r>
            <a:endParaRPr lang="en-US" sz="3200" dirty="0">
              <a:latin typeface="Calibri" panose="020F0502020204030204" pitchFamily="34" charset="0"/>
            </a:endParaRPr>
          </a:p>
        </p:txBody>
      </p:sp>
    </p:spTree>
    <p:extLst>
      <p:ext uri="{BB962C8B-B14F-4D97-AF65-F5344CB8AC3E}">
        <p14:creationId xmlns:p14="http://schemas.microsoft.com/office/powerpoint/2010/main" val="157857373"/>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Content Placeholder 3"/>
          <p:cNvSpPr>
            <a:spLocks noGrp="1"/>
          </p:cNvSpPr>
          <p:nvPr>
            <p:ph sz="quarter" idx="12"/>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0884" cy="6857999"/>
          </a:xfrm>
          <a:prstGeom prst="rect">
            <a:avLst/>
          </a:prstGeom>
        </p:spPr>
      </p:pic>
      <p:sp>
        <p:nvSpPr>
          <p:cNvPr id="6" name="Rectangle 5"/>
          <p:cNvSpPr/>
          <p:nvPr/>
        </p:nvSpPr>
        <p:spPr>
          <a:xfrm>
            <a:off x="14117" y="159315"/>
            <a:ext cx="12183672" cy="3970318"/>
          </a:xfrm>
          <a:prstGeom prst="rect">
            <a:avLst/>
          </a:prstGeom>
        </p:spPr>
        <p:txBody>
          <a:bodyPr wrap="square">
            <a:spAutoFit/>
          </a:bodyPr>
          <a:lstStyle/>
          <a:p>
            <a:pPr algn="ctr"/>
            <a:r>
              <a:rPr lang="en-US" sz="3600" dirty="0" smtClean="0">
                <a:latin typeface="Calibri" panose="020F0502020204030204" pitchFamily="34" charset="0"/>
              </a:rPr>
              <a:t>UN Sustainable Development Goals </a:t>
            </a:r>
            <a:r>
              <a:rPr lang="en-US" sz="3600" dirty="0" smtClean="0">
                <a:latin typeface="Calibri" panose="020F0502020204030204" pitchFamily="34" charset="0"/>
              </a:rPr>
              <a:t> </a:t>
            </a:r>
            <a:endParaRPr lang="en-US" sz="3600" dirty="0">
              <a:latin typeface="Calibri" panose="020F0502020204030204" pitchFamily="34" charset="0"/>
            </a:endParaRPr>
          </a:p>
          <a:p>
            <a:endParaRPr lang="en-US" dirty="0" smtClean="0"/>
          </a:p>
          <a:p>
            <a:r>
              <a:rPr lang="en-US" sz="2400" i="1" dirty="0" smtClean="0">
                <a:latin typeface="Calibri" panose="020F0502020204030204" pitchFamily="34" charset="0"/>
              </a:rPr>
              <a:t>The need to conserve global ecosystems is mandated in three UN SDGs (below). To conserve them requires knowing where they are on the landscape and in the oceans, and thus the need for global ecosystem mapping.</a:t>
            </a:r>
            <a:endParaRPr lang="en-US" sz="2400" i="1" dirty="0">
              <a:latin typeface="Calibri" panose="020F0502020204030204" pitchFamily="34" charset="0"/>
            </a:endParaRP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9" name="Picture 8"/>
          <p:cNvPicPr>
            <a:picLocks noChangeAspect="1"/>
          </p:cNvPicPr>
          <p:nvPr/>
        </p:nvPicPr>
        <p:blipFill>
          <a:blip r:embed="rId3"/>
          <a:stretch>
            <a:fillRect/>
          </a:stretch>
        </p:blipFill>
        <p:spPr>
          <a:xfrm>
            <a:off x="5173580" y="2676250"/>
            <a:ext cx="1368574" cy="1361099"/>
          </a:xfrm>
          <a:prstGeom prst="rect">
            <a:avLst/>
          </a:prstGeom>
        </p:spPr>
      </p:pic>
      <p:pic>
        <p:nvPicPr>
          <p:cNvPr id="10" name="Picture 9"/>
          <p:cNvPicPr>
            <a:picLocks noChangeAspect="1"/>
          </p:cNvPicPr>
          <p:nvPr/>
        </p:nvPicPr>
        <p:blipFill>
          <a:blip r:embed="rId4"/>
          <a:stretch>
            <a:fillRect/>
          </a:stretch>
        </p:blipFill>
        <p:spPr>
          <a:xfrm>
            <a:off x="9639716" y="2694109"/>
            <a:ext cx="1328516" cy="1321260"/>
          </a:xfrm>
          <a:prstGeom prst="rect">
            <a:avLst/>
          </a:prstGeom>
        </p:spPr>
      </p:pic>
      <p:pic>
        <p:nvPicPr>
          <p:cNvPr id="11" name="Picture 10"/>
          <p:cNvPicPr>
            <a:picLocks noChangeAspect="1"/>
          </p:cNvPicPr>
          <p:nvPr/>
        </p:nvPicPr>
        <p:blipFill>
          <a:blip r:embed="rId5"/>
          <a:stretch>
            <a:fillRect/>
          </a:stretch>
        </p:blipFill>
        <p:spPr>
          <a:xfrm>
            <a:off x="1058777" y="2635303"/>
            <a:ext cx="1387644" cy="1380066"/>
          </a:xfrm>
          <a:prstGeom prst="rect">
            <a:avLst/>
          </a:prstGeom>
        </p:spPr>
      </p:pic>
      <p:sp>
        <p:nvSpPr>
          <p:cNvPr id="12" name="TextBox 11"/>
          <p:cNvSpPr txBox="1"/>
          <p:nvPr/>
        </p:nvSpPr>
        <p:spPr>
          <a:xfrm>
            <a:off x="4580141" y="4462132"/>
            <a:ext cx="2902786" cy="1169551"/>
          </a:xfrm>
          <a:prstGeom prst="rect">
            <a:avLst/>
          </a:prstGeom>
          <a:noFill/>
        </p:spPr>
        <p:txBody>
          <a:bodyPr wrap="square" rtlCol="0">
            <a:spAutoFit/>
          </a:bodyPr>
          <a:lstStyle/>
          <a:p>
            <a:r>
              <a:rPr lang="en-US" sz="1400" dirty="0"/>
              <a:t>Freshwater: By 2020, protect and restore water-related ecosystems, including mountains, forests, wetlands, rivers, aquifers and lakes.</a:t>
            </a:r>
            <a:endParaRPr lang="en-US" sz="1400" dirty="0"/>
          </a:p>
        </p:txBody>
      </p:sp>
      <p:sp>
        <p:nvSpPr>
          <p:cNvPr id="13" name="TextBox 12"/>
          <p:cNvSpPr txBox="1"/>
          <p:nvPr/>
        </p:nvSpPr>
        <p:spPr>
          <a:xfrm>
            <a:off x="8261684" y="4377633"/>
            <a:ext cx="3866148" cy="2462213"/>
          </a:xfrm>
          <a:prstGeom prst="rect">
            <a:avLst/>
          </a:prstGeom>
          <a:noFill/>
        </p:spPr>
        <p:txBody>
          <a:bodyPr wrap="square" rtlCol="0">
            <a:spAutoFit/>
          </a:bodyPr>
          <a:lstStyle/>
          <a:p>
            <a:r>
              <a:rPr lang="en-US" sz="1400" dirty="0"/>
              <a:t>Marine: By 2020, sustainably manage and protect marine and coastal ecosystems to avoid significant adverse impacts, including by strengthening their resilience, and take action for their restoration in order to achieve healthy and productive oceans By 2020, conserve at least 10 per cent of coastal and marine areas, consistent with national and international law and based on the best available scientific information.</a:t>
            </a:r>
            <a:endParaRPr lang="en-US" sz="1400" dirty="0"/>
          </a:p>
        </p:txBody>
      </p:sp>
      <p:sp>
        <p:nvSpPr>
          <p:cNvPr id="14" name="TextBox 13"/>
          <p:cNvSpPr txBox="1"/>
          <p:nvPr/>
        </p:nvSpPr>
        <p:spPr>
          <a:xfrm>
            <a:off x="70264" y="4385741"/>
            <a:ext cx="3861020" cy="2246769"/>
          </a:xfrm>
          <a:prstGeom prst="rect">
            <a:avLst/>
          </a:prstGeom>
          <a:noFill/>
        </p:spPr>
        <p:txBody>
          <a:bodyPr wrap="square" rtlCol="0">
            <a:spAutoFit/>
          </a:bodyPr>
          <a:lstStyle/>
          <a:p>
            <a:r>
              <a:rPr lang="en-US" sz="1400" dirty="0"/>
              <a:t>Terrestrial: By 2020, ensure the conservation, restoration and sustainable use of terrestrial and inland freshwater ecosystems and their services, in particular forests, wetlands, mountains and drylands. By 2030, ensure the conservation of mountain ecosystems, including their biodiversity, in order to enhance their capacity to provide benefits that are essential for sustainable </a:t>
            </a:r>
            <a:r>
              <a:rPr lang="en-US" sz="1400" dirty="0" smtClean="0"/>
              <a:t>development.</a:t>
            </a:r>
            <a:endParaRPr lang="en-US" sz="1400" dirty="0"/>
          </a:p>
        </p:txBody>
      </p:sp>
    </p:spTree>
    <p:extLst>
      <p:ext uri="{BB962C8B-B14F-4D97-AF65-F5344CB8AC3E}">
        <p14:creationId xmlns:p14="http://schemas.microsoft.com/office/powerpoint/2010/main" val="3449312184"/>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8754"/>
            <a:ext cx="12190884" cy="6857999"/>
          </a:xfrm>
          <a:prstGeom prst="rect">
            <a:avLst/>
          </a:prstGeom>
        </p:spPr>
      </p:pic>
      <p:sp>
        <p:nvSpPr>
          <p:cNvPr id="6" name="Rectangle 5"/>
          <p:cNvSpPr/>
          <p:nvPr/>
        </p:nvSpPr>
        <p:spPr>
          <a:xfrm>
            <a:off x="45457" y="219538"/>
            <a:ext cx="12155052" cy="584775"/>
          </a:xfrm>
          <a:prstGeom prst="rect">
            <a:avLst/>
          </a:prstGeom>
        </p:spPr>
        <p:txBody>
          <a:bodyPr wrap="square">
            <a:spAutoFit/>
          </a:bodyPr>
          <a:lstStyle/>
          <a:p>
            <a:pPr algn="ctr"/>
            <a:r>
              <a:rPr lang="en-US" sz="3200" dirty="0">
                <a:latin typeface="Calibri" panose="020F0502020204030204" pitchFamily="34" charset="0"/>
                <a:cs typeface="Arial"/>
              </a:rPr>
              <a:t>GEO ECOSYSTEMS Initiative: Global Ecosystem Mapping </a:t>
            </a:r>
            <a:endParaRPr lang="en-US" sz="3200" dirty="0"/>
          </a:p>
        </p:txBody>
      </p:sp>
      <p:sp>
        <p:nvSpPr>
          <p:cNvPr id="7" name="Content Placeholder 3"/>
          <p:cNvSpPr>
            <a:spLocks noGrp="1"/>
          </p:cNvSpPr>
          <p:nvPr/>
        </p:nvSpPr>
        <p:spPr>
          <a:xfrm>
            <a:off x="193966" y="2523204"/>
            <a:ext cx="12191999" cy="2219400"/>
          </a:xfrm>
          <a:prstGeom prst="rect">
            <a:avLst/>
          </a:prstGeom>
          <a:noFill/>
        </p:spPr>
        <p:txBody>
          <a:bodyPr vert="horz" lIns="0" tIns="0" rIns="0" bIns="0" rtlCol="0">
            <a:noAutofit/>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buNone/>
            </a:pPr>
            <a:r>
              <a:rPr lang="en-US" sz="2800" b="0" dirty="0">
                <a:latin typeface="Calibri" panose="020F0502020204030204" pitchFamily="34" charset="0"/>
              </a:rPr>
              <a:t>Develop a standardized, robust, and practical global ecosystems classification and map for the planet’s </a:t>
            </a:r>
            <a:r>
              <a:rPr lang="en-US" sz="2800" b="0" i="1" dirty="0" smtClean="0">
                <a:solidFill>
                  <a:srgbClr val="00B050"/>
                </a:solidFill>
                <a:latin typeface="Calibri" panose="020F0502020204030204" pitchFamily="34" charset="0"/>
              </a:rPr>
              <a:t>terrestrial,</a:t>
            </a:r>
            <a:r>
              <a:rPr lang="en-US" sz="2800" b="0" dirty="0" smtClean="0">
                <a:latin typeface="Calibri" panose="020F0502020204030204" pitchFamily="34" charset="0"/>
              </a:rPr>
              <a:t> </a:t>
            </a:r>
            <a:r>
              <a:rPr lang="en-US" sz="2800" b="0" i="1" dirty="0" smtClean="0">
                <a:solidFill>
                  <a:schemeClr val="bg2">
                    <a:lumMod val="40000"/>
                    <a:lumOff val="60000"/>
                  </a:schemeClr>
                </a:solidFill>
                <a:latin typeface="Calibri" panose="020F0502020204030204" pitchFamily="34" charset="0"/>
              </a:rPr>
              <a:t>freshwater,</a:t>
            </a:r>
            <a:r>
              <a:rPr lang="en-US" sz="2800" b="0" dirty="0" smtClean="0">
                <a:latin typeface="Calibri" panose="020F0502020204030204" pitchFamily="34" charset="0"/>
              </a:rPr>
              <a:t> and </a:t>
            </a:r>
            <a:r>
              <a:rPr lang="en-US" sz="2800" b="0" i="1" dirty="0">
                <a:solidFill>
                  <a:srgbClr val="00B0F0"/>
                </a:solidFill>
                <a:latin typeface="Calibri" panose="020F0502020204030204" pitchFamily="34" charset="0"/>
              </a:rPr>
              <a:t>marine</a:t>
            </a:r>
            <a:r>
              <a:rPr lang="en-US" sz="2800" b="0" dirty="0">
                <a:solidFill>
                  <a:srgbClr val="00B0F0"/>
                </a:solidFill>
                <a:latin typeface="Calibri" panose="020F0502020204030204" pitchFamily="34" charset="0"/>
              </a:rPr>
              <a:t> </a:t>
            </a:r>
            <a:r>
              <a:rPr lang="en-US" sz="2800" b="0" dirty="0">
                <a:latin typeface="Calibri" panose="020F0502020204030204" pitchFamily="34" charset="0"/>
              </a:rPr>
              <a:t>ecosystems</a:t>
            </a:r>
            <a:r>
              <a:rPr lang="en-US" sz="2800" b="0" dirty="0" smtClean="0">
                <a:latin typeface="Calibri" panose="020F0502020204030204" pitchFamily="34" charset="0"/>
              </a:rPr>
              <a:t>.</a:t>
            </a:r>
            <a:endParaRPr lang="en-US" sz="2800" b="0" dirty="0">
              <a:latin typeface="Calibri" panose="020F0502020204030204" pitchFamily="34" charset="0"/>
            </a:endParaRPr>
          </a:p>
        </p:txBody>
      </p:sp>
      <p:sp>
        <p:nvSpPr>
          <p:cNvPr id="9" name="Content Placeholder 8" hidden="1"/>
          <p:cNvSpPr>
            <a:spLocks noGrp="1"/>
          </p:cNvSpPr>
          <p:nvPr>
            <p:ph sz="quarter" idx="12"/>
          </p:nvPr>
        </p:nvSpPr>
        <p:spPr/>
        <p:txBody>
          <a:bodyPr/>
          <a:lstStyle/>
          <a:p>
            <a:pPr marL="0" indent="0">
              <a:buNone/>
            </a:pPr>
            <a:endParaRPr lang="en-US" dirty="0"/>
          </a:p>
        </p:txBody>
      </p:sp>
      <p:pic>
        <p:nvPicPr>
          <p:cNvPr id="12" name="Picture 11"/>
          <p:cNvPicPr>
            <a:picLocks noChangeAspect="1"/>
          </p:cNvPicPr>
          <p:nvPr/>
        </p:nvPicPr>
        <p:blipFill>
          <a:blip r:embed="rId3"/>
          <a:stretch>
            <a:fillRect/>
          </a:stretch>
        </p:blipFill>
        <p:spPr>
          <a:xfrm>
            <a:off x="45457" y="4660972"/>
            <a:ext cx="12094422" cy="753239"/>
          </a:xfrm>
          <a:prstGeom prst="rect">
            <a:avLst/>
          </a:prstGeom>
        </p:spPr>
      </p:pic>
    </p:spTree>
    <p:extLst>
      <p:ext uri="{BB962C8B-B14F-4D97-AF65-F5344CB8AC3E}">
        <p14:creationId xmlns:p14="http://schemas.microsoft.com/office/powerpoint/2010/main" val="3795676926"/>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376979"/>
            <a:ext cx="12190884" cy="3481020"/>
          </a:xfrm>
          <a:prstGeom prst="rect">
            <a:avLst/>
          </a:prstGeom>
        </p:spPr>
      </p:pic>
      <p:sp>
        <p:nvSpPr>
          <p:cNvPr id="2" name="TextBox 1"/>
          <p:cNvSpPr txBox="1"/>
          <p:nvPr/>
        </p:nvSpPr>
        <p:spPr>
          <a:xfrm>
            <a:off x="-89517" y="3376979"/>
            <a:ext cx="6775452" cy="584775"/>
          </a:xfrm>
          <a:prstGeom prst="rect">
            <a:avLst/>
          </a:prstGeom>
          <a:noFill/>
        </p:spPr>
        <p:txBody>
          <a:bodyPr wrap="square" rtlCol="0">
            <a:spAutoFit/>
          </a:bodyPr>
          <a:lstStyle/>
          <a:p>
            <a:pPr algn="ctr"/>
            <a:r>
              <a:rPr lang="en-US" sz="3200" dirty="0" smtClean="0">
                <a:latin typeface="Calibri" panose="020F0502020204030204" pitchFamily="34" charset="0"/>
              </a:rPr>
              <a:t>Global Ecological Marine Units (EMUs)</a:t>
            </a:r>
            <a:endParaRPr lang="en-US" sz="3200" dirty="0">
              <a:latin typeface="Calibri" panose="020F0502020204030204" pitchFamily="34" charset="0"/>
            </a:endParaRPr>
          </a:p>
        </p:txBody>
      </p:sp>
      <p:grpSp>
        <p:nvGrpSpPr>
          <p:cNvPr id="7" name="Group 6"/>
          <p:cNvGrpSpPr/>
          <p:nvPr/>
        </p:nvGrpSpPr>
        <p:grpSpPr>
          <a:xfrm>
            <a:off x="7186783" y="361264"/>
            <a:ext cx="4700417" cy="2891155"/>
            <a:chOff x="-194530" y="651433"/>
            <a:chExt cx="7637903" cy="491661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668" y="651433"/>
              <a:ext cx="3800705" cy="491462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530" y="657375"/>
              <a:ext cx="3797643" cy="4910669"/>
            </a:xfrm>
            <a:prstGeom prst="rect">
              <a:avLst/>
            </a:prstGeom>
            <a:ln>
              <a:noFill/>
            </a:ln>
            <a:effectLst>
              <a:outerShdw blurRad="292100" dist="139700" dir="2700000" algn="tl" rotWithShape="0">
                <a:srgbClr val="333333">
                  <a:alpha val="65000"/>
                </a:srgbClr>
              </a:outerShdw>
            </a:effectLst>
          </p:spPr>
        </p:pic>
      </p:grpSp>
      <p:sp>
        <p:nvSpPr>
          <p:cNvPr id="17" name="TextBox 16"/>
          <p:cNvSpPr txBox="1"/>
          <p:nvPr/>
        </p:nvSpPr>
        <p:spPr>
          <a:xfrm>
            <a:off x="-12804" y="135657"/>
            <a:ext cx="6092110" cy="584775"/>
          </a:xfrm>
          <a:prstGeom prst="rect">
            <a:avLst/>
          </a:prstGeom>
          <a:noFill/>
        </p:spPr>
        <p:txBody>
          <a:bodyPr wrap="square" rtlCol="0">
            <a:spAutoFit/>
          </a:bodyPr>
          <a:lstStyle/>
          <a:p>
            <a:pPr algn="ctr"/>
            <a:r>
              <a:rPr lang="en-US" sz="3200" dirty="0" smtClean="0">
                <a:latin typeface="Calibri" panose="020F0502020204030204" pitchFamily="34" charset="0"/>
              </a:rPr>
              <a:t>Global Ecological Land Units (ELUs)</a:t>
            </a:r>
            <a:endParaRPr lang="en-US" sz="3200" dirty="0">
              <a:latin typeface="Calibri" panose="020F0502020204030204" pitchFamily="34" charset="0"/>
            </a:endParaRPr>
          </a:p>
        </p:txBody>
      </p:sp>
      <p:pic>
        <p:nvPicPr>
          <p:cNvPr id="13" name="Picture 12"/>
          <p:cNvPicPr>
            <a:picLocks noChangeAspect="1"/>
          </p:cNvPicPr>
          <p:nvPr/>
        </p:nvPicPr>
        <p:blipFill>
          <a:blip r:embed="rId5"/>
          <a:stretch>
            <a:fillRect/>
          </a:stretch>
        </p:blipFill>
        <p:spPr>
          <a:xfrm>
            <a:off x="9605816" y="3652300"/>
            <a:ext cx="2309092" cy="2748501"/>
          </a:xfrm>
          <a:prstGeom prst="rect">
            <a:avLst/>
          </a:prstGeom>
        </p:spPr>
      </p:pic>
      <p:pic>
        <p:nvPicPr>
          <p:cNvPr id="3" name="Picture 2"/>
          <p:cNvPicPr>
            <a:picLocks noChangeAspect="1"/>
          </p:cNvPicPr>
          <p:nvPr/>
        </p:nvPicPr>
        <p:blipFill>
          <a:blip r:embed="rId6"/>
          <a:stretch>
            <a:fillRect/>
          </a:stretch>
        </p:blipFill>
        <p:spPr>
          <a:xfrm>
            <a:off x="7203537" y="3652300"/>
            <a:ext cx="2402280" cy="2748501"/>
          </a:xfrm>
          <a:prstGeom prst="rect">
            <a:avLst/>
          </a:prstGeom>
        </p:spPr>
      </p:pic>
      <p:pic>
        <p:nvPicPr>
          <p:cNvPr id="4" name="Picture 3"/>
          <p:cNvPicPr>
            <a:picLocks noChangeAspect="1"/>
          </p:cNvPicPr>
          <p:nvPr/>
        </p:nvPicPr>
        <p:blipFill>
          <a:blip r:embed="rId7"/>
          <a:stretch>
            <a:fillRect/>
          </a:stretch>
        </p:blipFill>
        <p:spPr>
          <a:xfrm>
            <a:off x="7175006" y="385328"/>
            <a:ext cx="2342749" cy="2816055"/>
          </a:xfrm>
          <a:prstGeom prst="rect">
            <a:avLst/>
          </a:prstGeom>
        </p:spPr>
      </p:pic>
      <p:sp>
        <p:nvSpPr>
          <p:cNvPr id="10" name="TextBox 9"/>
          <p:cNvSpPr txBox="1"/>
          <p:nvPr/>
        </p:nvSpPr>
        <p:spPr>
          <a:xfrm>
            <a:off x="932881" y="597102"/>
            <a:ext cx="5680365" cy="2616101"/>
          </a:xfrm>
          <a:prstGeom prst="rect">
            <a:avLst/>
          </a:prstGeom>
          <a:noFill/>
        </p:spPr>
        <p:txBody>
          <a:bodyPr wrap="square" rtlCol="0">
            <a:spAutoFit/>
          </a:bodyPr>
          <a:lstStyle/>
          <a:p>
            <a:endParaRPr lang="en-US" sz="2400" dirty="0" smtClean="0">
              <a:latin typeface="Calibri" panose="020F0502020204030204" pitchFamily="34" charset="0"/>
            </a:endParaRPr>
          </a:p>
          <a:p>
            <a:r>
              <a:rPr lang="en-US" sz="2000" dirty="0" smtClean="0">
                <a:latin typeface="Calibri" panose="020F0502020204030204" pitchFamily="34" charset="0"/>
              </a:rPr>
              <a:t>Globally </a:t>
            </a:r>
            <a:r>
              <a:rPr lang="en-US" sz="2000" dirty="0">
                <a:latin typeface="Calibri" panose="020F0502020204030204" pitchFamily="34" charset="0"/>
              </a:rPr>
              <a:t>c</a:t>
            </a:r>
            <a:r>
              <a:rPr lang="en-US" sz="2000" dirty="0" smtClean="0">
                <a:latin typeface="Calibri" panose="020F0502020204030204" pitchFamily="34" charset="0"/>
              </a:rPr>
              <a:t>omprehensive</a:t>
            </a:r>
          </a:p>
          <a:p>
            <a:endParaRPr lang="en-US" sz="2000" dirty="0" smtClean="0">
              <a:latin typeface="Calibri" panose="020F0502020204030204" pitchFamily="34" charset="0"/>
            </a:endParaRPr>
          </a:p>
          <a:p>
            <a:r>
              <a:rPr lang="en-US" sz="2000" dirty="0" smtClean="0">
                <a:latin typeface="Calibri" panose="020F0502020204030204" pitchFamily="34" charset="0"/>
              </a:rPr>
              <a:t>~4000 ELUs</a:t>
            </a:r>
          </a:p>
          <a:p>
            <a:endParaRPr lang="en-US" sz="2000" dirty="0" smtClean="0">
              <a:latin typeface="Calibri" panose="020F0502020204030204" pitchFamily="34" charset="0"/>
            </a:endParaRPr>
          </a:p>
          <a:p>
            <a:r>
              <a:rPr lang="en-US" sz="2000" dirty="0" smtClean="0">
                <a:latin typeface="Calibri" panose="020F0502020204030204" pitchFamily="34" charset="0"/>
              </a:rPr>
              <a:t>Climate/Landform/Geology/Vegetation</a:t>
            </a:r>
          </a:p>
          <a:p>
            <a:endParaRPr lang="en-US" sz="2000" dirty="0">
              <a:latin typeface="Calibri" panose="020F0502020204030204" pitchFamily="34" charset="0"/>
            </a:endParaRPr>
          </a:p>
          <a:p>
            <a:r>
              <a:rPr lang="en-US" sz="2000" dirty="0" smtClean="0">
                <a:latin typeface="Calibri" panose="020F0502020204030204" pitchFamily="34" charset="0"/>
              </a:rPr>
              <a:t>250 m spatial resolution</a:t>
            </a:r>
            <a:endParaRPr lang="en-US" sz="2000" dirty="0">
              <a:latin typeface="Calibri" panose="020F0502020204030204" pitchFamily="34" charset="0"/>
            </a:endParaRPr>
          </a:p>
        </p:txBody>
      </p:sp>
      <p:sp>
        <p:nvSpPr>
          <p:cNvPr id="11" name="TextBox 10"/>
          <p:cNvSpPr txBox="1"/>
          <p:nvPr/>
        </p:nvSpPr>
        <p:spPr>
          <a:xfrm>
            <a:off x="851245" y="3837665"/>
            <a:ext cx="6316177" cy="2616101"/>
          </a:xfrm>
          <a:prstGeom prst="rect">
            <a:avLst/>
          </a:prstGeom>
          <a:noFill/>
        </p:spPr>
        <p:txBody>
          <a:bodyPr wrap="square" rtlCol="0">
            <a:spAutoFit/>
          </a:bodyPr>
          <a:lstStyle/>
          <a:p>
            <a:endParaRPr lang="en-US" sz="2400" dirty="0" smtClean="0">
              <a:latin typeface="Calibri" panose="020F0502020204030204" pitchFamily="34" charset="0"/>
            </a:endParaRPr>
          </a:p>
          <a:p>
            <a:r>
              <a:rPr lang="en-US" sz="2000" dirty="0" smtClean="0">
                <a:latin typeface="Calibri" panose="020F0502020204030204" pitchFamily="34" charset="0"/>
              </a:rPr>
              <a:t>Globally comprehensive and true 3D</a:t>
            </a:r>
          </a:p>
          <a:p>
            <a:endParaRPr lang="en-US" sz="2000" dirty="0" smtClean="0">
              <a:latin typeface="Calibri" panose="020F0502020204030204" pitchFamily="34" charset="0"/>
            </a:endParaRPr>
          </a:p>
          <a:p>
            <a:r>
              <a:rPr lang="en-US" sz="2000" dirty="0" smtClean="0">
                <a:latin typeface="Calibri" panose="020F0502020204030204" pitchFamily="34" charset="0"/>
              </a:rPr>
              <a:t>37 EMUs</a:t>
            </a:r>
          </a:p>
          <a:p>
            <a:endParaRPr lang="en-US" sz="2000" dirty="0" smtClean="0">
              <a:latin typeface="Calibri" panose="020F0502020204030204" pitchFamily="34" charset="0"/>
            </a:endParaRPr>
          </a:p>
          <a:p>
            <a:r>
              <a:rPr lang="en-US" sz="2000" dirty="0" smtClean="0">
                <a:latin typeface="Calibri" panose="020F0502020204030204" pitchFamily="34" charset="0"/>
              </a:rPr>
              <a:t>Temperature/Salinity/Oxygen/Nitrate/Phosphate/Silicate</a:t>
            </a:r>
          </a:p>
          <a:p>
            <a:endParaRPr lang="en-US" sz="2000" dirty="0">
              <a:latin typeface="Calibri" panose="020F0502020204030204" pitchFamily="34" charset="0"/>
            </a:endParaRPr>
          </a:p>
          <a:p>
            <a:r>
              <a:rPr lang="en-US" sz="2000" dirty="0" smtClean="0">
                <a:latin typeface="Calibri" panose="020F0502020204030204" pitchFamily="34" charset="0"/>
              </a:rPr>
              <a:t>27 km m spatial resolution</a:t>
            </a:r>
            <a:endParaRPr lang="en-US" sz="2000" dirty="0">
              <a:latin typeface="Calibri" panose="020F0502020204030204" pitchFamily="34" charset="0"/>
            </a:endParaRPr>
          </a:p>
        </p:txBody>
      </p:sp>
    </p:spTree>
    <p:extLst>
      <p:ext uri="{BB962C8B-B14F-4D97-AF65-F5344CB8AC3E}">
        <p14:creationId xmlns:p14="http://schemas.microsoft.com/office/powerpoint/2010/main" val="10243830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Content Placeholder 3"/>
          <p:cNvSpPr>
            <a:spLocks noGrp="1"/>
          </p:cNvSpPr>
          <p:nvPr>
            <p:ph sz="quarter" idx="12"/>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0884" cy="6857999"/>
          </a:xfrm>
          <a:prstGeom prst="rect">
            <a:avLst/>
          </a:prstGeom>
        </p:spPr>
      </p:pic>
      <p:sp>
        <p:nvSpPr>
          <p:cNvPr id="6" name="TextBox 5"/>
          <p:cNvSpPr txBox="1"/>
          <p:nvPr/>
        </p:nvSpPr>
        <p:spPr>
          <a:xfrm>
            <a:off x="-28501" y="4967"/>
            <a:ext cx="12192000" cy="584775"/>
          </a:xfrm>
          <a:prstGeom prst="rect">
            <a:avLst/>
          </a:prstGeom>
          <a:noFill/>
        </p:spPr>
        <p:txBody>
          <a:bodyPr wrap="square" rtlCol="0">
            <a:spAutoFit/>
          </a:bodyPr>
          <a:lstStyle/>
          <a:p>
            <a:pPr algn="ctr"/>
            <a:r>
              <a:rPr lang="en-US" sz="3200" dirty="0" smtClean="0">
                <a:latin typeface="Calibri" panose="020F0502020204030204" pitchFamily="34" charset="0"/>
              </a:rPr>
              <a:t>Ongoing Work – Global ECUs (Ecological Coastal Units)</a:t>
            </a:r>
            <a:endParaRPr lang="en-US" sz="3200" dirty="0">
              <a:latin typeface="Calibri" panose="020F0502020204030204" pitchFamily="34" charset="0"/>
            </a:endParaRPr>
          </a:p>
        </p:txBody>
      </p:sp>
      <p:pic>
        <p:nvPicPr>
          <p:cNvPr id="8" name="Picture 7"/>
          <p:cNvPicPr>
            <a:picLocks noChangeAspect="1"/>
          </p:cNvPicPr>
          <p:nvPr/>
        </p:nvPicPr>
        <p:blipFill>
          <a:blip r:embed="rId3"/>
          <a:stretch>
            <a:fillRect/>
          </a:stretch>
        </p:blipFill>
        <p:spPr>
          <a:xfrm>
            <a:off x="80210" y="558167"/>
            <a:ext cx="12079705" cy="5679208"/>
          </a:xfrm>
          <a:prstGeom prst="rect">
            <a:avLst/>
          </a:prstGeom>
        </p:spPr>
      </p:pic>
      <p:sp>
        <p:nvSpPr>
          <p:cNvPr id="9" name="TextBox 8"/>
          <p:cNvSpPr txBox="1"/>
          <p:nvPr/>
        </p:nvSpPr>
        <p:spPr>
          <a:xfrm>
            <a:off x="24062" y="6350443"/>
            <a:ext cx="12192000" cy="369332"/>
          </a:xfrm>
          <a:prstGeom prst="rect">
            <a:avLst/>
          </a:prstGeom>
          <a:noFill/>
        </p:spPr>
        <p:txBody>
          <a:bodyPr wrap="square" rtlCol="0">
            <a:spAutoFit/>
          </a:bodyPr>
          <a:lstStyle/>
          <a:p>
            <a:pPr algn="ctr"/>
            <a:r>
              <a:rPr lang="en-US" dirty="0" smtClean="0">
                <a:latin typeface="Calibri" panose="020F0502020204030204" pitchFamily="34" charset="0"/>
              </a:rPr>
              <a:t>We </a:t>
            </a:r>
            <a:r>
              <a:rPr lang="en-US" dirty="0">
                <a:latin typeface="Calibri" panose="020F0502020204030204" pitchFamily="34" charset="0"/>
              </a:rPr>
              <a:t>will quantitatively segment (stratify) the global coastal zone into environmentally distinct/ecologically meaningful units</a:t>
            </a:r>
            <a:r>
              <a:rPr lang="en-US" dirty="0" smtClean="0">
                <a:latin typeface="Calibri" panose="020F0502020204030204" pitchFamily="34" charset="0"/>
              </a:rPr>
              <a:t>.</a:t>
            </a:r>
            <a:endParaRPr lang="en-US" dirty="0">
              <a:latin typeface="Calibri" panose="020F0502020204030204" pitchFamily="34" charset="0"/>
            </a:endParaRPr>
          </a:p>
        </p:txBody>
      </p:sp>
    </p:spTree>
    <p:extLst>
      <p:ext uri="{BB962C8B-B14F-4D97-AF65-F5344CB8AC3E}">
        <p14:creationId xmlns:p14="http://schemas.microsoft.com/office/powerpoint/2010/main" val="3590158019"/>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Content Placeholder 3"/>
          <p:cNvSpPr>
            <a:spLocks noGrp="1"/>
          </p:cNvSpPr>
          <p:nvPr>
            <p:ph sz="quarter" idx="12"/>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0884" cy="6857999"/>
          </a:xfrm>
          <a:prstGeom prst="rect">
            <a:avLst/>
          </a:prstGeom>
        </p:spPr>
      </p:pic>
      <p:sp>
        <p:nvSpPr>
          <p:cNvPr id="6" name="TextBox 5"/>
          <p:cNvSpPr txBox="1"/>
          <p:nvPr/>
        </p:nvSpPr>
        <p:spPr>
          <a:xfrm>
            <a:off x="-28501" y="4967"/>
            <a:ext cx="12192000" cy="584775"/>
          </a:xfrm>
          <a:prstGeom prst="rect">
            <a:avLst/>
          </a:prstGeom>
          <a:noFill/>
        </p:spPr>
        <p:txBody>
          <a:bodyPr wrap="square" rtlCol="0">
            <a:spAutoFit/>
          </a:bodyPr>
          <a:lstStyle/>
          <a:p>
            <a:pPr algn="ctr"/>
            <a:r>
              <a:rPr lang="en-US" sz="3200" dirty="0" smtClean="0">
                <a:latin typeface="Calibri" panose="020F0502020204030204" pitchFamily="34" charset="0"/>
              </a:rPr>
              <a:t>Future Work – Global EFUs (Ecological Freshwater Units)</a:t>
            </a:r>
            <a:endParaRPr lang="en-US" sz="3200" dirty="0">
              <a:latin typeface="Calibri" panose="020F0502020204030204" pitchFamily="34" charset="0"/>
            </a:endParaRPr>
          </a:p>
        </p:txBody>
      </p:sp>
      <p:sp>
        <p:nvSpPr>
          <p:cNvPr id="9" name="TextBox 8"/>
          <p:cNvSpPr txBox="1"/>
          <p:nvPr/>
        </p:nvSpPr>
        <p:spPr>
          <a:xfrm>
            <a:off x="24062" y="6270233"/>
            <a:ext cx="12192000" cy="646331"/>
          </a:xfrm>
          <a:prstGeom prst="rect">
            <a:avLst/>
          </a:prstGeom>
          <a:noFill/>
        </p:spPr>
        <p:txBody>
          <a:bodyPr wrap="square" rtlCol="0">
            <a:spAutoFit/>
          </a:bodyPr>
          <a:lstStyle/>
          <a:p>
            <a:r>
              <a:rPr lang="en-US" dirty="0" smtClean="0">
                <a:latin typeface="Calibri" panose="020F0502020204030204" pitchFamily="34" charset="0"/>
              </a:rPr>
              <a:t>We </a:t>
            </a:r>
            <a:r>
              <a:rPr lang="en-US" dirty="0">
                <a:latin typeface="Calibri" panose="020F0502020204030204" pitchFamily="34" charset="0"/>
              </a:rPr>
              <a:t>will </a:t>
            </a:r>
            <a:r>
              <a:rPr lang="en-US" dirty="0" smtClean="0">
                <a:latin typeface="Calibri" panose="020F0502020204030204" pitchFamily="34" charset="0"/>
              </a:rPr>
              <a:t>distinguish global freshwater ecosystems as ecologically significant river reaches, lakes and ponds, and wetlands, and will map these features into </a:t>
            </a:r>
            <a:r>
              <a:rPr lang="en-US" dirty="0" err="1" smtClean="0">
                <a:latin typeface="Calibri" panose="020F0502020204030204" pitchFamily="34" charset="0"/>
              </a:rPr>
              <a:t>meso</a:t>
            </a:r>
            <a:r>
              <a:rPr lang="en-US" dirty="0" smtClean="0">
                <a:latin typeface="Calibri" panose="020F0502020204030204" pitchFamily="34" charset="0"/>
              </a:rPr>
              <a:t>-scale basins.</a:t>
            </a:r>
            <a:endParaRPr lang="en-US" dirty="0">
              <a:latin typeface="Calibri" panose="020F0502020204030204" pitchFamily="34" charset="0"/>
            </a:endParaRPr>
          </a:p>
        </p:txBody>
      </p:sp>
      <p:pic>
        <p:nvPicPr>
          <p:cNvPr id="10" name="Picture 9"/>
          <p:cNvPicPr>
            <a:picLocks noChangeAspect="1"/>
          </p:cNvPicPr>
          <p:nvPr/>
        </p:nvPicPr>
        <p:blipFill>
          <a:blip r:embed="rId3"/>
          <a:stretch>
            <a:fillRect/>
          </a:stretch>
        </p:blipFill>
        <p:spPr>
          <a:xfrm>
            <a:off x="1750394" y="589742"/>
            <a:ext cx="8739336" cy="5529518"/>
          </a:xfrm>
          <a:prstGeom prst="rect">
            <a:avLst/>
          </a:prstGeom>
        </p:spPr>
      </p:pic>
    </p:spTree>
    <p:extLst>
      <p:ext uri="{BB962C8B-B14F-4D97-AF65-F5344CB8AC3E}">
        <p14:creationId xmlns:p14="http://schemas.microsoft.com/office/powerpoint/2010/main" val="1662310165"/>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075" y="94997"/>
            <a:ext cx="12040925" cy="892552"/>
          </a:xfrm>
          <a:prstGeom prst="rect">
            <a:avLst/>
          </a:prstGeom>
          <a:noFill/>
        </p:spPr>
        <p:txBody>
          <a:bodyPr wrap="square" rtlCol="0">
            <a:spAutoFit/>
          </a:bodyPr>
          <a:lstStyle/>
          <a:p>
            <a:pPr algn="ctr"/>
            <a:r>
              <a:rPr lang="en-US" sz="3200" dirty="0" smtClean="0">
                <a:latin typeface="Calibri" panose="020F0502020204030204" pitchFamily="34" charset="0"/>
              </a:rPr>
              <a:t>Apps</a:t>
            </a:r>
            <a:endParaRPr lang="en-US" sz="3200" dirty="0" smtClean="0">
              <a:latin typeface="Calibri" panose="020F0502020204030204" pitchFamily="34" charset="0"/>
            </a:endParaRPr>
          </a:p>
          <a:p>
            <a:endParaRPr lang="en-US" sz="2000" dirty="0" smtClean="0"/>
          </a:p>
        </p:txBody>
      </p:sp>
      <p:pic>
        <p:nvPicPr>
          <p:cNvPr id="3" name="Picture 2"/>
          <p:cNvPicPr>
            <a:picLocks noChangeAspect="1"/>
          </p:cNvPicPr>
          <p:nvPr/>
        </p:nvPicPr>
        <p:blipFill rotWithShape="1">
          <a:blip r:embed="rId3"/>
          <a:srcRect r="1953" b="1953"/>
          <a:stretch/>
        </p:blipFill>
        <p:spPr>
          <a:xfrm>
            <a:off x="5820616" y="3239180"/>
            <a:ext cx="6086987" cy="3433888"/>
          </a:xfrm>
          <a:prstGeom prst="rect">
            <a:avLst/>
          </a:prstGeom>
        </p:spPr>
      </p:pic>
      <p:pic>
        <p:nvPicPr>
          <p:cNvPr id="5" name="Picture 4"/>
          <p:cNvPicPr>
            <a:picLocks noChangeAspect="1"/>
          </p:cNvPicPr>
          <p:nvPr/>
        </p:nvPicPr>
        <p:blipFill rotWithShape="1">
          <a:blip r:embed="rId4"/>
          <a:srcRect r="533" b="3767"/>
          <a:stretch/>
        </p:blipFill>
        <p:spPr>
          <a:xfrm>
            <a:off x="155493" y="686230"/>
            <a:ext cx="5557150" cy="2254643"/>
          </a:xfrm>
          <a:prstGeom prst="rect">
            <a:avLst/>
          </a:prstGeom>
        </p:spPr>
      </p:pic>
      <p:pic>
        <p:nvPicPr>
          <p:cNvPr id="4" name="Picture 3"/>
          <p:cNvPicPr>
            <a:picLocks noChangeAspect="1"/>
          </p:cNvPicPr>
          <p:nvPr/>
        </p:nvPicPr>
        <p:blipFill>
          <a:blip r:embed="rId5"/>
          <a:stretch>
            <a:fillRect/>
          </a:stretch>
        </p:blipFill>
        <p:spPr>
          <a:xfrm>
            <a:off x="151075" y="3239180"/>
            <a:ext cx="5266752" cy="3433888"/>
          </a:xfrm>
          <a:prstGeom prst="rect">
            <a:avLst/>
          </a:prstGeom>
        </p:spPr>
      </p:pic>
      <p:pic>
        <p:nvPicPr>
          <p:cNvPr id="6" name="Picture 5"/>
          <p:cNvPicPr>
            <a:picLocks noChangeAspect="1"/>
          </p:cNvPicPr>
          <p:nvPr/>
        </p:nvPicPr>
        <p:blipFill rotWithShape="1">
          <a:blip r:embed="rId6"/>
          <a:srcRect t="53669"/>
          <a:stretch/>
        </p:blipFill>
        <p:spPr>
          <a:xfrm>
            <a:off x="5887258" y="686230"/>
            <a:ext cx="4843925" cy="2243529"/>
          </a:xfrm>
          <a:prstGeom prst="rect">
            <a:avLst/>
          </a:prstGeom>
        </p:spPr>
      </p:pic>
      <p:pic>
        <p:nvPicPr>
          <p:cNvPr id="7" name="Picture 6"/>
          <p:cNvPicPr>
            <a:picLocks noChangeAspect="1"/>
          </p:cNvPicPr>
          <p:nvPr/>
        </p:nvPicPr>
        <p:blipFill>
          <a:blip r:embed="rId7"/>
          <a:stretch>
            <a:fillRect/>
          </a:stretch>
        </p:blipFill>
        <p:spPr>
          <a:xfrm>
            <a:off x="10844307" y="686230"/>
            <a:ext cx="1336285" cy="2237747"/>
          </a:xfrm>
          <a:prstGeom prst="rect">
            <a:avLst/>
          </a:prstGeom>
        </p:spPr>
      </p:pic>
    </p:spTree>
    <p:extLst>
      <p:ext uri="{BB962C8B-B14F-4D97-AF65-F5344CB8AC3E}">
        <p14:creationId xmlns:p14="http://schemas.microsoft.com/office/powerpoint/2010/main" val="36346772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4" name="Content Placeholder 3"/>
          <p:cNvSpPr>
            <a:spLocks noGrp="1"/>
          </p:cNvSpPr>
          <p:nvPr>
            <p:ph sz="quarter" idx="12"/>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rot="10800000">
            <a:off x="1116" y="1"/>
            <a:ext cx="12190884" cy="6857999"/>
          </a:xfrm>
          <a:prstGeom prst="rect">
            <a:avLst/>
          </a:prstGeom>
        </p:spPr>
      </p:pic>
      <p:sp>
        <p:nvSpPr>
          <p:cNvPr id="8" name="TextBox 7"/>
          <p:cNvSpPr txBox="1"/>
          <p:nvPr/>
        </p:nvSpPr>
        <p:spPr>
          <a:xfrm>
            <a:off x="-127" y="25183"/>
            <a:ext cx="12192000" cy="6986528"/>
          </a:xfrm>
          <a:prstGeom prst="rect">
            <a:avLst/>
          </a:prstGeom>
          <a:noFill/>
        </p:spPr>
        <p:txBody>
          <a:bodyPr wrap="square" rtlCol="0">
            <a:spAutoFit/>
          </a:bodyPr>
          <a:lstStyle/>
          <a:p>
            <a:pPr algn="ctr"/>
            <a:r>
              <a:rPr lang="en-US" sz="3200" dirty="0" smtClean="0">
                <a:latin typeface="Calibri" panose="020F0502020204030204" pitchFamily="34" charset="0"/>
              </a:rPr>
              <a:t>Take Homes</a:t>
            </a:r>
          </a:p>
          <a:p>
            <a:pPr algn="ctr"/>
            <a:endParaRPr lang="en-US" sz="3200" dirty="0" smtClean="0">
              <a:latin typeface="Calibri" panose="020F0502020204030204" pitchFamily="34" charset="0"/>
            </a:endParaRPr>
          </a:p>
          <a:p>
            <a:r>
              <a:rPr lang="en-US" sz="3200" u="sng" dirty="0" smtClean="0">
                <a:latin typeface="Calibri" panose="020F0502020204030204" pitchFamily="34" charset="0"/>
              </a:rPr>
              <a:t>Ecosystems</a:t>
            </a:r>
            <a:r>
              <a:rPr lang="en-US" sz="3200" dirty="0" smtClean="0">
                <a:latin typeface="Calibri" panose="020F0502020204030204" pitchFamily="34" charset="0"/>
              </a:rPr>
              <a:t> – Distinct Abiotic Settings + Matrix-forming Biological Assemblages</a:t>
            </a:r>
          </a:p>
          <a:p>
            <a:endParaRPr lang="en-US" sz="3200" dirty="0">
              <a:latin typeface="Calibri" panose="020F0502020204030204" pitchFamily="34" charset="0"/>
            </a:endParaRPr>
          </a:p>
          <a:p>
            <a:r>
              <a:rPr lang="en-US" sz="3200" u="sng" dirty="0" smtClean="0">
                <a:latin typeface="Calibri" panose="020F0502020204030204" pitchFamily="34" charset="0"/>
              </a:rPr>
              <a:t>Domains</a:t>
            </a:r>
            <a:r>
              <a:rPr lang="en-US" sz="3200" dirty="0" smtClean="0">
                <a:latin typeface="Calibri" panose="020F0502020204030204" pitchFamily="34" charset="0"/>
              </a:rPr>
              <a:t> - Terrestrial, Freshwater, Marine</a:t>
            </a:r>
          </a:p>
          <a:p>
            <a:pPr algn="ctr"/>
            <a:endParaRPr lang="en-US" sz="3200" dirty="0">
              <a:latin typeface="Calibri" panose="020F0502020204030204" pitchFamily="34" charset="0"/>
            </a:endParaRPr>
          </a:p>
          <a:p>
            <a:r>
              <a:rPr lang="en-US" sz="3200" u="sng" dirty="0" smtClean="0">
                <a:latin typeface="Calibri" panose="020F0502020204030204" pitchFamily="34" charset="0"/>
              </a:rPr>
              <a:t>Products</a:t>
            </a:r>
            <a:r>
              <a:rPr lang="en-US" sz="3200" dirty="0" smtClean="0">
                <a:latin typeface="Calibri" panose="020F0502020204030204" pitchFamily="34" charset="0"/>
              </a:rPr>
              <a:t> – Data, Maps, Tools/Services, Publications</a:t>
            </a:r>
          </a:p>
          <a:p>
            <a:endParaRPr lang="en-US" sz="3200" dirty="0">
              <a:latin typeface="Calibri" panose="020F0502020204030204" pitchFamily="34" charset="0"/>
            </a:endParaRPr>
          </a:p>
          <a:p>
            <a:r>
              <a:rPr lang="en-US" sz="3200" u="sng" dirty="0" smtClean="0">
                <a:latin typeface="Calibri" panose="020F0502020204030204" pitchFamily="34" charset="0"/>
              </a:rPr>
              <a:t>Uses</a:t>
            </a:r>
            <a:r>
              <a:rPr lang="en-US" sz="3200" dirty="0" smtClean="0">
                <a:latin typeface="Calibri" panose="020F0502020204030204" pitchFamily="34" charset="0"/>
              </a:rPr>
              <a:t> – Ecosystem Assessments, Ecosystem Accounting, Conservation and </a:t>
            </a:r>
            <a:r>
              <a:rPr lang="en-US" sz="3200" i="1" dirty="0" smtClean="0">
                <a:latin typeface="Calibri" panose="020F0502020204030204" pitchFamily="34" charset="0"/>
              </a:rPr>
              <a:t>Green/Blue Infrastructure </a:t>
            </a:r>
            <a:r>
              <a:rPr lang="en-US" sz="3200" dirty="0" smtClean="0">
                <a:latin typeface="Calibri" panose="020F0502020204030204" pitchFamily="34" charset="0"/>
              </a:rPr>
              <a:t>Planning, Resource Management, etc.</a:t>
            </a:r>
          </a:p>
          <a:p>
            <a:endParaRPr lang="en-US" sz="3200" dirty="0">
              <a:latin typeface="Calibri" panose="020F0502020204030204" pitchFamily="34" charset="0"/>
            </a:endParaRPr>
          </a:p>
          <a:p>
            <a:r>
              <a:rPr lang="en-US" sz="3200" u="sng" dirty="0" smtClean="0">
                <a:latin typeface="Calibri" panose="020F0502020204030204" pitchFamily="34" charset="0"/>
              </a:rPr>
              <a:t>Public/Private Partnership  - </a:t>
            </a:r>
            <a:r>
              <a:rPr lang="en-US" sz="3200" dirty="0" err="1" smtClean="0">
                <a:latin typeface="Calibri" panose="020F0502020204030204" pitchFamily="34" charset="0"/>
              </a:rPr>
              <a:t>Esri</a:t>
            </a:r>
            <a:r>
              <a:rPr lang="en-US" sz="3200" dirty="0" smtClean="0">
                <a:latin typeface="Calibri" panose="020F0502020204030204" pitchFamily="34" charset="0"/>
              </a:rPr>
              <a:t> and USGS with NGO and Academic Collaborators</a:t>
            </a:r>
            <a:endParaRPr lang="en-US" sz="3200" dirty="0">
              <a:latin typeface="Calibri" panose="020F0502020204030204" pitchFamily="34" charset="0"/>
            </a:endParaRPr>
          </a:p>
        </p:txBody>
      </p:sp>
    </p:spTree>
    <p:extLst>
      <p:ext uri="{BB962C8B-B14F-4D97-AF65-F5344CB8AC3E}">
        <p14:creationId xmlns:p14="http://schemas.microsoft.com/office/powerpoint/2010/main" val="2549483392"/>
      </p:ext>
    </p:extLst>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12370</TotalTime>
  <Words>473</Words>
  <Application>Microsoft Office PowerPoint</Application>
  <PresentationFormat>Widescreen</PresentationFormat>
  <Paragraphs>78</Paragraphs>
  <Slides>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Ecological Land Units</dc:title>
  <dc:creator>Smith, Rebecca Anne</dc:creator>
  <cp:lastModifiedBy>Sayre, Roger</cp:lastModifiedBy>
  <cp:revision>415</cp:revision>
  <dcterms:created xsi:type="dcterms:W3CDTF">2016-08-04T14:04:13Z</dcterms:created>
  <dcterms:modified xsi:type="dcterms:W3CDTF">2018-04-24T18:47:33Z</dcterms:modified>
</cp:coreProperties>
</file>