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8" r:id="rId2"/>
    <p:sldId id="287" r:id="rId3"/>
    <p:sldId id="264" r:id="rId4"/>
    <p:sldId id="278" r:id="rId5"/>
    <p:sldId id="274" r:id="rId6"/>
    <p:sldId id="280" r:id="rId7"/>
    <p:sldId id="281" r:id="rId8"/>
    <p:sldId id="279" r:id="rId9"/>
    <p:sldId id="288" r:id="rId10"/>
    <p:sldId id="283" r:id="rId11"/>
    <p:sldId id="284" r:id="rId12"/>
    <p:sldId id="285" r:id="rId13"/>
    <p:sldId id="286" r:id="rId14"/>
    <p:sldId id="262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E"/>
    <a:srgbClr val="00CC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2" d="100"/>
          <a:sy n="32" d="100"/>
        </p:scale>
        <p:origin x="996" y="6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308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189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884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73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574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083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152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87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71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648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8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807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75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18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364"/>
              </a:spcBef>
              <a:defRPr/>
            </a:lvl1pPr>
            <a:lvl2pPr>
              <a:spcBef>
                <a:spcPts val="1364"/>
              </a:spcBef>
              <a:defRPr/>
            </a:lvl2pPr>
            <a:lvl3pPr>
              <a:buFont typeface="Wingdings" pitchFamily="2" charset="2"/>
              <a:buChar char="ü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Ø"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1324" y="12979401"/>
            <a:ext cx="5689600" cy="704850"/>
          </a:xfrm>
          <a:prstGeom prst="rect">
            <a:avLst/>
          </a:prstGeom>
          <a:ln/>
        </p:spPr>
        <p:txBody>
          <a:bodyPr lIns="207816" tIns="103908" rIns="207816" bIns="103908"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&lt;dd/mm/yyyy&gt;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946001" y="13081000"/>
            <a:ext cx="479298" cy="471924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E6F96-7385-43A6-B16E-8F4A22E216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12"/>
          </p:nvPr>
        </p:nvSpPr>
        <p:spPr>
          <a:xfrm>
            <a:off x="8362462" y="12979400"/>
            <a:ext cx="7721600" cy="736600"/>
          </a:xfrm>
          <a:prstGeom prst="rect">
            <a:avLst/>
          </a:prstGeom>
          <a:ln/>
        </p:spPr>
        <p:txBody>
          <a:bodyPr lIns="207816" tIns="103908" rIns="207816" bIns="103908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&lt;meeting title&gt;</a:t>
            </a:r>
          </a:p>
        </p:txBody>
      </p:sp>
    </p:spTree>
    <p:extLst>
      <p:ext uri="{BB962C8B-B14F-4D97-AF65-F5344CB8AC3E}">
        <p14:creationId xmlns:p14="http://schemas.microsoft.com/office/powerpoint/2010/main" val="349836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3"/>
          <p:cNvSpPr/>
          <p:nvPr/>
        </p:nvSpPr>
        <p:spPr>
          <a:xfrm>
            <a:off x="742728" y="2651339"/>
            <a:ext cx="23114568" cy="4596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8000" u="sng" dirty="0"/>
              <a:t>Session 1</a:t>
            </a:r>
            <a:r>
              <a:rPr lang="en-GB" sz="8000" dirty="0"/>
              <a:t>:</a:t>
            </a:r>
            <a:br>
              <a:rPr lang="en-GB" sz="8000" dirty="0"/>
            </a:br>
            <a:br>
              <a:rPr lang="en-GB" sz="2000" dirty="0"/>
            </a:br>
            <a:r>
              <a:rPr lang="en-GB" sz="9600" b="1" i="1" dirty="0"/>
              <a:t>The role of EO for Decision Making and </a:t>
            </a:r>
            <a:br>
              <a:rPr lang="en-GB" sz="9600" b="1" i="1" dirty="0"/>
            </a:br>
            <a:r>
              <a:rPr lang="en-GB" sz="9600" b="1" i="1" dirty="0"/>
              <a:t>the importance of GEOSS for Users</a:t>
            </a:r>
            <a:endParaRPr sz="9600" b="1" dirty="0"/>
          </a:p>
        </p:txBody>
      </p:sp>
      <p:sp>
        <p:nvSpPr>
          <p:cNvPr id="5" name="Shape 124"/>
          <p:cNvSpPr/>
          <p:nvPr/>
        </p:nvSpPr>
        <p:spPr>
          <a:xfrm>
            <a:off x="1030760" y="8265467"/>
            <a:ext cx="21701454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BE" dirty="0"/>
              <a:t>Dr. Michel Schouppe, EO </a:t>
            </a:r>
            <a:r>
              <a:rPr lang="fr-BE" dirty="0" err="1"/>
              <a:t>Research</a:t>
            </a:r>
            <a:r>
              <a:rPr lang="fr-BE" dirty="0"/>
              <a:t> and Innovation Policy </a:t>
            </a:r>
            <a:r>
              <a:rPr lang="fr-BE" dirty="0" err="1"/>
              <a:t>Officer</a:t>
            </a:r>
            <a:r>
              <a:rPr lang="fr-BE" dirty="0"/>
              <a:t>, European Commission</a:t>
            </a:r>
            <a:endParaRPr dirty="0"/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685950" y="737320"/>
            <a:ext cx="1872307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7200" b="1" dirty="0">
                <a:solidFill>
                  <a:schemeClr val="accent1"/>
                </a:solidFill>
              </a:rPr>
              <a:t>EU support towards a user-driven GEOSS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79032" y="3075449"/>
            <a:ext cx="6796310" cy="1118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00009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6600" b="1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2015 - 2016</a:t>
            </a:r>
            <a:endParaRPr kumimoji="0" lang="en-GB" sz="6600" b="1" i="0" u="none" strike="noStrike" cap="none" spc="0" normalizeH="0" baseline="0" dirty="0">
              <a:ln>
                <a:noFill/>
              </a:ln>
              <a:solidFill>
                <a:srgbClr val="00009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833835" y="3113584"/>
            <a:ext cx="2232248" cy="1080120"/>
          </a:xfrm>
          <a:prstGeom prst="righ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720" y="9706570"/>
            <a:ext cx="13753528" cy="348813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Three Calls resulting in </a:t>
            </a:r>
            <a:r>
              <a:rPr lang="en-GB" sz="4400" dirty="0">
                <a:solidFill>
                  <a:srgbClr val="FF0000"/>
                </a:solidFill>
              </a:rPr>
              <a:t>40 mobile or web-based</a:t>
            </a:r>
            <a:r>
              <a:rPr lang="en-GB" sz="4400" dirty="0">
                <a:solidFill>
                  <a:srgbClr val="0070C0"/>
                </a:solidFill>
              </a:rPr>
              <a:t> </a:t>
            </a:r>
            <a:r>
              <a:rPr lang="en-GB" sz="4400" dirty="0">
                <a:solidFill>
                  <a:srgbClr val="FF0000"/>
                </a:solidFill>
              </a:rPr>
              <a:t>apps informing European citizens </a:t>
            </a:r>
            <a:r>
              <a:rPr lang="en-GB" sz="4400" dirty="0">
                <a:solidFill>
                  <a:srgbClr val="0070C0"/>
                </a:solidFill>
              </a:rPr>
              <a:t>on the changes affecting their local environment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Using openly available or crowd-generated data including </a:t>
            </a:r>
            <a:r>
              <a:rPr lang="en-GB" sz="4400" dirty="0">
                <a:solidFill>
                  <a:srgbClr val="FF0000"/>
                </a:solidFill>
              </a:rPr>
              <a:t>GEOSS Data-CORE </a:t>
            </a:r>
            <a:r>
              <a:rPr lang="en-GB" sz="4400" dirty="0">
                <a:solidFill>
                  <a:srgbClr val="0070C0"/>
                </a:solidFill>
              </a:rPr>
              <a:t>and other open data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07" y="4481734"/>
            <a:ext cx="2772237" cy="50011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416" y="9177115"/>
            <a:ext cx="7608511" cy="416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76" y="6182569"/>
            <a:ext cx="4882725" cy="326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86443" y="3116228"/>
            <a:ext cx="10210813" cy="567334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4400" dirty="0">
                <a:solidFill>
                  <a:srgbClr val="FF0000"/>
                </a:solidFill>
              </a:rPr>
              <a:t>Contributions to GEOSS: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FF0000"/>
                </a:solidFill>
              </a:rPr>
              <a:t>Raising awareness </a:t>
            </a:r>
            <a:r>
              <a:rPr lang="en-GB" sz="4400" dirty="0">
                <a:solidFill>
                  <a:srgbClr val="0070C0"/>
                </a:solidFill>
              </a:rPr>
              <a:t>of GEOSS and the GEOSS Data-CORE</a:t>
            </a:r>
          </a:p>
          <a:p>
            <a:pPr marL="442913" indent="-442913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Experience gained to make the GEOSS Platform more </a:t>
            </a:r>
            <a:r>
              <a:rPr lang="en-GB" sz="4400" dirty="0">
                <a:solidFill>
                  <a:srgbClr val="FF0000"/>
                </a:solidFill>
              </a:rPr>
              <a:t>user-centred</a:t>
            </a:r>
          </a:p>
          <a:p>
            <a:pPr marL="442913" indent="-442913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FF0000"/>
                </a:solidFill>
              </a:rPr>
              <a:t>Open data and open code </a:t>
            </a:r>
            <a:r>
              <a:rPr lang="en-GB" sz="4400" dirty="0">
                <a:solidFill>
                  <a:srgbClr val="0070C0"/>
                </a:solidFill>
              </a:rPr>
              <a:t>collected in a catalogue brokered into the GEOSS platform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84" y="4453074"/>
            <a:ext cx="2234829" cy="155705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24079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757958" y="737320"/>
            <a:ext cx="1872307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7200" b="1" dirty="0">
                <a:solidFill>
                  <a:schemeClr val="accent1"/>
                </a:solidFill>
              </a:rPr>
              <a:t>EU support towards a user-driven GEOSS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79032" y="3075449"/>
            <a:ext cx="6796310" cy="1118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00009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6600" b="1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2018 - 2020</a:t>
            </a:r>
            <a:endParaRPr kumimoji="0" lang="en-GB" sz="6600" b="1" i="0" u="none" strike="noStrike" cap="none" spc="0" normalizeH="0" baseline="0" dirty="0">
              <a:ln>
                <a:noFill/>
              </a:ln>
              <a:solidFill>
                <a:srgbClr val="00009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833835" y="3113584"/>
            <a:ext cx="2232248" cy="1080120"/>
          </a:xfrm>
          <a:prstGeom prst="righ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516" y="7192674"/>
            <a:ext cx="13501724" cy="619656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Analysis of current </a:t>
            </a:r>
            <a:r>
              <a:rPr lang="en-GB" sz="4400" dirty="0">
                <a:solidFill>
                  <a:srgbClr val="FF0000"/>
                </a:solidFill>
              </a:rPr>
              <a:t>offerings of the GCI</a:t>
            </a:r>
            <a:r>
              <a:rPr lang="en-GB" sz="4400" dirty="0">
                <a:solidFill>
                  <a:srgbClr val="0070C0"/>
                </a:solidFill>
              </a:rPr>
              <a:t> including </a:t>
            </a:r>
            <a:r>
              <a:rPr lang="en-GB" sz="4400" dirty="0">
                <a:solidFill>
                  <a:srgbClr val="FF0000"/>
                </a:solidFill>
              </a:rPr>
              <a:t>extent of application of GEOSS data  principles</a:t>
            </a:r>
            <a:r>
              <a:rPr lang="en-GB" sz="4400" dirty="0">
                <a:solidFill>
                  <a:srgbClr val="0070C0"/>
                </a:solidFill>
              </a:rPr>
              <a:t>.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Characterization and </a:t>
            </a:r>
            <a:r>
              <a:rPr lang="en-GB" sz="4400" dirty="0">
                <a:solidFill>
                  <a:srgbClr val="FF0000"/>
                </a:solidFill>
              </a:rPr>
              <a:t>evolution of the EO/geospatial data economy</a:t>
            </a:r>
            <a:endParaRPr lang="en-GB" sz="4400" dirty="0">
              <a:solidFill>
                <a:srgbClr val="0070C0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rgbClr val="0070C0"/>
                </a:solidFill>
              </a:rPr>
              <a:t>EuroGEOSS</a:t>
            </a:r>
            <a:r>
              <a:rPr lang="en-GB" sz="4400" dirty="0">
                <a:solidFill>
                  <a:srgbClr val="0070C0"/>
                </a:solidFill>
              </a:rPr>
              <a:t> </a:t>
            </a:r>
            <a:r>
              <a:rPr lang="en-GB" sz="4400" dirty="0">
                <a:solidFill>
                  <a:srgbClr val="FF0000"/>
                </a:solidFill>
              </a:rPr>
              <a:t>demonstrator of European apps</a:t>
            </a:r>
            <a:r>
              <a:rPr lang="en-GB" sz="4400" dirty="0">
                <a:solidFill>
                  <a:srgbClr val="0070C0"/>
                </a:solidFill>
              </a:rPr>
              <a:t> exploiting interoperability between GEOSS, Copernicus and INSPIRE, alongside data from open government sources and citizen observatories.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42627" y="2969568"/>
            <a:ext cx="8914669" cy="567334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4400" dirty="0">
                <a:solidFill>
                  <a:srgbClr val="FF0000"/>
                </a:solidFill>
              </a:rPr>
              <a:t>Contribution to GEOSS: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Think tank on the evolution and adaptation of the GCI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BE" sz="4400" dirty="0" err="1">
                <a:solidFill>
                  <a:srgbClr val="0070C0"/>
                </a:solidFill>
              </a:rPr>
              <a:t>Bringing</a:t>
            </a:r>
            <a:r>
              <a:rPr lang="fr-BE" sz="4400" dirty="0">
                <a:solidFill>
                  <a:srgbClr val="0070C0"/>
                </a:solidFill>
              </a:rPr>
              <a:t> GEOSS </a:t>
            </a:r>
            <a:r>
              <a:rPr lang="fr-BE" sz="4400" dirty="0" err="1">
                <a:solidFill>
                  <a:srgbClr val="0070C0"/>
                </a:solidFill>
              </a:rPr>
              <a:t>closer</a:t>
            </a:r>
            <a:r>
              <a:rPr lang="fr-BE" sz="4400" dirty="0">
                <a:solidFill>
                  <a:srgbClr val="0070C0"/>
                </a:solidFill>
              </a:rPr>
              <a:t> to the user </a:t>
            </a:r>
            <a:r>
              <a:rPr lang="fr-BE" sz="4400" dirty="0" err="1">
                <a:solidFill>
                  <a:srgbClr val="0070C0"/>
                </a:solidFill>
              </a:rPr>
              <a:t>communities</a:t>
            </a:r>
            <a:r>
              <a:rPr lang="fr-BE" sz="4400" dirty="0">
                <a:solidFill>
                  <a:srgbClr val="0070C0"/>
                </a:solidFill>
              </a:rPr>
              <a:t> in Europe</a:t>
            </a:r>
            <a:endParaRPr lang="en-GB" sz="4400" dirty="0">
              <a:solidFill>
                <a:srgbClr val="0070C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Direct contribution to </a:t>
            </a:r>
          </a:p>
          <a:p>
            <a:pPr lvl="1" indent="0" algn="l"/>
            <a:r>
              <a:rPr lang="en-GB" sz="4400" dirty="0">
                <a:solidFill>
                  <a:srgbClr val="0070C0"/>
                </a:solidFill>
                <a:sym typeface="Wingdings"/>
              </a:rPr>
              <a:t>     </a:t>
            </a:r>
            <a:r>
              <a:rPr lang="en-GB" sz="4400" dirty="0">
                <a:solidFill>
                  <a:srgbClr val="0070C0"/>
                </a:solidFill>
              </a:rPr>
              <a:t>GEOSS INVOLVE</a:t>
            </a:r>
          </a:p>
          <a:p>
            <a:pPr lvl="1" indent="0" algn="l"/>
            <a:r>
              <a:rPr lang="en-GB" sz="4400" dirty="0">
                <a:solidFill>
                  <a:srgbClr val="0070C0"/>
                </a:solidFill>
              </a:rPr>
              <a:t>    </a:t>
            </a:r>
            <a:r>
              <a:rPr lang="en-GB" sz="4400" dirty="0">
                <a:solidFill>
                  <a:srgbClr val="0070C0"/>
                </a:solidFill>
                <a:sym typeface="Wingdings"/>
              </a:rPr>
              <a:t> </a:t>
            </a:r>
            <a:r>
              <a:rPr lang="en-GB" sz="4400" dirty="0" err="1">
                <a:solidFill>
                  <a:srgbClr val="0070C0"/>
                </a:solidFill>
              </a:rPr>
              <a:t>EuroGEOSS</a:t>
            </a:r>
            <a:endParaRPr lang="en-GB" sz="44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947" y="4453074"/>
            <a:ext cx="2234829" cy="155705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8131" y="4424437"/>
            <a:ext cx="4229373" cy="1641475"/>
          </a:xfrm>
          <a:prstGeom prst="rect">
            <a:avLst/>
          </a:prstGeom>
          <a:solidFill>
            <a:srgbClr val="00CC00"/>
          </a:solidFill>
          <a:ln w="12700" cap="flat">
            <a:solidFill>
              <a:srgbClr val="00009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5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EOVALUE</a:t>
            </a:r>
            <a:br>
              <a:rPr kumimoji="0" lang="fr-BE" sz="5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fr-BE" sz="5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H2020 </a:t>
            </a:r>
            <a:r>
              <a:rPr kumimoji="0" lang="fr-BE" sz="50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project</a:t>
            </a:r>
            <a:endParaRPr kumimoji="0" lang="en-GB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8423" y="9472178"/>
            <a:ext cx="6264697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BE" sz="4400" dirty="0" err="1">
                <a:solidFill>
                  <a:srgbClr val="0070C0"/>
                </a:solidFill>
              </a:rPr>
              <a:t>Follow</a:t>
            </a:r>
            <a:r>
              <a:rPr lang="fr-BE" sz="4400" dirty="0">
                <a:solidFill>
                  <a:srgbClr val="0070C0"/>
                </a:solidFill>
              </a:rPr>
              <a:t>-up of </a:t>
            </a:r>
          </a:p>
          <a:p>
            <a:pPr algn="l"/>
            <a:endParaRPr lang="fr-BE" sz="4400" dirty="0">
              <a:solidFill>
                <a:srgbClr val="0070C0"/>
              </a:solidFill>
            </a:endParaRPr>
          </a:p>
          <a:p>
            <a:pPr algn="l"/>
            <a:endParaRPr lang="fr-BE" sz="4400" dirty="0">
              <a:solidFill>
                <a:srgbClr val="0070C0"/>
              </a:solidFill>
            </a:endParaRPr>
          </a:p>
          <a:p>
            <a:pPr algn="l"/>
            <a:endParaRPr lang="fr-BE" sz="4400" dirty="0">
              <a:solidFill>
                <a:srgbClr val="0070C0"/>
              </a:solidFill>
            </a:endParaRPr>
          </a:p>
          <a:p>
            <a:pPr algn="l"/>
            <a:endParaRPr lang="en-GB" sz="44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824" y="9383960"/>
            <a:ext cx="2088232" cy="376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29756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310680" y="891350"/>
            <a:ext cx="2367692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7200" b="1" dirty="0">
                <a:solidFill>
                  <a:schemeClr val="accent1"/>
                </a:solidFill>
              </a:rPr>
              <a:t>Lessons learnt on the importance of GEOSS for Users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792" y="2969568"/>
            <a:ext cx="18309976" cy="93666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Aft>
                <a:spcPts val="600"/>
              </a:spcAft>
            </a:pPr>
            <a:endParaRPr lang="en-GB" sz="1200" dirty="0">
              <a:solidFill>
                <a:srgbClr val="0070C0"/>
              </a:solidFill>
            </a:endParaRPr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0070C0"/>
                </a:solidFill>
              </a:rPr>
              <a:t>It all starts from the right data and metadata </a:t>
            </a:r>
            <a:endParaRPr lang="en-GB" sz="5400" dirty="0">
              <a:solidFill>
                <a:srgbClr val="0070C0"/>
              </a:solidFill>
            </a:endParaRPr>
          </a:p>
          <a:p>
            <a:pPr algn="l"/>
            <a:r>
              <a:rPr lang="fr-BE" sz="5400" dirty="0">
                <a:solidFill>
                  <a:srgbClr val="0070C0"/>
                </a:solidFill>
              </a:rPr>
              <a:t>    </a:t>
            </a:r>
            <a:r>
              <a:rPr lang="en-GB" sz="5400" dirty="0">
                <a:solidFill>
                  <a:srgbClr val="0070C0"/>
                </a:solidFill>
                <a:sym typeface="Wingdings"/>
              </a:rPr>
              <a:t> Timely, accurate, relevant, sustainable, comparable, </a:t>
            </a:r>
            <a:br>
              <a:rPr lang="en-GB" sz="5400" dirty="0">
                <a:solidFill>
                  <a:srgbClr val="0070C0"/>
                </a:solidFill>
                <a:sym typeface="Wingdings"/>
              </a:rPr>
            </a:br>
            <a:r>
              <a:rPr lang="en-GB" sz="5400" dirty="0">
                <a:solidFill>
                  <a:srgbClr val="0070C0"/>
                </a:solidFill>
                <a:sym typeface="Wingdings"/>
              </a:rPr>
              <a:t>         reproducible data sets: towards </a:t>
            </a:r>
            <a:r>
              <a:rPr lang="en-GB" sz="5400" dirty="0">
                <a:solidFill>
                  <a:srgbClr val="FF0000"/>
                </a:solidFill>
                <a:sym typeface="Wingdings"/>
              </a:rPr>
              <a:t>actionable</a:t>
            </a:r>
            <a:r>
              <a:rPr lang="en-GB" sz="5400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GB" sz="5400" dirty="0">
                <a:solidFill>
                  <a:srgbClr val="FF0000"/>
                </a:solidFill>
                <a:sym typeface="Wingdings"/>
              </a:rPr>
              <a:t>data sets</a:t>
            </a:r>
            <a:br>
              <a:rPr lang="en-GB" sz="5400" dirty="0">
                <a:solidFill>
                  <a:srgbClr val="0070C0"/>
                </a:solidFill>
                <a:sym typeface="Wingdings"/>
              </a:rPr>
            </a:br>
            <a:r>
              <a:rPr lang="en-GB" sz="5400" dirty="0">
                <a:solidFill>
                  <a:srgbClr val="0070C0"/>
                </a:solidFill>
                <a:sym typeface="Wingdings"/>
              </a:rPr>
              <a:t>         </a:t>
            </a:r>
            <a:r>
              <a:rPr lang="en-GB" sz="5400" dirty="0">
                <a:solidFill>
                  <a:srgbClr val="FF0000"/>
                </a:solidFill>
              </a:rPr>
              <a:t>GEO DSP and DMP implementation !!!</a:t>
            </a:r>
            <a:endParaRPr lang="en-GB" sz="5400" dirty="0">
              <a:solidFill>
                <a:srgbClr val="FF0000"/>
              </a:solidFill>
              <a:sym typeface="Wingdings"/>
            </a:endParaRPr>
          </a:p>
          <a:p>
            <a:pPr algn="l">
              <a:spcAft>
                <a:spcPts val="1800"/>
              </a:spcAft>
            </a:pPr>
            <a:r>
              <a:rPr lang="fr-BE" sz="5400" dirty="0">
                <a:solidFill>
                  <a:srgbClr val="0070C0"/>
                </a:solidFill>
                <a:sym typeface="Wingdings"/>
              </a:rPr>
              <a:t>    </a:t>
            </a:r>
            <a:r>
              <a:rPr lang="en-GB" sz="5400" dirty="0">
                <a:solidFill>
                  <a:srgbClr val="0070C0"/>
                </a:solidFill>
                <a:sym typeface="Wingdings"/>
              </a:rPr>
              <a:t>  Multi-scale and multi-disciplinary data:</a:t>
            </a:r>
            <a:br>
              <a:rPr lang="en-GB" sz="5400" dirty="0">
                <a:solidFill>
                  <a:srgbClr val="0070C0"/>
                </a:solidFill>
                <a:sym typeface="Wingdings"/>
              </a:rPr>
            </a:br>
            <a:r>
              <a:rPr lang="en-GB" sz="5400" dirty="0">
                <a:solidFill>
                  <a:srgbClr val="0070C0"/>
                </a:solidFill>
                <a:sym typeface="Wingdings"/>
              </a:rPr>
              <a:t>         From global … to regional … to local scales</a:t>
            </a:r>
            <a:endParaRPr lang="en-GB" sz="5400" dirty="0">
              <a:solidFill>
                <a:srgbClr val="0070C0"/>
              </a:solidFill>
            </a:endParaRPr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0070C0"/>
                </a:solidFill>
              </a:rPr>
              <a:t>Very often, EO brings only part of the solution</a:t>
            </a:r>
            <a:endParaRPr lang="en-GB" sz="5400" dirty="0">
              <a:solidFill>
                <a:srgbClr val="0070C0"/>
              </a:solidFill>
            </a:endParaRPr>
          </a:p>
          <a:p>
            <a:pPr lvl="2" indent="0" algn="l"/>
            <a:r>
              <a:rPr lang="en-GB" sz="5400" dirty="0">
                <a:solidFill>
                  <a:srgbClr val="0070C0"/>
                </a:solidFill>
                <a:sym typeface="Wingdings"/>
              </a:rPr>
              <a:t>      </a:t>
            </a:r>
            <a:r>
              <a:rPr lang="fr-BE" sz="5400" dirty="0" err="1">
                <a:solidFill>
                  <a:srgbClr val="FF0000"/>
                </a:solidFill>
              </a:rPr>
              <a:t>From</a:t>
            </a:r>
            <a:r>
              <a:rPr lang="fr-BE" sz="5400" dirty="0">
                <a:solidFill>
                  <a:srgbClr val="FF0000"/>
                </a:solidFill>
              </a:rPr>
              <a:t> EO data to </a:t>
            </a:r>
            <a:r>
              <a:rPr lang="fr-BE" sz="5400" dirty="0" err="1">
                <a:solidFill>
                  <a:srgbClr val="FF0000"/>
                </a:solidFill>
              </a:rPr>
              <a:t>knowledge</a:t>
            </a:r>
            <a:r>
              <a:rPr lang="fr-BE" sz="5400" dirty="0">
                <a:solidFill>
                  <a:srgbClr val="0070C0"/>
                </a:solidFill>
              </a:rPr>
              <a:t>: the </a:t>
            </a:r>
            <a:r>
              <a:rPr lang="fr-BE" sz="5400" dirty="0" err="1">
                <a:solidFill>
                  <a:srgbClr val="0070C0"/>
                </a:solidFill>
              </a:rPr>
              <a:t>many</a:t>
            </a:r>
            <a:r>
              <a:rPr lang="fr-BE" sz="5400" dirty="0">
                <a:solidFill>
                  <a:srgbClr val="0070C0"/>
                </a:solidFill>
              </a:rPr>
              <a:t> value </a:t>
            </a:r>
            <a:r>
              <a:rPr lang="fr-BE" sz="5400" dirty="0" err="1">
                <a:solidFill>
                  <a:srgbClr val="0070C0"/>
                </a:solidFill>
              </a:rPr>
              <a:t>chains</a:t>
            </a:r>
            <a:endParaRPr lang="fr-BE" sz="5400" dirty="0">
              <a:solidFill>
                <a:srgbClr val="0070C0"/>
              </a:solidFill>
            </a:endParaRPr>
          </a:p>
          <a:p>
            <a:pPr lvl="2" indent="0" algn="l"/>
            <a:r>
              <a:rPr lang="en-GB" sz="5400" dirty="0">
                <a:solidFill>
                  <a:srgbClr val="0070C0"/>
                </a:solidFill>
              </a:rPr>
              <a:t>    </a:t>
            </a:r>
            <a:r>
              <a:rPr lang="en-GB" sz="5400" dirty="0">
                <a:solidFill>
                  <a:srgbClr val="0070C0"/>
                </a:solidFill>
                <a:sym typeface="Wingdings"/>
              </a:rPr>
              <a:t>  EO highly technical products </a:t>
            </a:r>
          </a:p>
          <a:p>
            <a:pPr lvl="2" indent="0" algn="l"/>
            <a:r>
              <a:rPr lang="en-GB" sz="5400" dirty="0">
                <a:solidFill>
                  <a:srgbClr val="0070C0"/>
                </a:solidFill>
                <a:sym typeface="Wingdings"/>
              </a:rPr>
              <a:t>         requiring expertise</a:t>
            </a:r>
            <a:endParaRPr lang="en-GB" sz="5400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695" y="2465512"/>
            <a:ext cx="4934901" cy="694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444" y="10618899"/>
            <a:ext cx="10950884" cy="307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73932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418468" y="593304"/>
            <a:ext cx="2379886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7200" b="1" dirty="0">
                <a:solidFill>
                  <a:schemeClr val="accent1"/>
                </a:solidFill>
              </a:rPr>
              <a:t>Lessons learnt on the importance of GEOSS for Users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995" y="2398440"/>
            <a:ext cx="23604349" cy="11182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Aft>
                <a:spcPts val="600"/>
              </a:spcAft>
            </a:pPr>
            <a:endParaRPr lang="en-GB" sz="1200" dirty="0">
              <a:solidFill>
                <a:srgbClr val="0070C0"/>
              </a:solidFill>
            </a:endParaRPr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0070C0"/>
                </a:solidFill>
              </a:rPr>
              <a:t>Let the users select the platform of their choice</a:t>
            </a:r>
          </a:p>
          <a:p>
            <a:pPr algn="l"/>
            <a:r>
              <a:rPr lang="en-GB" sz="5400" dirty="0">
                <a:solidFill>
                  <a:srgbClr val="0070C0"/>
                </a:solidFill>
                <a:sym typeface="Wingdings"/>
              </a:rPr>
              <a:t>      </a:t>
            </a:r>
            <a:r>
              <a:rPr lang="en-GB" sz="5400" dirty="0">
                <a:solidFill>
                  <a:srgbClr val="FF0000"/>
                </a:solidFill>
                <a:sym typeface="Wingdings"/>
              </a:rPr>
              <a:t>! </a:t>
            </a:r>
            <a:r>
              <a:rPr lang="en-GB" sz="5400" dirty="0">
                <a:solidFill>
                  <a:srgbClr val="FF0000"/>
                </a:solidFill>
              </a:rPr>
              <a:t>APIs and Widgets </a:t>
            </a:r>
            <a:r>
              <a:rPr lang="en-GB" sz="5400" dirty="0">
                <a:solidFill>
                  <a:srgbClr val="0070C0"/>
                </a:solidFill>
              </a:rPr>
              <a:t>in an ecosystem of data platforms</a:t>
            </a:r>
          </a:p>
          <a:p>
            <a:pPr algn="l">
              <a:spcAft>
                <a:spcPts val="1800"/>
              </a:spcAft>
            </a:pPr>
            <a:r>
              <a:rPr lang="en-GB" sz="5400" dirty="0">
                <a:solidFill>
                  <a:srgbClr val="0070C0"/>
                </a:solidFill>
                <a:sym typeface="Wingdings"/>
              </a:rPr>
              <a:t>      Need to enable </a:t>
            </a:r>
            <a:r>
              <a:rPr lang="en-GB" sz="5400" dirty="0">
                <a:solidFill>
                  <a:srgbClr val="FF0000"/>
                </a:solidFill>
                <a:sym typeface="Wingdings"/>
              </a:rPr>
              <a:t>machine-to-machine interactions</a:t>
            </a:r>
            <a:endParaRPr lang="en-GB" sz="5400" dirty="0">
              <a:solidFill>
                <a:srgbClr val="FF0000"/>
              </a:solidFill>
            </a:endParaRPr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0070C0"/>
                </a:solidFill>
              </a:rPr>
              <a:t>Disrupting big data and web technologies</a:t>
            </a:r>
            <a:endParaRPr lang="en-GB" sz="5400" dirty="0">
              <a:solidFill>
                <a:srgbClr val="0070C0"/>
              </a:solidFill>
            </a:endParaRPr>
          </a:p>
          <a:p>
            <a:pPr algn="l"/>
            <a:r>
              <a:rPr lang="en-GB" sz="5400" dirty="0">
                <a:solidFill>
                  <a:srgbClr val="0070C0"/>
                </a:solidFill>
                <a:sym typeface="Wingdings"/>
              </a:rPr>
              <a:t>      Flexible and adaptive GEOSS design</a:t>
            </a:r>
          </a:p>
          <a:p>
            <a:pPr algn="l"/>
            <a:r>
              <a:rPr lang="en-GB" sz="5400" dirty="0">
                <a:solidFill>
                  <a:srgbClr val="0070C0"/>
                </a:solidFill>
                <a:sym typeface="Wingdings"/>
              </a:rPr>
              <a:t>      </a:t>
            </a:r>
            <a:r>
              <a:rPr lang="en-GB" sz="5400" dirty="0">
                <a:solidFill>
                  <a:srgbClr val="FF0000"/>
                </a:solidFill>
                <a:sym typeface="Wingdings"/>
              </a:rPr>
              <a:t>Progressive shift </a:t>
            </a:r>
            <a:r>
              <a:rPr lang="en-GB" sz="5400" dirty="0">
                <a:solidFill>
                  <a:srgbClr val="0070C0"/>
                </a:solidFill>
                <a:sym typeface="Wingdings"/>
              </a:rPr>
              <a:t>from:</a:t>
            </a:r>
            <a:br>
              <a:rPr lang="en-GB" sz="5400" dirty="0">
                <a:solidFill>
                  <a:srgbClr val="0070C0"/>
                </a:solidFill>
                <a:sym typeface="Wingdings"/>
              </a:rPr>
            </a:br>
            <a:r>
              <a:rPr lang="en-GB" sz="5400" dirty="0">
                <a:solidFill>
                  <a:srgbClr val="0070C0"/>
                </a:solidFill>
                <a:sym typeface="Wingdings"/>
              </a:rPr>
              <a:t>         "Discover / Evaluate / Download data sets" to:</a:t>
            </a:r>
            <a:br>
              <a:rPr lang="en-GB" sz="5400" dirty="0">
                <a:solidFill>
                  <a:srgbClr val="0070C0"/>
                </a:solidFill>
                <a:sym typeface="Wingdings"/>
              </a:rPr>
            </a:br>
            <a:r>
              <a:rPr lang="en-GB" sz="5400" dirty="0">
                <a:solidFill>
                  <a:srgbClr val="0070C0"/>
                </a:solidFill>
                <a:sym typeface="Wingdings"/>
              </a:rPr>
              <a:t>         "Discover resources / execute workflows / retrieve information“</a:t>
            </a:r>
          </a:p>
          <a:p>
            <a:pPr algn="l"/>
            <a:r>
              <a:rPr lang="en-GB" sz="5400" dirty="0">
                <a:solidFill>
                  <a:srgbClr val="0070C0"/>
                </a:solidFill>
                <a:sym typeface="Wingdings"/>
              </a:rPr>
              <a:t>      Interoperable m</a:t>
            </a:r>
            <a:r>
              <a:rPr lang="en-GB" sz="5400" dirty="0">
                <a:solidFill>
                  <a:srgbClr val="0066AE"/>
                </a:solidFill>
                <a:sym typeface="Wingdings"/>
              </a:rPr>
              <a:t>ultidimensional data cubes</a:t>
            </a:r>
            <a:endParaRPr lang="en-GB" sz="5400" dirty="0">
              <a:solidFill>
                <a:srgbClr val="0070C0"/>
              </a:solidFill>
              <a:sym typeface="Wingdings"/>
            </a:endParaRPr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0070C0"/>
                </a:solidFill>
                <a:sym typeface="Wingdings"/>
              </a:rPr>
              <a:t>Evaluating User Requirements – </a:t>
            </a:r>
            <a:r>
              <a:rPr lang="en-GB" sz="5400" b="1" dirty="0">
                <a:solidFill>
                  <a:srgbClr val="FF0000"/>
                </a:solidFill>
                <a:sym typeface="Wingdings"/>
              </a:rPr>
              <a:t>not once, but over and over</a:t>
            </a:r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0066AE"/>
                </a:solidFill>
                <a:sym typeface="Wingdings"/>
              </a:rPr>
              <a:t>"</a:t>
            </a:r>
            <a:r>
              <a:rPr lang="en-GB" sz="5400" b="1" i="1" dirty="0">
                <a:solidFill>
                  <a:srgbClr val="0066AE"/>
                </a:solidFill>
                <a:sym typeface="Wingdings"/>
              </a:rPr>
              <a:t>We need </a:t>
            </a:r>
            <a:r>
              <a:rPr lang="en-GB" sz="5400" b="1" i="1" dirty="0">
                <a:solidFill>
                  <a:srgbClr val="FF0000"/>
                </a:solidFill>
                <a:sym typeface="Wingdings"/>
              </a:rPr>
              <a:t>direct contact</a:t>
            </a:r>
            <a:r>
              <a:rPr lang="en-GB" sz="5400" b="1" i="1" dirty="0">
                <a:solidFill>
                  <a:srgbClr val="0066AE"/>
                </a:solidFill>
                <a:sym typeface="Wingdings"/>
              </a:rPr>
              <a:t> with the ‘Elusive User’</a:t>
            </a:r>
            <a:r>
              <a:rPr lang="en-GB" sz="5400" i="1" dirty="0">
                <a:solidFill>
                  <a:srgbClr val="0066AE"/>
                </a:solidFill>
                <a:sym typeface="Wingdings"/>
              </a:rPr>
              <a:t> (…) It’s not possible to build a truly user-driven GEOSS if Everyone is a potential user</a:t>
            </a:r>
            <a:r>
              <a:rPr lang="en-GB" sz="5400" dirty="0">
                <a:solidFill>
                  <a:srgbClr val="0066AE"/>
                </a:solidFill>
                <a:sym typeface="Wingdings"/>
              </a:rPr>
              <a:t>" </a:t>
            </a:r>
            <a:r>
              <a:rPr lang="en-GB" sz="4400" dirty="0">
                <a:solidFill>
                  <a:srgbClr val="0066AE"/>
                </a:solidFill>
                <a:sym typeface="Wingdings"/>
              </a:rPr>
              <a:t>(IDIB, 2014)</a:t>
            </a:r>
            <a:r>
              <a:rPr lang="en-GB" sz="5400" dirty="0">
                <a:solidFill>
                  <a:srgbClr val="0066AE"/>
                </a:solidFill>
                <a:sym typeface="Wingdings"/>
              </a:rPr>
              <a:t>. </a:t>
            </a:r>
            <a:endParaRPr lang="en-GB" sz="5400" dirty="0">
              <a:solidFill>
                <a:srgbClr val="FF0000"/>
              </a:solidFill>
              <a:sym typeface="Wingding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704" y="1961456"/>
            <a:ext cx="5760640" cy="577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904" y="7002016"/>
            <a:ext cx="4248472" cy="246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88368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359025"/>
            <a:ext cx="24404638" cy="899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" name="Shape 142"/>
          <p:cNvSpPr/>
          <p:nvPr/>
        </p:nvSpPr>
        <p:spPr>
          <a:xfrm>
            <a:off x="1476084" y="6476392"/>
            <a:ext cx="9081011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7728078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BE" dirty="0" err="1">
                <a:solidFill>
                  <a:schemeClr val="bg1"/>
                </a:solidFill>
              </a:rPr>
              <a:t>Michel.Schouppe</a:t>
            </a:r>
            <a:r>
              <a:rPr dirty="0">
                <a:solidFill>
                  <a:schemeClr val="bg1"/>
                </a:solidFill>
              </a:rPr>
              <a:t>@</a:t>
            </a:r>
            <a:r>
              <a:rPr lang="fr-BE" dirty="0">
                <a:solidFill>
                  <a:schemeClr val="bg1"/>
                </a:solidFill>
              </a:rPr>
              <a:t>ec.europa.eu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45"/>
          <p:cNvSpPr/>
          <p:nvPr/>
        </p:nvSpPr>
        <p:spPr>
          <a:xfrm>
            <a:off x="1318792" y="1516524"/>
            <a:ext cx="22610512" cy="10043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9600" b="1" dirty="0">
                <a:solidFill>
                  <a:schemeClr val="accent1"/>
                </a:solidFill>
              </a:rPr>
              <a:t>Content</a:t>
            </a:r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7200" b="1" dirty="0">
              <a:solidFill>
                <a:schemeClr val="accent1"/>
              </a:solidFill>
            </a:endParaRPr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7200" b="1" dirty="0">
                <a:solidFill>
                  <a:schemeClr val="accent1"/>
                </a:solidFill>
              </a:rPr>
              <a:t>Focus on:</a:t>
            </a:r>
            <a:br>
              <a:rPr lang="en-GB" sz="7200" b="1" dirty="0">
                <a:solidFill>
                  <a:schemeClr val="accent1"/>
                </a:solidFill>
              </a:rPr>
            </a:br>
            <a:r>
              <a:rPr lang="en-GB" sz="1000" b="1" dirty="0">
                <a:solidFill>
                  <a:schemeClr val="accent1"/>
                </a:solidFill>
              </a:rPr>
              <a:t> </a:t>
            </a:r>
            <a:br>
              <a:rPr lang="en-GB" sz="7200" b="1" dirty="0">
                <a:solidFill>
                  <a:schemeClr val="accent1"/>
                </a:solidFill>
              </a:rPr>
            </a:br>
            <a:r>
              <a:rPr lang="en-GB" sz="7200" b="1" dirty="0">
                <a:solidFill>
                  <a:schemeClr val="accent1"/>
                </a:solidFill>
              </a:rPr>
              <a:t>EU support towards a </a:t>
            </a:r>
            <a:r>
              <a:rPr lang="en-GB" sz="7200" b="1" dirty="0">
                <a:solidFill>
                  <a:srgbClr val="FF0000"/>
                </a:solidFill>
              </a:rPr>
              <a:t>user-driven</a:t>
            </a:r>
            <a:r>
              <a:rPr lang="en-GB" sz="7200" b="1" dirty="0">
                <a:solidFill>
                  <a:schemeClr val="accent1"/>
                </a:solidFill>
              </a:rPr>
              <a:t> GEOSS</a:t>
            </a:r>
            <a:br>
              <a:rPr lang="en-GB" sz="7200" b="1" dirty="0">
                <a:solidFill>
                  <a:schemeClr val="accent1"/>
                </a:solidFill>
              </a:rPr>
            </a:br>
            <a:endParaRPr lang="en-GB" sz="7200" b="1" dirty="0">
              <a:solidFill>
                <a:schemeClr val="accent1"/>
              </a:solidFill>
            </a:endParaRPr>
          </a:p>
          <a:p>
            <a:pPr marL="857250" indent="-857250" algn="l"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BE" sz="6000" b="1" dirty="0" err="1">
                <a:solidFill>
                  <a:schemeClr val="accent1"/>
                </a:solidFill>
              </a:rPr>
              <a:t>Seven</a:t>
            </a:r>
            <a:r>
              <a:rPr lang="fr-BE" sz="6000" b="1" dirty="0">
                <a:solidFill>
                  <a:schemeClr val="accent1"/>
                </a:solidFill>
              </a:rPr>
              <a:t> </a:t>
            </a:r>
            <a:r>
              <a:rPr lang="fr-BE" sz="6000" b="1" dirty="0" err="1">
                <a:solidFill>
                  <a:schemeClr val="accent1"/>
                </a:solidFill>
              </a:rPr>
              <a:t>examples</a:t>
            </a:r>
            <a:r>
              <a:rPr lang="fr-BE" sz="6000" b="1" dirty="0">
                <a:solidFill>
                  <a:schemeClr val="accent1"/>
                </a:solidFill>
              </a:rPr>
              <a:t> of </a:t>
            </a:r>
            <a:r>
              <a:rPr lang="fr-BE" sz="6000" b="1" dirty="0" err="1">
                <a:solidFill>
                  <a:schemeClr val="accent1"/>
                </a:solidFill>
              </a:rPr>
              <a:t>activities</a:t>
            </a:r>
            <a:r>
              <a:rPr lang="fr-BE" sz="6000" b="1" dirty="0">
                <a:solidFill>
                  <a:schemeClr val="accent1"/>
                </a:solidFill>
              </a:rPr>
              <a:t> in the </a:t>
            </a:r>
            <a:r>
              <a:rPr lang="fr-BE" sz="6000" b="1" dirty="0" err="1">
                <a:solidFill>
                  <a:schemeClr val="accent1"/>
                </a:solidFill>
              </a:rPr>
              <a:t>period</a:t>
            </a:r>
            <a:r>
              <a:rPr lang="fr-BE" sz="6000" b="1" dirty="0">
                <a:solidFill>
                  <a:schemeClr val="accent1"/>
                </a:solidFill>
              </a:rPr>
              <a:t> 2009-2020</a:t>
            </a:r>
            <a:br>
              <a:rPr lang="fr-BE" sz="6000" b="1" dirty="0">
                <a:solidFill>
                  <a:schemeClr val="accent1"/>
                </a:solidFill>
              </a:rPr>
            </a:br>
            <a:endParaRPr lang="fr-BE" sz="6000" b="1" dirty="0">
              <a:solidFill>
                <a:schemeClr val="accent1"/>
              </a:solidFill>
            </a:endParaRPr>
          </a:p>
          <a:p>
            <a:pPr marL="857250" indent="-857250" algn="l"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BE" sz="6000" b="1" dirty="0" err="1">
                <a:solidFill>
                  <a:schemeClr val="accent1"/>
                </a:solidFill>
              </a:rPr>
              <a:t>Lessons</a:t>
            </a:r>
            <a:r>
              <a:rPr lang="fr-BE" sz="6000" b="1" dirty="0">
                <a:solidFill>
                  <a:schemeClr val="accent1"/>
                </a:solidFill>
              </a:rPr>
              <a:t> </a:t>
            </a:r>
            <a:r>
              <a:rPr lang="fr-BE" sz="6000" b="1" dirty="0" err="1">
                <a:solidFill>
                  <a:schemeClr val="accent1"/>
                </a:solidFill>
              </a:rPr>
              <a:t>learnt</a:t>
            </a:r>
            <a:endParaRPr lang="en-GB" sz="6000" b="1" dirty="0">
              <a:solidFill>
                <a:schemeClr val="accent1"/>
              </a:solidFill>
            </a:endParaRPr>
          </a:p>
          <a:p>
            <a:pPr marL="857250" indent="-857250" algn="l"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7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1856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4208" y="8147262"/>
            <a:ext cx="7597119" cy="5539685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5" name="Shape 145"/>
          <p:cNvSpPr/>
          <p:nvPr/>
        </p:nvSpPr>
        <p:spPr>
          <a:xfrm>
            <a:off x="2685950" y="737320"/>
            <a:ext cx="1872307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7200" b="1" dirty="0">
                <a:solidFill>
                  <a:schemeClr val="accent1"/>
                </a:solidFill>
              </a:rPr>
              <a:t>EU support towards a user-driven GEOSS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912" y="2672954"/>
            <a:ext cx="12565671" cy="5335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6984" y="2624237"/>
            <a:ext cx="5391797" cy="1118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00009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6600" b="1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2009 - 2011</a:t>
            </a:r>
            <a:endParaRPr kumimoji="0" lang="en-GB" sz="6600" b="1" i="0" u="none" strike="noStrike" cap="none" spc="0" normalizeH="0" baseline="0" dirty="0">
              <a:ln>
                <a:noFill/>
              </a:ln>
              <a:solidFill>
                <a:srgbClr val="00009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82688" y="2609528"/>
            <a:ext cx="2160240" cy="1080120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93" y="3907808"/>
            <a:ext cx="5366791" cy="3526256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76" y="7578080"/>
            <a:ext cx="8640960" cy="610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Callout con freccia a destra 8"/>
          <p:cNvSpPr/>
          <p:nvPr/>
        </p:nvSpPr>
        <p:spPr>
          <a:xfrm>
            <a:off x="17376576" y="9495168"/>
            <a:ext cx="170651" cy="3279335"/>
          </a:xfrm>
          <a:prstGeom prst="rightArrowCallout">
            <a:avLst>
              <a:gd name="adj1" fmla="val 50000"/>
              <a:gd name="adj2" fmla="val 25000"/>
              <a:gd name="adj3" fmla="val 80917"/>
              <a:gd name="adj4" fmla="val 6497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28" name="CasellaDiTesto 11"/>
          <p:cNvSpPr txBox="1">
            <a:spLocks noChangeArrowheads="1"/>
          </p:cNvSpPr>
          <p:nvPr/>
        </p:nvSpPr>
        <p:spPr bwMode="auto">
          <a:xfrm>
            <a:off x="13697232" y="11160477"/>
            <a:ext cx="36793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>
                <a:solidFill>
                  <a:srgbClr val="C00000"/>
                </a:solidFill>
              </a:rPr>
              <a:t>Introduction of the Brokering approach</a:t>
            </a:r>
          </a:p>
        </p:txBody>
      </p:sp>
    </p:spTree>
    <p:extLst>
      <p:ext uri="{BB962C8B-B14F-4D97-AF65-F5344CB8AC3E}">
        <p14:creationId xmlns:p14="http://schemas.microsoft.com/office/powerpoint/2010/main" val="254813502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3066083" y="561462"/>
            <a:ext cx="1846659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7200" b="1" dirty="0">
                <a:solidFill>
                  <a:schemeClr val="accent1"/>
                </a:solidFill>
              </a:rPr>
              <a:t>EU support towards a user-driven GEOSS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32" y="4172905"/>
            <a:ext cx="6796310" cy="277924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42" y="7295272"/>
            <a:ext cx="11759952" cy="110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79032" y="2825552"/>
            <a:ext cx="6796310" cy="1118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00009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6600" b="1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2011 - 2014</a:t>
            </a:r>
            <a:endParaRPr kumimoji="0" lang="en-GB" sz="6600" b="1" i="0" u="none" strike="noStrike" cap="none" spc="0" normalizeH="0" baseline="0" dirty="0">
              <a:ln>
                <a:noFill/>
              </a:ln>
              <a:solidFill>
                <a:srgbClr val="00009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102768" y="8375392"/>
            <a:ext cx="11722165" cy="1938992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 lvl="1" indent="0" algn="l" eaLnBrk="0" hangingPunct="0">
              <a:spcBef>
                <a:spcPts val="600"/>
              </a:spcBef>
              <a:defRPr/>
            </a:pPr>
            <a:r>
              <a:rPr lang="en-US" sz="4000" i="0" dirty="0">
                <a:solidFill>
                  <a:srgbClr val="006699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4000" dirty="0">
                <a:solidFill>
                  <a:srgbClr val="006699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structured system engineering approach</a:t>
            </a:r>
            <a:br>
              <a:rPr lang="en-US" sz="4000" dirty="0">
                <a:solidFill>
                  <a:srgbClr val="006699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rgbClr val="006699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based on </a:t>
            </a:r>
            <a:r>
              <a:rPr lang="en-US" sz="4000" b="1" i="0" dirty="0">
                <a:solidFill>
                  <a:srgbClr val="FF0000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User requirements from and across SBAs </a:t>
            </a:r>
            <a:r>
              <a:rPr lang="en-US" sz="4000" i="0" dirty="0">
                <a:solidFill>
                  <a:srgbClr val="FF0000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(weather, oceans and water)</a:t>
            </a:r>
            <a:endParaRPr lang="en-GB" sz="2000" i="0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42" y="10347031"/>
            <a:ext cx="11710591" cy="2991689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/>
          <p:cNvSpPr/>
          <p:nvPr/>
        </p:nvSpPr>
        <p:spPr>
          <a:xfrm>
            <a:off x="833835" y="2897560"/>
            <a:ext cx="2232248" cy="1080120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464" y="2825552"/>
            <a:ext cx="10784504" cy="753650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3344129" y="10890448"/>
            <a:ext cx="10751840" cy="2400657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 marL="273050" lvl="1" indent="-273050" algn="l" eaLnBrk="0" hangingPunct="0">
              <a:spcBef>
                <a:spcPts val="600"/>
              </a:spcBef>
              <a:buFontTx/>
              <a:buChar char="•"/>
              <a:defRPr/>
            </a:pPr>
            <a:r>
              <a:rPr lang="en-US" sz="2900" i="0" dirty="0">
                <a:solidFill>
                  <a:srgbClr val="FF0000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Enhancement of </a:t>
            </a:r>
            <a:r>
              <a:rPr lang="en-US" sz="2900" b="1" i="0" dirty="0">
                <a:solidFill>
                  <a:srgbClr val="FF0000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data discovery and access </a:t>
            </a:r>
            <a:r>
              <a:rPr lang="en-US" sz="2900" i="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including result ranking and semantic-enriched search</a:t>
            </a:r>
          </a:p>
          <a:p>
            <a:pPr marL="273050" lvl="1" indent="-273050" algn="l" eaLnBrk="0" hangingPunct="0">
              <a:spcBef>
                <a:spcPts val="600"/>
              </a:spcBef>
              <a:buFontTx/>
              <a:buChar char="•"/>
              <a:defRPr/>
            </a:pPr>
            <a:r>
              <a:rPr lang="en-US" sz="2900" i="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Development of Enablers* [</a:t>
            </a:r>
            <a:r>
              <a:rPr lang="en-US" sz="29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Developer Cloud</a:t>
            </a:r>
            <a:r>
              <a:rPr lang="en-US" sz="2900" i="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9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Sandbox, Cloud Controller</a:t>
            </a:r>
            <a:r>
              <a:rPr lang="en-US" sz="2900" i="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]</a:t>
            </a:r>
            <a:r>
              <a:rPr lang="en-US" sz="29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900" i="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 for the development of </a:t>
            </a:r>
            <a:r>
              <a:rPr lang="en-US" sz="2900" b="1" i="0" dirty="0">
                <a:solidFill>
                  <a:srgbClr val="FF0000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geo-processing</a:t>
            </a:r>
            <a:r>
              <a:rPr lang="en-US" sz="2900" i="0" dirty="0">
                <a:solidFill>
                  <a:srgbClr val="FF0000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 components</a:t>
            </a:r>
          </a:p>
        </p:txBody>
      </p:sp>
    </p:spTree>
    <p:extLst>
      <p:ext uri="{BB962C8B-B14F-4D97-AF65-F5344CB8AC3E}">
        <p14:creationId xmlns:p14="http://schemas.microsoft.com/office/powerpoint/2010/main" val="120149994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670720" y="937516"/>
            <a:ext cx="2354009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6000" b="1" dirty="0">
                <a:solidFill>
                  <a:schemeClr val="accent1"/>
                </a:solidFill>
              </a:rPr>
              <a:t>Reports</a:t>
            </a:r>
            <a:r>
              <a:rPr lang="en-GB" sz="6600" b="1" dirty="0">
                <a:solidFill>
                  <a:schemeClr val="accent1"/>
                </a:solidFill>
              </a:rPr>
              <a:t> 2013 and 2015 </a:t>
            </a:r>
            <a:r>
              <a:rPr lang="en-GB" sz="6000" b="1" dirty="0">
                <a:solidFill>
                  <a:schemeClr val="accent1"/>
                </a:solidFill>
              </a:rPr>
              <a:t>on the GEOSS Common Infrastructure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0746" y="7146032"/>
            <a:ext cx="21762454" cy="6480720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defRPr/>
            </a:pPr>
            <a:r>
              <a:rPr lang="en-US" altLang="en-US" sz="4400" dirty="0">
                <a:solidFill>
                  <a:srgbClr val="FF0000"/>
                </a:solidFill>
              </a:rPr>
              <a:t>EO data interoperability greatly advanced</a:t>
            </a:r>
            <a:r>
              <a:rPr lang="en-US" altLang="en-US" sz="4400" dirty="0">
                <a:solidFill>
                  <a:srgbClr val="0066AE"/>
                </a:solidFill>
              </a:rPr>
              <a:t> thanks to the </a:t>
            </a:r>
            <a:r>
              <a:rPr lang="en-US" altLang="en-US" sz="4400" dirty="0">
                <a:solidFill>
                  <a:srgbClr val="FF0000"/>
                </a:solidFill>
              </a:rPr>
              <a:t>GCI</a:t>
            </a:r>
            <a:br>
              <a:rPr lang="en-US" altLang="en-US" sz="4400" dirty="0">
                <a:solidFill>
                  <a:srgbClr val="0066AE"/>
                </a:solidFill>
              </a:rPr>
            </a:br>
            <a:r>
              <a:rPr lang="en-US" altLang="en-US" sz="4400" dirty="0">
                <a:solidFill>
                  <a:srgbClr val="0066AE"/>
                </a:solidFill>
              </a:rPr>
              <a:t>    </a:t>
            </a:r>
            <a:r>
              <a:rPr lang="en-US" altLang="en-US" sz="4400" dirty="0" err="1">
                <a:solidFill>
                  <a:srgbClr val="0066AE"/>
                </a:solidFill>
              </a:rPr>
              <a:t>GCI</a:t>
            </a:r>
            <a:r>
              <a:rPr lang="en-US" altLang="en-US" sz="4400" dirty="0">
                <a:solidFill>
                  <a:srgbClr val="0066AE"/>
                </a:solidFill>
              </a:rPr>
              <a:t> mentioned as a key achievement of the first GEO decade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4400" dirty="0">
                <a:solidFill>
                  <a:srgbClr val="0066AE"/>
                </a:solidFill>
              </a:rPr>
              <a:t>But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4400" dirty="0">
                <a:solidFill>
                  <a:srgbClr val="FF0000"/>
                </a:solidFill>
              </a:rPr>
              <a:t>GEO has not fully achieved a “user-driven GEOSS”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4400" dirty="0">
                <a:solidFill>
                  <a:srgbClr val="0066AE"/>
                </a:solidFill>
              </a:rPr>
              <a:t>Some user categories are not yet adequately incorporated into the value cycle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4400" dirty="0">
                <a:solidFill>
                  <a:srgbClr val="0066AE"/>
                </a:solidFill>
              </a:rPr>
              <a:t>GEO should communicate use cases to </a:t>
            </a:r>
            <a:r>
              <a:rPr lang="en-US" altLang="en-US" sz="4400" dirty="0">
                <a:solidFill>
                  <a:srgbClr val="FF0000"/>
                </a:solidFill>
              </a:rPr>
              <a:t>demonstrate GEOSS value to users</a:t>
            </a:r>
            <a:r>
              <a:rPr lang="en-US" altLang="en-US" sz="4400" dirty="0">
                <a:solidFill>
                  <a:srgbClr val="0066AE"/>
                </a:solidFill>
              </a:rPr>
              <a:t>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4400" dirty="0">
                <a:solidFill>
                  <a:srgbClr val="FF0000"/>
                </a:solidFill>
              </a:rPr>
              <a:t>Access to GCI </a:t>
            </a:r>
            <a:r>
              <a:rPr lang="en-US" altLang="en-US" sz="4400" dirty="0">
                <a:solidFill>
                  <a:srgbClr val="0066AE"/>
                </a:solidFill>
              </a:rPr>
              <a:t>should be more user-friendly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4400" dirty="0">
                <a:solidFill>
                  <a:srgbClr val="FF0000"/>
                </a:solidFill>
              </a:rPr>
              <a:t>Data discovery and accessibility </a:t>
            </a:r>
            <a:r>
              <a:rPr lang="en-US" altLang="en-US" sz="4400" dirty="0">
                <a:solidFill>
                  <a:srgbClr val="0066AE"/>
                </a:solidFill>
              </a:rPr>
              <a:t>should be improved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30" y="2609528"/>
            <a:ext cx="15689870" cy="4608339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84" y="2580373"/>
            <a:ext cx="5688632" cy="466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67064" y="953344"/>
            <a:ext cx="5832648" cy="1118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00009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6600" b="1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2013 and 2015</a:t>
            </a:r>
            <a:endParaRPr kumimoji="0" lang="en-GB" sz="6600" b="1" i="0" u="none" strike="noStrike" cap="none" spc="0" normalizeH="0" baseline="0" dirty="0">
              <a:ln>
                <a:noFill/>
              </a:ln>
              <a:solidFill>
                <a:srgbClr val="00009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64178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541934" y="665312"/>
            <a:ext cx="1872307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7200" b="1" dirty="0">
                <a:solidFill>
                  <a:schemeClr val="accent1"/>
                </a:solidFill>
              </a:rPr>
              <a:t>EU support towards a user-driven GEOSS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79032" y="2825552"/>
            <a:ext cx="6796310" cy="1118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00009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6600" b="1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2017 - 2019</a:t>
            </a:r>
            <a:endParaRPr kumimoji="0" lang="en-GB" sz="6600" b="1" i="0" u="none" strike="noStrike" cap="none" spc="0" normalizeH="0" baseline="0" dirty="0">
              <a:ln>
                <a:noFill/>
              </a:ln>
              <a:solidFill>
                <a:srgbClr val="00009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833835" y="3113584"/>
            <a:ext cx="2232248" cy="1080120"/>
          </a:xfrm>
          <a:prstGeom prst="righ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40" y="4121696"/>
            <a:ext cx="4713731" cy="251399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3834" y="6991419"/>
            <a:ext cx="23023462" cy="67351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dirty="0">
                <a:solidFill>
                  <a:srgbClr val="FF0000"/>
                </a:solidFill>
              </a:rPr>
              <a:t>Main objectives</a:t>
            </a:r>
            <a:r>
              <a:rPr lang="en-GB" dirty="0">
                <a:solidFill>
                  <a:srgbClr val="0070C0"/>
                </a:solidFill>
              </a:rPr>
              <a:t>:</a:t>
            </a:r>
            <a:br>
              <a:rPr lang="en-GB" dirty="0">
                <a:solidFill>
                  <a:srgbClr val="0070C0"/>
                </a:solidFill>
              </a:rPr>
            </a:br>
            <a:endParaRPr lang="en-GB" sz="1200" dirty="0">
              <a:solidFill>
                <a:srgbClr val="0070C0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Engaging the user communities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Better understanding their needs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Advocating the benefits of GEOSS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Improving the user experience on the GEOSS platform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Delivering solutions in response to actual user requirements</a:t>
            </a:r>
          </a:p>
          <a:p>
            <a:pPr marL="685800" indent="-685800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Raising interest and awareness amongst a comprehensive community of users 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GB" sz="4000" dirty="0">
                <a:solidFill>
                  <a:schemeClr val="tx1"/>
                </a:solidFill>
              </a:rPr>
              <a:t>In close collaboration with GEO flagships and initiatives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GB" sz="4000" dirty="0">
                <a:solidFill>
                  <a:schemeClr val="tx1"/>
                </a:solidFill>
              </a:rPr>
              <a:t>Coordination with the GEO secretariat, the relevant foundational tasks and GEO stakeholders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335" y="1998595"/>
            <a:ext cx="8442481" cy="81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593" y="4121696"/>
            <a:ext cx="2531008" cy="10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853" y="5273824"/>
            <a:ext cx="1835292" cy="14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592" y="6918996"/>
            <a:ext cx="3221783" cy="5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92357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752" y="4265712"/>
            <a:ext cx="11017224" cy="8568952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4800" dirty="0">
                <a:solidFill>
                  <a:srgbClr val="FF0000"/>
                </a:solidFill>
              </a:rPr>
              <a:t>Enhancement</a:t>
            </a:r>
            <a:r>
              <a:rPr lang="en-GB" sz="4800" dirty="0">
                <a:solidFill>
                  <a:srgbClr val="0066AE"/>
                </a:solidFill>
              </a:rPr>
              <a:t> of the </a:t>
            </a:r>
            <a:r>
              <a:rPr lang="en-GB" sz="4800" dirty="0">
                <a:solidFill>
                  <a:srgbClr val="FF0000"/>
                </a:solidFill>
              </a:rPr>
              <a:t>GEO Web Portal (GWP) </a:t>
            </a:r>
            <a:r>
              <a:rPr lang="en-GB" sz="4800" dirty="0">
                <a:solidFill>
                  <a:srgbClr val="0066AE"/>
                </a:solidFill>
              </a:rPr>
              <a:t>and increased synergies with the </a:t>
            </a:r>
            <a:r>
              <a:rPr lang="en-GB" sz="4800" dirty="0">
                <a:solidFill>
                  <a:srgbClr val="FF0000"/>
                </a:solidFill>
              </a:rPr>
              <a:t>GEO Data Access Broker</a:t>
            </a:r>
            <a:r>
              <a:rPr lang="en-GB" sz="4800" dirty="0">
                <a:solidFill>
                  <a:srgbClr val="0066AE"/>
                </a:solidFill>
              </a:rPr>
              <a:t> (DAB) based on</a:t>
            </a:r>
            <a:r>
              <a:rPr lang="en-GB" sz="4800" b="1" dirty="0">
                <a:solidFill>
                  <a:srgbClr val="0066AE"/>
                </a:solidFill>
              </a:rPr>
              <a:t>:</a:t>
            </a:r>
          </a:p>
          <a:p>
            <a:pPr>
              <a:spcBef>
                <a:spcPts val="2400"/>
              </a:spcBef>
            </a:pPr>
            <a:r>
              <a:rPr lang="en-US" sz="4400" b="1" i="1" dirty="0">
                <a:solidFill>
                  <a:srgbClr val="0066AE"/>
                </a:solidFill>
              </a:rPr>
              <a:t>Agile </a:t>
            </a:r>
            <a:r>
              <a:rPr lang="en-US" sz="4400" dirty="0">
                <a:solidFill>
                  <a:srgbClr val="0066AE"/>
                </a:solidFill>
              </a:rPr>
              <a:t>development approach</a:t>
            </a:r>
          </a:p>
          <a:p>
            <a:r>
              <a:rPr lang="en-US" sz="4400" b="1" i="1" dirty="0">
                <a:solidFill>
                  <a:srgbClr val="0066AE"/>
                </a:solidFill>
              </a:rPr>
              <a:t>Repetitive cycle of enhancements</a:t>
            </a:r>
            <a:endParaRPr lang="en-US" sz="4400" dirty="0">
              <a:solidFill>
                <a:srgbClr val="0066AE"/>
              </a:solidFill>
            </a:endParaRPr>
          </a:p>
          <a:p>
            <a:pPr>
              <a:spcBef>
                <a:spcPts val="0"/>
              </a:spcBef>
            </a:pPr>
            <a:r>
              <a:rPr lang="en-GB" sz="4400" dirty="0">
                <a:solidFill>
                  <a:srgbClr val="0066AE"/>
                </a:solidFill>
              </a:rPr>
              <a:t>Focus on reusability by various communities</a:t>
            </a:r>
          </a:p>
          <a:p>
            <a:pPr lvl="1">
              <a:spcBef>
                <a:spcPts val="0"/>
              </a:spcBef>
            </a:pPr>
            <a:r>
              <a:rPr lang="en-GB" sz="4400" dirty="0">
                <a:solidFill>
                  <a:srgbClr val="0066AE"/>
                </a:solidFill>
              </a:rPr>
              <a:t>GEOSS APIs </a:t>
            </a:r>
          </a:p>
          <a:p>
            <a:pPr lvl="1">
              <a:spcBef>
                <a:spcPts val="0"/>
              </a:spcBef>
            </a:pPr>
            <a:r>
              <a:rPr lang="en-GB" sz="4400" dirty="0">
                <a:solidFill>
                  <a:srgbClr val="0066AE"/>
                </a:solidFill>
              </a:rPr>
              <a:t>GEOSS Widget </a:t>
            </a:r>
          </a:p>
          <a:p>
            <a:pPr lvl="1">
              <a:spcBef>
                <a:spcPts val="0"/>
              </a:spcBef>
            </a:pPr>
            <a:r>
              <a:rPr lang="en-GB" sz="4400" dirty="0">
                <a:solidFill>
                  <a:srgbClr val="0066AE"/>
                </a:solidFill>
              </a:rPr>
              <a:t>Portal Mirror Site</a:t>
            </a:r>
          </a:p>
          <a:p>
            <a:r>
              <a:rPr lang="en-US" sz="4400" i="1" dirty="0">
                <a:solidFill>
                  <a:srgbClr val="0066AE"/>
                </a:solidFill>
              </a:rPr>
              <a:t>Increased </a:t>
            </a:r>
            <a:r>
              <a:rPr lang="en-US" sz="4400" b="1" i="1" dirty="0">
                <a:solidFill>
                  <a:srgbClr val="0066AE"/>
                </a:solidFill>
              </a:rPr>
              <a:t>synergies with regional </a:t>
            </a:r>
            <a:br>
              <a:rPr lang="en-US" sz="4400" b="1" i="1" dirty="0">
                <a:solidFill>
                  <a:srgbClr val="0066AE"/>
                </a:solidFill>
              </a:rPr>
            </a:br>
            <a:r>
              <a:rPr lang="en-US" sz="4400" b="1" i="1" dirty="0">
                <a:solidFill>
                  <a:srgbClr val="0066AE"/>
                </a:solidFill>
              </a:rPr>
              <a:t>data hubs and other e-infrastructures </a:t>
            </a:r>
            <a:r>
              <a:rPr lang="en-US" sz="4400" i="1" dirty="0">
                <a:solidFill>
                  <a:srgbClr val="0066AE"/>
                </a:solidFill>
              </a:rPr>
              <a:t>(e.g. </a:t>
            </a:r>
            <a:r>
              <a:rPr lang="en-US" sz="4400" i="1" dirty="0" err="1">
                <a:solidFill>
                  <a:srgbClr val="0066AE"/>
                </a:solidFill>
              </a:rPr>
              <a:t>ChinaGEOSS</a:t>
            </a:r>
            <a:r>
              <a:rPr lang="en-US" sz="4400" i="1" dirty="0">
                <a:solidFill>
                  <a:srgbClr val="0066AE"/>
                </a:solidFill>
              </a:rPr>
              <a:t>, Copernicus, </a:t>
            </a:r>
            <a:r>
              <a:rPr lang="en-US" sz="4400" i="1" dirty="0" err="1">
                <a:solidFill>
                  <a:srgbClr val="0066AE"/>
                </a:solidFill>
              </a:rPr>
              <a:t>VLabs</a:t>
            </a:r>
            <a:r>
              <a:rPr lang="en-US" sz="4400" i="1" dirty="0">
                <a:solidFill>
                  <a:srgbClr val="0066AE"/>
                </a:solidFill>
              </a:rPr>
              <a:t>)</a:t>
            </a:r>
          </a:p>
        </p:txBody>
      </p:sp>
      <p:pic>
        <p:nvPicPr>
          <p:cNvPr id="61" name="Picture 60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" t="10956" r="13602" b="2850"/>
          <a:stretch/>
        </p:blipFill>
        <p:spPr bwMode="auto">
          <a:xfrm>
            <a:off x="12286205" y="1241376"/>
            <a:ext cx="12075147" cy="11188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2" y="1241376"/>
            <a:ext cx="4713731" cy="251399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880" y="9777614"/>
            <a:ext cx="2664296" cy="2697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36" y="1241376"/>
            <a:ext cx="5728602" cy="251399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868" y="9050954"/>
            <a:ext cx="5803900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3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822" y="2340641"/>
            <a:ext cx="5390394" cy="329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8" y="8082136"/>
            <a:ext cx="1097054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" name="Shape 145"/>
          <p:cNvSpPr/>
          <p:nvPr/>
        </p:nvSpPr>
        <p:spPr>
          <a:xfrm>
            <a:off x="3230462" y="665312"/>
            <a:ext cx="1846659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7200" b="1" dirty="0">
                <a:solidFill>
                  <a:schemeClr val="accent1"/>
                </a:solidFill>
              </a:rPr>
              <a:t>EU support towards a user-driven GEOSS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7338" y="3003441"/>
            <a:ext cx="6796310" cy="1118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00009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6600" b="1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2016 - 2021</a:t>
            </a:r>
            <a:endParaRPr kumimoji="0" lang="en-GB" sz="6600" b="1" i="0" u="none" strike="noStrike" cap="none" spc="0" normalizeH="0" baseline="0" dirty="0">
              <a:ln>
                <a:noFill/>
              </a:ln>
              <a:solidFill>
                <a:srgbClr val="00009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82688" y="2969568"/>
            <a:ext cx="1584175" cy="1080120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08" y="4462236"/>
            <a:ext cx="3710122" cy="35478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2062307" y="5141024"/>
            <a:ext cx="11939005" cy="798167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dirty="0">
                <a:solidFill>
                  <a:srgbClr val="FF0000"/>
                </a:solidFill>
              </a:rPr>
              <a:t>Horizontal activities</a:t>
            </a:r>
            <a:r>
              <a:rPr lang="en-GB" dirty="0">
                <a:solidFill>
                  <a:srgbClr val="0070C0"/>
                </a:solidFill>
              </a:rPr>
              <a:t>, including to:</a:t>
            </a:r>
            <a:br>
              <a:rPr lang="en-GB" dirty="0">
                <a:solidFill>
                  <a:srgbClr val="0070C0"/>
                </a:solidFill>
              </a:rPr>
            </a:br>
            <a:endParaRPr lang="en-GB" sz="1200" dirty="0">
              <a:solidFill>
                <a:srgbClr val="0070C0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Prioritize and coordinate the acquisition of </a:t>
            </a:r>
            <a:r>
              <a:rPr lang="en-GB" sz="4400" dirty="0">
                <a:solidFill>
                  <a:srgbClr val="FF0000"/>
                </a:solidFill>
              </a:rPr>
              <a:t>Essential Variables </a:t>
            </a:r>
            <a:r>
              <a:rPr lang="en-GB" sz="4400" dirty="0">
                <a:solidFill>
                  <a:srgbClr val="0070C0"/>
                </a:solidFill>
              </a:rPr>
              <a:t>(EVs)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Apply/use the </a:t>
            </a:r>
            <a:r>
              <a:rPr lang="en-GB" sz="4400" dirty="0">
                <a:solidFill>
                  <a:srgbClr val="FF0000"/>
                </a:solidFill>
              </a:rPr>
              <a:t>GEOSS brokering </a:t>
            </a:r>
            <a:r>
              <a:rPr lang="en-GB" sz="4400" dirty="0">
                <a:solidFill>
                  <a:srgbClr val="0070C0"/>
                </a:solidFill>
              </a:rPr>
              <a:t>approach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Implement the </a:t>
            </a:r>
            <a:r>
              <a:rPr lang="en-GB" sz="4400" dirty="0">
                <a:solidFill>
                  <a:srgbClr val="FF0000"/>
                </a:solidFill>
              </a:rPr>
              <a:t>GEOSS Data Principles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Advocate the utilization of the </a:t>
            </a:r>
            <a:r>
              <a:rPr lang="en-GB" sz="4400" dirty="0">
                <a:solidFill>
                  <a:srgbClr val="FF0000"/>
                </a:solidFill>
              </a:rPr>
              <a:t>GEO APIs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Encourage contributions in the </a:t>
            </a:r>
            <a:r>
              <a:rPr lang="en-GB" sz="4400" dirty="0">
                <a:solidFill>
                  <a:srgbClr val="FF0000"/>
                </a:solidFill>
              </a:rPr>
              <a:t>GEO tasks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Contribute systematically to GEOSS via the </a:t>
            </a:r>
            <a:br>
              <a:rPr lang="en-GB" sz="4400" dirty="0">
                <a:solidFill>
                  <a:srgbClr val="0070C0"/>
                </a:solidFill>
              </a:rPr>
            </a:br>
            <a:r>
              <a:rPr lang="en-GB" sz="4400" dirty="0">
                <a:solidFill>
                  <a:srgbClr val="0070C0"/>
                </a:solidFill>
              </a:rPr>
              <a:t>GCI and collaborate in the experimentation </a:t>
            </a:r>
            <a:br>
              <a:rPr lang="en-GB" sz="4400" dirty="0">
                <a:solidFill>
                  <a:srgbClr val="0070C0"/>
                </a:solidFill>
              </a:rPr>
            </a:br>
            <a:r>
              <a:rPr lang="en-GB" sz="4400" dirty="0">
                <a:solidFill>
                  <a:srgbClr val="0070C0"/>
                </a:solidFill>
              </a:rPr>
              <a:t>of new GEOSS requirements/components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Apply the </a:t>
            </a:r>
            <a:r>
              <a:rPr lang="en-GB" sz="4400" dirty="0">
                <a:solidFill>
                  <a:srgbClr val="FF0000"/>
                </a:solidFill>
              </a:rPr>
              <a:t>GEO Model Web pattern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48" y="4432829"/>
            <a:ext cx="5289172" cy="35052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535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57758" y="606852"/>
            <a:ext cx="1872307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7200" b="1" dirty="0">
                <a:solidFill>
                  <a:schemeClr val="accent1"/>
                </a:solidFill>
              </a:rPr>
              <a:t>EU support towards a user-driven GEOSS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6356" y="2787417"/>
            <a:ext cx="6981388" cy="1118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00009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6600" b="1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2017 - 2020</a:t>
            </a:r>
            <a:endParaRPr kumimoji="0" lang="en-GB" sz="6600" b="1" i="0" u="none" strike="noStrike" cap="none" spc="0" normalizeH="0" baseline="0" dirty="0">
              <a:ln>
                <a:noFill/>
              </a:ln>
              <a:solidFill>
                <a:srgbClr val="000099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82688" y="2825552"/>
            <a:ext cx="2088232" cy="1080120"/>
          </a:xfrm>
          <a:prstGeom prst="righ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704" y="5608498"/>
            <a:ext cx="11312025" cy="619656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FF0000"/>
                </a:solidFill>
              </a:rPr>
              <a:t>Test and deliver </a:t>
            </a:r>
            <a:r>
              <a:rPr lang="en-GB" sz="4400" dirty="0">
                <a:solidFill>
                  <a:srgbClr val="0070C0"/>
                </a:solidFill>
              </a:rPr>
              <a:t>a </a:t>
            </a:r>
            <a:r>
              <a:rPr lang="en-GB" sz="4400" dirty="0">
                <a:solidFill>
                  <a:srgbClr val="FF0000"/>
                </a:solidFill>
              </a:rPr>
              <a:t>federated data hub </a:t>
            </a:r>
            <a:r>
              <a:rPr lang="en-GB" sz="4400" dirty="0">
                <a:solidFill>
                  <a:srgbClr val="0070C0"/>
                </a:solidFill>
              </a:rPr>
              <a:t>for access and exploitation of GEOSS resources and other European data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Engage European providers of Earth Observation data including </a:t>
            </a:r>
            <a:r>
              <a:rPr lang="en-GB" sz="4400" dirty="0">
                <a:solidFill>
                  <a:srgbClr val="FF0000"/>
                </a:solidFill>
              </a:rPr>
              <a:t>Copernicus</a:t>
            </a:r>
            <a:r>
              <a:rPr lang="en-GB" sz="4400" dirty="0">
                <a:solidFill>
                  <a:srgbClr val="0070C0"/>
                </a:solidFill>
              </a:rPr>
              <a:t> Collaborative Ground Segments, Core Services and </a:t>
            </a:r>
            <a:r>
              <a:rPr lang="en-GB" sz="4400" dirty="0">
                <a:solidFill>
                  <a:srgbClr val="FF0000"/>
                </a:solidFill>
              </a:rPr>
              <a:t>DIAS</a:t>
            </a:r>
            <a:r>
              <a:rPr lang="en-GB" sz="4400" dirty="0">
                <a:solidFill>
                  <a:srgbClr val="0070C0"/>
                </a:solidFill>
              </a:rPr>
              <a:t> platforms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70C0"/>
                </a:solidFill>
              </a:rPr>
              <a:t>Improved </a:t>
            </a:r>
            <a:r>
              <a:rPr lang="en-GB" sz="4400" dirty="0">
                <a:solidFill>
                  <a:srgbClr val="FF0000"/>
                </a:solidFill>
              </a:rPr>
              <a:t>connectivity</a:t>
            </a:r>
            <a:r>
              <a:rPr lang="en-GB" sz="4400" dirty="0">
                <a:solidFill>
                  <a:srgbClr val="0070C0"/>
                </a:solidFill>
              </a:rPr>
              <a:t> to the European and global data centres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36016" y="3099832"/>
            <a:ext cx="8299593" cy="6350456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4400" dirty="0">
                <a:solidFill>
                  <a:srgbClr val="FF0000"/>
                </a:solidFill>
              </a:rPr>
              <a:t>Contributions to GEOSS: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66AE"/>
                </a:solidFill>
              </a:rPr>
              <a:t>Engage communities, promote innovative GEOSS powered applications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66AE"/>
                </a:solidFill>
              </a:rPr>
              <a:t>User-driven applications in support of </a:t>
            </a:r>
            <a:r>
              <a:rPr lang="en-GB" sz="4400" dirty="0" err="1">
                <a:solidFill>
                  <a:srgbClr val="0066AE"/>
                </a:solidFill>
              </a:rPr>
              <a:t>EuroGEOSS</a:t>
            </a:r>
            <a:endParaRPr lang="en-GB" sz="4400" dirty="0">
              <a:solidFill>
                <a:srgbClr val="0066A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BE" sz="4400" dirty="0">
                <a:solidFill>
                  <a:srgbClr val="0070C0"/>
                </a:solidFill>
              </a:rPr>
              <a:t>Test / </a:t>
            </a:r>
            <a:r>
              <a:rPr lang="fr-BE" sz="4400" dirty="0" err="1">
                <a:solidFill>
                  <a:srgbClr val="0070C0"/>
                </a:solidFill>
              </a:rPr>
              <a:t>contribute</a:t>
            </a:r>
            <a:r>
              <a:rPr lang="fr-BE" sz="4400" dirty="0">
                <a:solidFill>
                  <a:srgbClr val="0070C0"/>
                </a:solidFill>
              </a:rPr>
              <a:t> options to GEOSS EVOLVE and GEO-DAB </a:t>
            </a:r>
            <a:r>
              <a:rPr lang="fr-BE" sz="4400" dirty="0" err="1">
                <a:solidFill>
                  <a:srgbClr val="0070C0"/>
                </a:solidFill>
              </a:rPr>
              <a:t>operations</a:t>
            </a:r>
            <a:endParaRPr lang="fr-BE" sz="44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64" y="4018743"/>
            <a:ext cx="6981388" cy="125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608" y="1294"/>
            <a:ext cx="3748392" cy="1371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016" y="9747121"/>
            <a:ext cx="8299592" cy="366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3" y="11826552"/>
            <a:ext cx="1120609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034752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525</Words>
  <Application>Microsoft Office PowerPoint</Application>
  <PresentationFormat>Custom</PresentationFormat>
  <Paragraphs>107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Helvetica Light</vt:lpstr>
      <vt:lpstr>Helvetica Neue</vt:lpstr>
      <vt:lpstr>Verdana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 Schouppe</dc:creator>
  <cp:lastModifiedBy>Utilisateur</cp:lastModifiedBy>
  <cp:revision>99</cp:revision>
  <dcterms:modified xsi:type="dcterms:W3CDTF">2018-05-01T21:28:18Z</dcterms:modified>
</cp:coreProperties>
</file>