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6" r:id="rId2"/>
  </p:sldMasterIdLst>
  <p:notesMasterIdLst>
    <p:notesMasterId r:id="rId29"/>
  </p:notesMasterIdLst>
  <p:sldIdLst>
    <p:sldId id="256" r:id="rId3"/>
    <p:sldId id="257" r:id="rId4"/>
    <p:sldId id="282" r:id="rId5"/>
    <p:sldId id="284" r:id="rId6"/>
    <p:sldId id="291" r:id="rId7"/>
    <p:sldId id="258" r:id="rId8"/>
    <p:sldId id="289" r:id="rId9"/>
    <p:sldId id="259" r:id="rId10"/>
    <p:sldId id="262" r:id="rId11"/>
    <p:sldId id="28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3" r:id="rId22"/>
    <p:sldId id="292" r:id="rId23"/>
    <p:sldId id="295" r:id="rId24"/>
    <p:sldId id="296" r:id="rId25"/>
    <p:sldId id="297" r:id="rId26"/>
    <p:sldId id="294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44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7244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Shape 8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1007436" y="6381328"/>
            <a:ext cx="11041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x="1976601" y="498907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1937698" y="537534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Shape 356"/>
          <p:cNvCxnSpPr/>
          <p:nvPr/>
        </p:nvCxnSpPr>
        <p:spPr>
          <a:xfrm>
            <a:off x="1559496" y="4725144"/>
            <a:ext cx="1872300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7" name="Shape 3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3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5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7" name="Shape 377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00" name="Shape 400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1" name="Shape 4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2"/>
          </p:nvPr>
        </p:nvSpPr>
        <p:spPr>
          <a:xfrm rot="5400000">
            <a:off x="3647740" y="-2043540"/>
            <a:ext cx="4896600" cy="11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Shape 26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ised Layout">
  <p:cSld name="Customised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hape 77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b="0" i="1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 i="0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1" name="Shape 12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Shape 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9" name="Shape 299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ised Layout">
  <p:cSld name="Customised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4759216" y="575551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6600056" y="574505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Shape 345"/>
          <p:cNvCxnSpPr/>
          <p:nvPr/>
        </p:nvCxnSpPr>
        <p:spPr>
          <a:xfrm>
            <a:off x="913269" y="2958518"/>
            <a:ext cx="2112300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839416" y="1801703"/>
            <a:ext cx="3311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888167" y="3192520"/>
            <a:ext cx="2519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3"/>
          </p:nvPr>
        </p:nvSpPr>
        <p:spPr>
          <a:xfrm>
            <a:off x="7838690" y="2310242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4"/>
          </p:nvPr>
        </p:nvSpPr>
        <p:spPr>
          <a:xfrm>
            <a:off x="7824192" y="1896443"/>
            <a:ext cx="33846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1C304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arketplace.eosc-hub.e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jpeg"/><Relationship Id="rId21" Type="http://schemas.openxmlformats.org/officeDocument/2006/relationships/image" Target="../media/image42.tiff"/><Relationship Id="rId22" Type="http://schemas.openxmlformats.org/officeDocument/2006/relationships/image" Target="../media/image43.tiff"/><Relationship Id="rId10" Type="http://schemas.openxmlformats.org/officeDocument/2006/relationships/image" Target="../media/image31.png"/><Relationship Id="rId11" Type="http://schemas.openxmlformats.org/officeDocument/2006/relationships/image" Target="../media/image32.jpeg"/><Relationship Id="rId12" Type="http://schemas.openxmlformats.org/officeDocument/2006/relationships/image" Target="../media/image33.png"/><Relationship Id="rId13" Type="http://schemas.openxmlformats.org/officeDocument/2006/relationships/image" Target="../media/image34.jpe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jpeg"/><Relationship Id="rId17" Type="http://schemas.openxmlformats.org/officeDocument/2006/relationships/image" Target="../media/image38.gif"/><Relationship Id="rId18" Type="http://schemas.openxmlformats.org/officeDocument/2006/relationships/image" Target="../media/image39.jpe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gif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tiff"/><Relationship Id="rId6" Type="http://schemas.openxmlformats.org/officeDocument/2006/relationships/image" Target="../media/image27.gif"/><Relationship Id="rId7" Type="http://schemas.openxmlformats.org/officeDocument/2006/relationships/image" Target="../media/image28.jpeg"/><Relationship Id="rId8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402927" y="3789058"/>
            <a:ext cx="7221865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dirty="0" smtClean="0"/>
              <a:t>Tiziana Ferrari, EOSC-Hub Project Coordinator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sz="2800" b="0" i="1" u="none" strike="noStrike" cap="none" dirty="0" smtClean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b="0" i="1" u="none" strike="noStrike" cap="none" baseline="30000" dirty="0" smtClean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b="0" i="1" u="none" strike="noStrike" cap="none" dirty="0" smtClean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GEO Data Providers workshop, </a:t>
            </a:r>
            <a:r>
              <a:rPr lang="en-US" sz="2800" b="0" i="1" u="none" strike="noStrike" cap="none" dirty="0" err="1" smtClean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Frascati</a:t>
            </a:r>
            <a:r>
              <a:rPr lang="en-US" sz="2800" b="0" i="1" u="none" strike="noStrike" cap="none" dirty="0" smtClean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1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body" idx="2"/>
          </p:nvPr>
        </p:nvSpPr>
        <p:spPr>
          <a:xfrm>
            <a:off x="1403350" y="2852750"/>
            <a:ext cx="104697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 smtClean="0"/>
              <a:t>EOSC</a:t>
            </a:r>
            <a:r>
              <a:rPr lang="en-US" dirty="0"/>
              <a:t>-hub contribution to </a:t>
            </a:r>
            <a:r>
              <a:rPr lang="en-US" dirty="0" smtClean="0"/>
              <a:t>the European Open Science Cloud</a:t>
            </a:r>
            <a:endParaRPr sz="3200" b="0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 smtClean="0"/>
              <a:t>GEO</a:t>
            </a:r>
          </a:p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 smtClean="0"/>
              <a:t>Current </a:t>
            </a:r>
            <a:r>
              <a:rPr lang="en-US" sz="3200" dirty="0"/>
              <a:t>and future ESFRI Cluster Projects </a:t>
            </a:r>
            <a:endParaRPr sz="3200" dirty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Thematic clouds</a:t>
            </a:r>
            <a:endParaRPr sz="3200" dirty="0"/>
          </a:p>
          <a:p>
            <a: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-"/>
            </a:pPr>
            <a:r>
              <a:rPr lang="en-US" sz="3200" dirty="0" err="1"/>
              <a:t>eROSA</a:t>
            </a:r>
            <a:r>
              <a:rPr lang="en-US" sz="3200" dirty="0"/>
              <a:t>, AGRINFRA+</a:t>
            </a:r>
            <a:endParaRPr sz="3200" dirty="0"/>
          </a:p>
          <a:p>
            <a: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-"/>
            </a:pPr>
            <a:r>
              <a:rPr lang="en-US" sz="3200" dirty="0"/>
              <a:t>Blue Cloud</a:t>
            </a:r>
            <a:endParaRPr sz="3200" dirty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Research collaborations</a:t>
            </a:r>
            <a:endParaRPr sz="3200" dirty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Virtual Research Environments</a:t>
            </a:r>
            <a:endParaRPr sz="3200" dirty="0"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6" name="Shape 836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Collaboration - Research </a:t>
            </a:r>
            <a:r>
              <a:rPr lang="en-US" dirty="0" smtClean="0"/>
              <a:t>infrastructures and communities</a:t>
            </a:r>
            <a:endParaRPr dirty="0"/>
          </a:p>
        </p:txBody>
      </p:sp>
      <p:sp>
        <p:nvSpPr>
          <p:cNvPr id="837" name="Shape 837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FAIR implementation guidelines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Discovery/Access to community specific scientific products (data, publications, software) through the EOSC-hub marketplace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technical innovation and co-design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Scaling up of data/compute infrastructure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AAI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...</a:t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5213400" y="3489300"/>
            <a:ext cx="822300" cy="65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8B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3880842" y="3991952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200"/>
              <a:buFont typeface="Arial"/>
              <a:buNone/>
            </a:pPr>
            <a:r>
              <a:rPr lang="en-US" sz="3200" b="1" i="1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An open set of process, policies and support tools for EOSC onboarding of providers and end-users and the human resources to run it</a:t>
            </a:r>
            <a:endParaRPr sz="3200" b="1" i="1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PART II 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/>
              <a:t>Project contribution to “the Hub”</a:t>
            </a:r>
            <a:endParaRPr sz="2800" b="0" i="0" u="none" strike="noStrike" cap="non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The Hub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 European-level </a:t>
            </a: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 point for researchers and innovators</a:t>
            </a:r>
            <a:r>
              <a:rPr lang="en-US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8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discover, access, use and reuse </a:t>
            </a:r>
            <a:r>
              <a:rPr lang="en-US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 broad spectrum of resources for advanced data-driven research. </a:t>
            </a: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Font typeface="Calibri"/>
              <a:buChar char="-"/>
            </a:pP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Through the </a:t>
            </a:r>
            <a:r>
              <a:rPr lang="en-US"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virtual access mechanism</a:t>
            </a: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more scientific communities and users have access to services supporting their scientific discovery and collaboration </a:t>
            </a:r>
            <a:r>
              <a:rPr lang="en-US"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across disciplinary and geographical boundaries</a:t>
            </a: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Open to service providers and end-users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Font typeface="Calibri"/>
              <a:buChar char="-"/>
            </a:pP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The project will support the integration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thematic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services </a:t>
            </a: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scientific products </a:t>
            </a:r>
            <a:r>
              <a:rPr lang="en-US"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from research communities and disciplines.</a:t>
            </a:r>
            <a:endParaRPr sz="24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Shape 64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Shape 650"/>
          <p:cNvGrpSpPr/>
          <p:nvPr/>
        </p:nvGrpSpPr>
        <p:grpSpPr>
          <a:xfrm>
            <a:off x="294418" y="1268413"/>
            <a:ext cx="11418323" cy="4854574"/>
            <a:chOff x="-40545" y="0"/>
            <a:chExt cx="11418323" cy="4854574"/>
          </a:xfrm>
        </p:grpSpPr>
        <p:sp>
          <p:nvSpPr>
            <p:cNvPr id="651" name="Shape 651"/>
            <p:cNvSpPr/>
            <p:nvPr/>
          </p:nvSpPr>
          <p:spPr>
            <a:xfrm>
              <a:off x="895549" y="0"/>
              <a:ext cx="3235500" cy="323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2"/>
                    <a:pt x="56254" y="8548"/>
                  </a:cubicBezTo>
                  <a:cubicBezTo>
                    <a:pt x="83220" y="6585"/>
                    <a:pt x="107127" y="25775"/>
                    <a:pt x="111044" y="52527"/>
                  </a:cubicBezTo>
                  <a:cubicBezTo>
                    <a:pt x="114960" y="79280"/>
                    <a:pt x="97557" y="104518"/>
                    <a:pt x="71160" y="110366"/>
                  </a:cubicBezTo>
                  <a:lnTo>
                    <a:pt x="70590" y="118429"/>
                  </a:lnTo>
                  <a:lnTo>
                    <a:pt x="56831" y="104888"/>
                  </a:lnTo>
                  <a:lnTo>
                    <a:pt x="72703" y="88504"/>
                  </a:lnTo>
                  <a:lnTo>
                    <a:pt x="72143" y="96442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7" y="32653"/>
                    <a:pt x="75400" y="19709"/>
                    <a:pt x="55890" y="21809"/>
                  </a:cubicBezTo>
                  <a:cubicBezTo>
                    <a:pt x="36379" y="23908"/>
                    <a:pt x="21588" y="40377"/>
                    <a:pt x="21588" y="60000"/>
                  </a:cubicBezTo>
                  <a:close/>
                </a:path>
              </a:pathLst>
            </a:custGeom>
            <a:solidFill>
              <a:srgbClr val="B5892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4166978" y="216370"/>
              <a:ext cx="7210800" cy="27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4166978" y="216370"/>
              <a:ext cx="7210800" cy="27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Publish services and products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Hub policies and comply to these (general &amp; community-specific) → community labels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e.g. FAIR best practices, access  and usage policies, interoperability and standards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Define/Adopt standard-compliant general service management processes with other providers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Exploit tools and for service management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Accounting, monitoring, federated AAI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Incident management, order management, SLA management, IT security management …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Shape 654"/>
            <p:cNvSpPr/>
            <p:nvPr/>
          </p:nvSpPr>
          <p:spPr>
            <a:xfrm>
              <a:off x="1615644" y="864444"/>
              <a:ext cx="180510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 txBox="1"/>
            <p:nvPr/>
          </p:nvSpPr>
          <p:spPr>
            <a:xfrm>
              <a:off x="1615644" y="864444"/>
              <a:ext cx="180510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Providers</a:t>
              </a: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-40545" y="2073874"/>
              <a:ext cx="2779500" cy="278070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3199809" y="2608025"/>
              <a:ext cx="7421400" cy="22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 txBox="1"/>
            <p:nvPr/>
          </p:nvSpPr>
          <p:spPr>
            <a:xfrm>
              <a:off x="3199809" y="2608025"/>
              <a:ext cx="7421400" cy="22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institutional credentials for access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Discover, compare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Order, get access and support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Request additional services and products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463510" y="3034109"/>
              <a:ext cx="180510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 txBox="1"/>
            <p:nvPr/>
          </p:nvSpPr>
          <p:spPr>
            <a:xfrm>
              <a:off x="463510" y="3034109"/>
              <a:ext cx="180510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End-users</a:t>
              </a: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Shape 66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Value proposition 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Shape 6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448" y="4941168"/>
            <a:ext cx="893066" cy="9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Shape 6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094" y="2780928"/>
            <a:ext cx="851570" cy="82504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Manage alignment of services to defined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policies and standards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Align services and products metadata to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community guidelines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(eInfraCentral, OpenAIRE-Advance)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Define/maintain/review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service level agreements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Conduct service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audits and quality assurance reviews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Manage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end-to-end service level management performance </a:t>
            </a: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retaining overall accountability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Provide the tools for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aggregating demand and supply</a:t>
            </a: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, make services and research artifacts discoverable and accessible at European level etc.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Coordinate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IT security operations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Support users with </a:t>
            </a:r>
            <a:r>
              <a:rPr lang="en-US" sz="26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incident management</a:t>
            </a:r>
            <a:endParaRPr sz="26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Hub service management system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Shape 67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Marketplace functions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Shape 680"/>
          <p:cNvGrpSpPr/>
          <p:nvPr/>
        </p:nvGrpSpPr>
        <p:grpSpPr>
          <a:xfrm>
            <a:off x="2036787" y="719666"/>
            <a:ext cx="8118423" cy="5418600"/>
            <a:chOff x="4787" y="0"/>
            <a:chExt cx="8118423" cy="5418600"/>
          </a:xfrm>
        </p:grpSpPr>
        <p:sp>
          <p:nvSpPr>
            <p:cNvPr id="681" name="Shape 681"/>
            <p:cNvSpPr/>
            <p:nvPr/>
          </p:nvSpPr>
          <p:spPr>
            <a:xfrm>
              <a:off x="609599" y="0"/>
              <a:ext cx="6908700" cy="541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BCBD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787" y="1625600"/>
              <a:ext cx="1947600" cy="2167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 txBox="1"/>
            <p:nvPr/>
          </p:nvSpPr>
          <p:spPr>
            <a:xfrm>
              <a:off x="99861" y="1720674"/>
              <a:ext cx="1757400" cy="19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Promote and share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2061728" y="1625600"/>
              <a:ext cx="1947600" cy="2167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 txBox="1"/>
            <p:nvPr/>
          </p:nvSpPr>
          <p:spPr>
            <a:xfrm>
              <a:off x="2156802" y="1720674"/>
              <a:ext cx="1757400" cy="19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Discover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4118669" y="1625600"/>
              <a:ext cx="1947600" cy="2167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 txBox="1"/>
            <p:nvPr/>
          </p:nvSpPr>
          <p:spPr>
            <a:xfrm>
              <a:off x="4213743" y="1720674"/>
              <a:ext cx="1757400" cy="19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Order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6175610" y="1625600"/>
              <a:ext cx="1947600" cy="2167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 txBox="1"/>
            <p:nvPr/>
          </p:nvSpPr>
          <p:spPr>
            <a:xfrm>
              <a:off x="6270684" y="1720674"/>
              <a:ext cx="1757400" cy="19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0" name="Shape 69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Arial"/>
              <a:buChar char="•"/>
            </a:pPr>
            <a:r>
              <a:rPr lang="en-US" sz="2590" i="0" u="none" strike="noStrike" cap="none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Open catalogue of services and products</a:t>
            </a:r>
            <a:endParaRPr sz="2590" i="0" u="none" strike="noStrike" cap="none" dirty="0">
              <a:solidFill>
                <a:srgbClr val="558E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Font typeface="Calibri"/>
              <a:buChar char="-"/>
            </a:pPr>
            <a:r>
              <a:rPr lang="en-US" sz="2405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Integrated discovery, order &amp; access management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Service options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 smtClean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Service provider </a:t>
            </a:r>
            <a:r>
              <a:rPr lang="en-US" sz="2590" b="0" i="0" u="none" strike="noStrike" cap="none" dirty="0" smtClean="0">
                <a:solidFill>
                  <a:srgbClr val="558ED5"/>
                </a:solidFill>
                <a:sym typeface="Calibri"/>
              </a:rPr>
              <a:t>branding</a:t>
            </a:r>
            <a:endParaRPr dirty="0">
              <a:solidFill>
                <a:srgbClr val="558ED5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Integrated with AAI (eduGAIN, social IDs, IGTF, etc.</a:t>
            </a:r>
            <a:r>
              <a:rPr lang="en-US" sz="2590" b="0" i="0" u="none" strike="noStrike" cap="none" dirty="0" smtClean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590" dirty="0"/>
          </a:p>
          <a:p>
            <a:pPr marL="800100" lvl="1" indent="-342900">
              <a:lnSpc>
                <a:spcPct val="90000"/>
              </a:lnSpc>
              <a:spcBef>
                <a:spcPts val="518"/>
              </a:spcBef>
              <a:buSzPts val="2590"/>
              <a:buFont typeface="Arial"/>
              <a:buChar char="•"/>
            </a:pPr>
            <a:r>
              <a:rPr lang="en-US" sz="2390" b="0" i="0" u="none" strike="noStrike" cap="none" dirty="0" smtClean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AARC </a:t>
            </a:r>
            <a:r>
              <a:rPr lang="en-US" sz="239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blueprint </a:t>
            </a:r>
            <a:r>
              <a:rPr lang="en-US" sz="2390" b="0" i="0" u="none" strike="noStrike" cap="none" dirty="0" smtClean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conformance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First release: July 2018</a:t>
            </a:r>
            <a:endParaRPr sz="259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Font typeface="Calibri"/>
              <a:buChar char="-"/>
            </a:pPr>
            <a:r>
              <a:rPr lang="en-US" sz="2405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https://marketplace.eosc-hub.eu/</a:t>
            </a:r>
            <a:endParaRPr sz="2405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Shape 69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Marketplace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Shape 698"/>
          <p:cNvGrpSpPr/>
          <p:nvPr/>
        </p:nvGrpSpPr>
        <p:grpSpPr>
          <a:xfrm>
            <a:off x="6201304" y="1161617"/>
            <a:ext cx="5045919" cy="5018540"/>
            <a:chOff x="897392" y="36873"/>
            <a:chExt cx="5045919" cy="5018540"/>
          </a:xfrm>
        </p:grpSpPr>
        <p:sp>
          <p:nvSpPr>
            <p:cNvPr id="699" name="Shape 699"/>
            <p:cNvSpPr/>
            <p:nvPr/>
          </p:nvSpPr>
          <p:spPr>
            <a:xfrm>
              <a:off x="1317758" y="303547"/>
              <a:ext cx="4307700" cy="4307700"/>
            </a:xfrm>
            <a:prstGeom prst="pie">
              <a:avLst>
                <a:gd name="adj1" fmla="val 16200000"/>
                <a:gd name="adj2" fmla="val 19800000"/>
              </a:avLst>
            </a:prstGeom>
            <a:gradFill>
              <a:gsLst>
                <a:gs pos="0">
                  <a:srgbClr val="CB7300"/>
                </a:gs>
                <a:gs pos="100000">
                  <a:srgbClr val="FFBD8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 txBox="1"/>
            <p:nvPr/>
          </p:nvSpPr>
          <p:spPr>
            <a:xfrm>
              <a:off x="3574230" y="853818"/>
              <a:ext cx="1128300" cy="8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1369042" y="392267"/>
              <a:ext cx="4307700" cy="4307700"/>
            </a:xfrm>
            <a:prstGeom prst="pie">
              <a:avLst>
                <a:gd name="adj1" fmla="val 19800000"/>
                <a:gd name="adj2" fmla="val 1800000"/>
              </a:avLst>
            </a:prstGeom>
            <a:gradFill>
              <a:gsLst>
                <a:gs pos="0">
                  <a:srgbClr val="FF8C00"/>
                </a:gs>
                <a:gs pos="100000">
                  <a:srgbClr val="FFB268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 txBox="1"/>
            <p:nvPr/>
          </p:nvSpPr>
          <p:spPr>
            <a:xfrm>
              <a:off x="4292198" y="2135904"/>
              <a:ext cx="11796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Storage &amp; Data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1317758" y="480987"/>
              <a:ext cx="4307700" cy="4307700"/>
            </a:xfrm>
            <a:prstGeom prst="pie">
              <a:avLst>
                <a:gd name="adj1" fmla="val 1800000"/>
                <a:gd name="adj2" fmla="val 5400000"/>
              </a:avLst>
            </a:prstGeom>
            <a:gradFill>
              <a:gsLst>
                <a:gs pos="0">
                  <a:srgbClr val="FFA448"/>
                </a:gs>
                <a:gs pos="100000">
                  <a:srgbClr val="FFC67D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 txBox="1"/>
            <p:nvPr/>
          </p:nvSpPr>
          <p:spPr>
            <a:xfrm>
              <a:off x="3574230" y="3392348"/>
              <a:ext cx="1128300" cy="8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Identity &amp; Security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>
              <a:off x="1215192" y="480987"/>
              <a:ext cx="4307700" cy="4307700"/>
            </a:xfrm>
            <a:prstGeom prst="pie">
              <a:avLst>
                <a:gd name="adj1" fmla="val 5400000"/>
                <a:gd name="adj2" fmla="val 9000000"/>
              </a:avLst>
            </a:prstGeom>
            <a:gradFill>
              <a:gsLst>
                <a:gs pos="0">
                  <a:srgbClr val="FFC9A4"/>
                </a:gs>
                <a:gs pos="100000">
                  <a:srgbClr val="FFDBB1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 txBox="1"/>
            <p:nvPr/>
          </p:nvSpPr>
          <p:spPr>
            <a:xfrm>
              <a:off x="2138293" y="3392348"/>
              <a:ext cx="1128300" cy="8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Platforms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Shape 707"/>
            <p:cNvSpPr/>
            <p:nvPr/>
          </p:nvSpPr>
          <p:spPr>
            <a:xfrm>
              <a:off x="1163908" y="392267"/>
              <a:ext cx="4307700" cy="4307700"/>
            </a:xfrm>
            <a:prstGeom prst="pie">
              <a:avLst>
                <a:gd name="adj1" fmla="val 9000000"/>
                <a:gd name="adj2" fmla="val 12600000"/>
              </a:avLst>
            </a:prstGeom>
            <a:gradFill>
              <a:gsLst>
                <a:gs pos="0">
                  <a:srgbClr val="FFA448"/>
                </a:gs>
                <a:gs pos="100000">
                  <a:srgbClr val="FFC67D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1369042" y="2135904"/>
              <a:ext cx="11796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Thematic services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1215192" y="303547"/>
              <a:ext cx="4307700" cy="4307700"/>
            </a:xfrm>
            <a:prstGeom prst="pie">
              <a:avLst>
                <a:gd name="adj1" fmla="val 12600000"/>
                <a:gd name="adj2" fmla="val 16200000"/>
              </a:avLst>
            </a:prstGeom>
            <a:gradFill>
              <a:gsLst>
                <a:gs pos="0">
                  <a:srgbClr val="FF8C00"/>
                </a:gs>
                <a:gs pos="100000">
                  <a:srgbClr val="FFB268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Shape 710"/>
            <p:cNvSpPr txBox="1"/>
            <p:nvPr/>
          </p:nvSpPr>
          <p:spPr>
            <a:xfrm>
              <a:off x="2138293" y="853818"/>
              <a:ext cx="1128300" cy="8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services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1050927" y="36873"/>
              <a:ext cx="4841100" cy="484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4" y="4067"/>
                  </a:moveTo>
                  <a:lnTo>
                    <a:pt x="60004" y="4067"/>
                  </a:lnTo>
                  <a:cubicBezTo>
                    <a:pt x="78196" y="4069"/>
                    <a:pt x="95251" y="12917"/>
                    <a:pt x="105727" y="27790"/>
                  </a:cubicBezTo>
                  <a:lnTo>
                    <a:pt x="109239" y="25763"/>
                  </a:lnTo>
                  <a:lnTo>
                    <a:pt x="105797" y="33559"/>
                  </a:lnTo>
                  <a:lnTo>
                    <a:pt x="96909" y="32882"/>
                  </a:lnTo>
                  <a:lnTo>
                    <a:pt x="100419" y="30855"/>
                  </a:lnTo>
                  <a:cubicBezTo>
                    <a:pt x="91053" y="17867"/>
                    <a:pt x="76017" y="10171"/>
                    <a:pt x="60004" y="10169"/>
                  </a:cubicBezTo>
                  <a:close/>
                </a:path>
              </a:pathLst>
            </a:custGeom>
            <a:gradFill>
              <a:gsLst>
                <a:gs pos="0">
                  <a:srgbClr val="FF9500"/>
                </a:gs>
                <a:gs pos="100000">
                  <a:srgbClr val="FFBF72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1102211" y="125593"/>
              <a:ext cx="4841100" cy="484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439" y="32034"/>
                  </a:moveTo>
                  <a:lnTo>
                    <a:pt x="108439" y="32034"/>
                  </a:lnTo>
                  <a:cubicBezTo>
                    <a:pt x="117536" y="47790"/>
                    <a:pt x="118401" y="66986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015" y="65825"/>
                    <a:pt x="111162" y="48953"/>
                    <a:pt x="103155" y="35085"/>
                  </a:cubicBezTo>
                  <a:close/>
                </a:path>
              </a:pathLst>
            </a:custGeom>
            <a:gradFill>
              <a:gsLst>
                <a:gs pos="0">
                  <a:srgbClr val="FF9C15"/>
                </a:gs>
                <a:gs pos="100000">
                  <a:srgbClr val="FFBE6E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050927" y="214313"/>
              <a:ext cx="4841100" cy="484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439" y="87966"/>
                  </a:moveTo>
                  <a:cubicBezTo>
                    <a:pt x="99343" y="103721"/>
                    <a:pt x="83153" y="114068"/>
                    <a:pt x="65035" y="115706"/>
                  </a:cubicBezTo>
                  <a:lnTo>
                    <a:pt x="65035" y="119760"/>
                  </a:lnTo>
                  <a:lnTo>
                    <a:pt x="60004" y="112882"/>
                  </a:lnTo>
                  <a:lnTo>
                    <a:pt x="65034" y="105523"/>
                  </a:lnTo>
                  <a:lnTo>
                    <a:pt x="65034" y="109576"/>
                  </a:lnTo>
                  <a:lnTo>
                    <a:pt x="65034" y="109576"/>
                  </a:lnTo>
                  <a:cubicBezTo>
                    <a:pt x="80965" y="107958"/>
                    <a:pt x="95148" y="98783"/>
                    <a:pt x="103155" y="84915"/>
                  </a:cubicBezTo>
                  <a:close/>
                </a:path>
              </a:pathLst>
            </a:custGeom>
            <a:gradFill>
              <a:gsLst>
                <a:gs pos="0">
                  <a:srgbClr val="FFAF62"/>
                </a:gs>
                <a:gs pos="100000">
                  <a:srgbClr val="FFCD8A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948675" y="214313"/>
              <a:ext cx="4841100" cy="484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6" y="115933"/>
                  </a:moveTo>
                  <a:lnTo>
                    <a:pt x="59996" y="115933"/>
                  </a:lnTo>
                  <a:cubicBezTo>
                    <a:pt x="41804" y="115931"/>
                    <a:pt x="24749" y="107083"/>
                    <a:pt x="14273" y="92210"/>
                  </a:cubicBezTo>
                  <a:lnTo>
                    <a:pt x="10761" y="94237"/>
                  </a:lnTo>
                  <a:lnTo>
                    <a:pt x="14203" y="86441"/>
                  </a:lnTo>
                  <a:lnTo>
                    <a:pt x="23091" y="87118"/>
                  </a:lnTo>
                  <a:lnTo>
                    <a:pt x="19581" y="89145"/>
                  </a:lnTo>
                  <a:lnTo>
                    <a:pt x="19581" y="89145"/>
                  </a:lnTo>
                  <a:cubicBezTo>
                    <a:pt x="28947" y="102133"/>
                    <a:pt x="43983" y="109829"/>
                    <a:pt x="59996" y="109831"/>
                  </a:cubicBezTo>
                  <a:close/>
                </a:path>
              </a:pathLst>
            </a:custGeom>
            <a:gradFill>
              <a:gsLst>
                <a:gs pos="0">
                  <a:srgbClr val="FFCDAD"/>
                </a:gs>
                <a:gs pos="100000">
                  <a:srgbClr val="FFDDBA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897392" y="125593"/>
              <a:ext cx="4841100" cy="484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61" y="87966"/>
                  </a:moveTo>
                  <a:lnTo>
                    <a:pt x="11561" y="87966"/>
                  </a:lnTo>
                  <a:cubicBezTo>
                    <a:pt x="2464" y="72210"/>
                    <a:pt x="1599" y="53014"/>
                    <a:pt x="9242" y="36504"/>
                  </a:cubicBezTo>
                  <a:lnTo>
                    <a:pt x="5731" y="34477"/>
                  </a:lnTo>
                  <a:lnTo>
                    <a:pt x="14203" y="33559"/>
                  </a:lnTo>
                  <a:lnTo>
                    <a:pt x="18060" y="41595"/>
                  </a:lnTo>
                  <a:lnTo>
                    <a:pt x="14551" y="39569"/>
                  </a:lnTo>
                  <a:lnTo>
                    <a:pt x="14551" y="39569"/>
                  </a:lnTo>
                  <a:cubicBezTo>
                    <a:pt x="7985" y="54175"/>
                    <a:pt x="8838" y="71047"/>
                    <a:pt x="16845" y="84915"/>
                  </a:cubicBezTo>
                  <a:close/>
                </a:path>
              </a:pathLst>
            </a:custGeom>
            <a:gradFill>
              <a:gsLst>
                <a:gs pos="0">
                  <a:srgbClr val="FFAF62"/>
                </a:gs>
                <a:gs pos="100000">
                  <a:srgbClr val="FFCD8A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948675" y="36873"/>
              <a:ext cx="4841100" cy="484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61" y="32034"/>
                  </a:moveTo>
                  <a:lnTo>
                    <a:pt x="11561" y="32034"/>
                  </a:lnTo>
                  <a:cubicBezTo>
                    <a:pt x="20657" y="16279"/>
                    <a:pt x="36847" y="5932"/>
                    <a:pt x="54965" y="4294"/>
                  </a:cubicBezTo>
                  <a:lnTo>
                    <a:pt x="54965" y="240"/>
                  </a:lnTo>
                  <a:lnTo>
                    <a:pt x="59996" y="7118"/>
                  </a:lnTo>
                  <a:lnTo>
                    <a:pt x="54966" y="14477"/>
                  </a:lnTo>
                  <a:lnTo>
                    <a:pt x="54966" y="10424"/>
                  </a:lnTo>
                  <a:lnTo>
                    <a:pt x="54966" y="10424"/>
                  </a:lnTo>
                  <a:cubicBezTo>
                    <a:pt x="39035" y="12042"/>
                    <a:pt x="24852" y="21217"/>
                    <a:pt x="16845" y="35085"/>
                  </a:cubicBezTo>
                  <a:close/>
                </a:path>
              </a:pathLst>
            </a:custGeom>
            <a:gradFill>
              <a:gsLst>
                <a:gs pos="0">
                  <a:srgbClr val="FF9C15"/>
                </a:gs>
                <a:gs pos="100000">
                  <a:srgbClr val="FFBE6E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Shape 71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Shape 722"/>
          <p:cNvGrpSpPr/>
          <p:nvPr/>
        </p:nvGrpSpPr>
        <p:grpSpPr>
          <a:xfrm>
            <a:off x="479374" y="908720"/>
            <a:ext cx="11521200" cy="5472600"/>
            <a:chOff x="-2" y="0"/>
            <a:chExt cx="11521200" cy="5472600"/>
          </a:xfrm>
        </p:grpSpPr>
        <p:sp>
          <p:nvSpPr>
            <p:cNvPr id="723" name="Shape 723"/>
            <p:cNvSpPr/>
            <p:nvPr/>
          </p:nvSpPr>
          <p:spPr>
            <a:xfrm>
              <a:off x="-2" y="0"/>
              <a:ext cx="11521200" cy="547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5750" y="15000"/>
                  </a:quadBezTo>
                  <a:lnTo>
                    <a:pt x="104947" y="0"/>
                  </a:lnTo>
                  <a:lnTo>
                    <a:pt x="120000" y="24000"/>
                  </a:lnTo>
                  <a:lnTo>
                    <a:pt x="108158" y="60000"/>
                  </a:lnTo>
                  <a:lnTo>
                    <a:pt x="107356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B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728220" y="4407121"/>
              <a:ext cx="201300" cy="201300"/>
            </a:xfrm>
            <a:prstGeom prst="ellipse">
              <a:avLst/>
            </a:prstGeom>
            <a:solidFill>
              <a:srgbClr val="192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728225" y="4626581"/>
              <a:ext cx="4458300" cy="42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Shape 726"/>
            <p:cNvSpPr txBox="1"/>
            <p:nvPr/>
          </p:nvSpPr>
          <p:spPr>
            <a:xfrm>
              <a:off x="728224" y="4626580"/>
              <a:ext cx="5608500" cy="42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7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 2018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General services accessible through federated AAI (B2ACCESS and Check-In)</a:t>
              </a:r>
              <a:endParaRPr sz="1800"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portfolio management process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Shape 727"/>
            <p:cNvSpPr/>
            <p:nvPr/>
          </p:nvSpPr>
          <p:spPr>
            <a:xfrm>
              <a:off x="2351582" y="3285178"/>
              <a:ext cx="315300" cy="315300"/>
            </a:xfrm>
            <a:prstGeom prst="ellipse">
              <a:avLst/>
            </a:prstGeom>
            <a:solidFill>
              <a:srgbClr val="192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2270427" y="3652555"/>
              <a:ext cx="2599500" cy="10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 txBox="1"/>
            <p:nvPr/>
          </p:nvSpPr>
          <p:spPr>
            <a:xfrm>
              <a:off x="2270421" y="3652555"/>
              <a:ext cx="5146500" cy="10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0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July 2018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Order general services through the EOSC-Hub Marketplace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4299614" y="2353875"/>
              <a:ext cx="420300" cy="420300"/>
            </a:xfrm>
            <a:prstGeom prst="ellipse">
              <a:avLst/>
            </a:prstGeom>
            <a:solidFill>
              <a:srgbClr val="192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165748" y="2905522"/>
              <a:ext cx="3251100" cy="19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Shape 732"/>
            <p:cNvSpPr txBox="1"/>
            <p:nvPr/>
          </p:nvSpPr>
          <p:spPr>
            <a:xfrm>
              <a:off x="4013349" y="2981730"/>
              <a:ext cx="4458300" cy="19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7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Nov 2018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Accounting and monitoring of all general services Integrated Helpdesk system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6336705" y="1584176"/>
              <a:ext cx="543000" cy="543000"/>
            </a:xfrm>
            <a:prstGeom prst="ellipse">
              <a:avLst/>
            </a:prstGeom>
            <a:solidFill>
              <a:srgbClr val="192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6615400" y="2376252"/>
              <a:ext cx="2929200" cy="17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Shape 735"/>
            <p:cNvSpPr txBox="1"/>
            <p:nvPr/>
          </p:nvSpPr>
          <p:spPr>
            <a:xfrm>
              <a:off x="6615399" y="2376255"/>
              <a:ext cx="3792600" cy="17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76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 2018 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Consistent monitoring of all EOSC-Hub services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Shape 736"/>
            <p:cNvSpPr/>
            <p:nvPr/>
          </p:nvSpPr>
          <p:spPr>
            <a:xfrm>
              <a:off x="8041623" y="1252479"/>
              <a:ext cx="691800" cy="691800"/>
            </a:xfrm>
            <a:prstGeom prst="ellipse">
              <a:avLst/>
            </a:prstGeom>
            <a:solidFill>
              <a:srgbClr val="192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8644616" y="1379839"/>
              <a:ext cx="2573100" cy="40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Shape 738"/>
            <p:cNvSpPr txBox="1"/>
            <p:nvPr/>
          </p:nvSpPr>
          <p:spPr>
            <a:xfrm>
              <a:off x="8644616" y="1151239"/>
              <a:ext cx="2573100" cy="40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5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Feb 2019 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Majority of Service Management System completed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9" name="Shape 73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7" name="Shape 747"/>
          <p:cNvGrpSpPr/>
          <p:nvPr/>
        </p:nvGrpSpPr>
        <p:grpSpPr>
          <a:xfrm>
            <a:off x="1271469" y="893723"/>
            <a:ext cx="9649153" cy="5412586"/>
            <a:chOff x="936109" y="3070"/>
            <a:chExt cx="9649153" cy="5412586"/>
          </a:xfrm>
        </p:grpSpPr>
        <p:sp>
          <p:nvSpPr>
            <p:cNvPr id="748" name="Shape 748"/>
            <p:cNvSpPr/>
            <p:nvPr/>
          </p:nvSpPr>
          <p:spPr>
            <a:xfrm>
              <a:off x="936109" y="3070"/>
              <a:ext cx="3309000" cy="8079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Shape 749"/>
            <p:cNvSpPr txBox="1"/>
            <p:nvPr/>
          </p:nvSpPr>
          <p:spPr>
            <a:xfrm>
              <a:off x="1340029" y="3070"/>
              <a:ext cx="2501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Architecture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Shape 750"/>
            <p:cNvSpPr/>
            <p:nvPr/>
          </p:nvSpPr>
          <p:spPr>
            <a:xfrm>
              <a:off x="3982554" y="71736"/>
              <a:ext cx="21411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Shape 751"/>
            <p:cNvSpPr txBox="1"/>
            <p:nvPr/>
          </p:nvSpPr>
          <p:spPr>
            <a:xfrm>
              <a:off x="4317807" y="71736"/>
              <a:ext cx="14706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Federating Core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5888872" y="71736"/>
              <a:ext cx="23607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Shape 753"/>
            <p:cNvSpPr txBox="1"/>
            <p:nvPr/>
          </p:nvSpPr>
          <p:spPr>
            <a:xfrm>
              <a:off x="6224125" y="71736"/>
              <a:ext cx="16902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 and Thematic services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8014999" y="71736"/>
              <a:ext cx="24261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Shape 755"/>
            <p:cNvSpPr txBox="1"/>
            <p:nvPr/>
          </p:nvSpPr>
          <p:spPr>
            <a:xfrm>
              <a:off x="8350252" y="71736"/>
              <a:ext cx="17556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management system (process and policies)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936109" y="924007"/>
              <a:ext cx="3309000" cy="8079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Shape 757"/>
            <p:cNvSpPr txBox="1"/>
            <p:nvPr/>
          </p:nvSpPr>
          <p:spPr>
            <a:xfrm>
              <a:off x="1340029" y="924007"/>
              <a:ext cx="2501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Shape 758"/>
            <p:cNvSpPr/>
            <p:nvPr/>
          </p:nvSpPr>
          <p:spPr>
            <a:xfrm>
              <a:off x="3982554" y="992674"/>
              <a:ext cx="21738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Shape 759"/>
            <p:cNvSpPr txBox="1"/>
            <p:nvPr/>
          </p:nvSpPr>
          <p:spPr>
            <a:xfrm>
              <a:off x="4317807" y="992674"/>
              <a:ext cx="15033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products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Shape 760"/>
            <p:cNvSpPr/>
            <p:nvPr/>
          </p:nvSpPr>
          <p:spPr>
            <a:xfrm>
              <a:off x="5921542" y="992674"/>
              <a:ext cx="22926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Shape 761"/>
            <p:cNvSpPr txBox="1"/>
            <p:nvPr/>
          </p:nvSpPr>
          <p:spPr>
            <a:xfrm>
              <a:off x="6256795" y="992674"/>
              <a:ext cx="16221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analytics tools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Shape 762"/>
            <p:cNvSpPr/>
            <p:nvPr/>
          </p:nvSpPr>
          <p:spPr>
            <a:xfrm>
              <a:off x="7979462" y="992674"/>
              <a:ext cx="26058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Shape 763"/>
            <p:cNvSpPr txBox="1"/>
            <p:nvPr/>
          </p:nvSpPr>
          <p:spPr>
            <a:xfrm>
              <a:off x="8314715" y="992674"/>
              <a:ext cx="19353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FAIR guidelines from participating communities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Shape 764"/>
            <p:cNvSpPr/>
            <p:nvPr/>
          </p:nvSpPr>
          <p:spPr>
            <a:xfrm>
              <a:off x="936109" y="1844944"/>
              <a:ext cx="3288900" cy="8079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Shape 765"/>
            <p:cNvSpPr txBox="1"/>
            <p:nvPr/>
          </p:nvSpPr>
          <p:spPr>
            <a:xfrm>
              <a:off x="1340029" y="1844944"/>
              <a:ext cx="24810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Shape 766"/>
            <p:cNvSpPr/>
            <p:nvPr/>
          </p:nvSpPr>
          <p:spPr>
            <a:xfrm>
              <a:off x="3962358" y="1913611"/>
              <a:ext cx="22467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Shape 767"/>
            <p:cNvSpPr txBox="1"/>
            <p:nvPr/>
          </p:nvSpPr>
          <p:spPr>
            <a:xfrm>
              <a:off x="4297611" y="1913611"/>
              <a:ext cx="15762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AAI, accounting, monitoring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Shape 768"/>
            <p:cNvSpPr/>
            <p:nvPr/>
          </p:nvSpPr>
          <p:spPr>
            <a:xfrm>
              <a:off x="5974415" y="1913611"/>
              <a:ext cx="21870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Shape 769"/>
            <p:cNvSpPr txBox="1"/>
            <p:nvPr/>
          </p:nvSpPr>
          <p:spPr>
            <a:xfrm>
              <a:off x="6309668" y="1913611"/>
              <a:ext cx="1516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Helpdesk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Shape 770"/>
            <p:cNvSpPr/>
            <p:nvPr/>
          </p:nvSpPr>
          <p:spPr>
            <a:xfrm>
              <a:off x="7926596" y="1913611"/>
              <a:ext cx="26586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Shape 771"/>
            <p:cNvSpPr txBox="1"/>
            <p:nvPr/>
          </p:nvSpPr>
          <p:spPr>
            <a:xfrm>
              <a:off x="8261849" y="1913611"/>
              <a:ext cx="19881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catalogue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Shape 772"/>
            <p:cNvSpPr/>
            <p:nvPr/>
          </p:nvSpPr>
          <p:spPr>
            <a:xfrm>
              <a:off x="936109" y="2765882"/>
              <a:ext cx="3309000" cy="8079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Shape 773"/>
            <p:cNvSpPr txBox="1"/>
            <p:nvPr/>
          </p:nvSpPr>
          <p:spPr>
            <a:xfrm>
              <a:off x="1340029" y="2765882"/>
              <a:ext cx="2501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 and Interfaces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>
              <a:off x="3982554" y="2834548"/>
              <a:ext cx="22524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Shape 775"/>
            <p:cNvSpPr txBox="1"/>
            <p:nvPr/>
          </p:nvSpPr>
          <p:spPr>
            <a:xfrm>
              <a:off x="4317807" y="2834548"/>
              <a:ext cx="15819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Marketplace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Shape 776"/>
            <p:cNvSpPr/>
            <p:nvPr/>
          </p:nvSpPr>
          <p:spPr>
            <a:xfrm>
              <a:off x="6000210" y="2834548"/>
              <a:ext cx="21381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Shape 777"/>
            <p:cNvSpPr txBox="1"/>
            <p:nvPr/>
          </p:nvSpPr>
          <p:spPr>
            <a:xfrm>
              <a:off x="6335463" y="2834548"/>
              <a:ext cx="14676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AAI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Shape 778"/>
            <p:cNvSpPr/>
            <p:nvPr/>
          </p:nvSpPr>
          <p:spPr>
            <a:xfrm>
              <a:off x="7903662" y="2834548"/>
              <a:ext cx="26787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Shape 779"/>
            <p:cNvSpPr txBox="1"/>
            <p:nvPr/>
          </p:nvSpPr>
          <p:spPr>
            <a:xfrm>
              <a:off x="8238915" y="2834548"/>
              <a:ext cx="20082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Standards roadmap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Shape 780"/>
            <p:cNvSpPr/>
            <p:nvPr/>
          </p:nvSpPr>
          <p:spPr>
            <a:xfrm>
              <a:off x="936109" y="3686819"/>
              <a:ext cx="3315600" cy="8079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Shape 781"/>
            <p:cNvSpPr txBox="1"/>
            <p:nvPr/>
          </p:nvSpPr>
          <p:spPr>
            <a:xfrm>
              <a:off x="1340029" y="3686819"/>
              <a:ext cx="25080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Rules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Shape 782"/>
            <p:cNvSpPr/>
            <p:nvPr/>
          </p:nvSpPr>
          <p:spPr>
            <a:xfrm>
              <a:off x="3989299" y="3755485"/>
              <a:ext cx="22524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Shape 783"/>
            <p:cNvSpPr txBox="1"/>
            <p:nvPr/>
          </p:nvSpPr>
          <p:spPr>
            <a:xfrm>
              <a:off x="4324552" y="3755485"/>
              <a:ext cx="15819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Policies for users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6006955" y="3755485"/>
              <a:ext cx="21084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Shape 785"/>
            <p:cNvSpPr txBox="1"/>
            <p:nvPr/>
          </p:nvSpPr>
          <p:spPr>
            <a:xfrm>
              <a:off x="6342208" y="3755485"/>
              <a:ext cx="14379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Policies for service/product suppliers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Shape 786"/>
            <p:cNvSpPr/>
            <p:nvPr/>
          </p:nvSpPr>
          <p:spPr>
            <a:xfrm>
              <a:off x="936109" y="4607756"/>
              <a:ext cx="3315600" cy="8079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0C167A"/>
                </a:gs>
                <a:gs pos="100000">
                  <a:srgbClr val="ABABD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Shape 787"/>
            <p:cNvSpPr txBox="1"/>
            <p:nvPr/>
          </p:nvSpPr>
          <p:spPr>
            <a:xfrm>
              <a:off x="1340029" y="4607756"/>
              <a:ext cx="25080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Governance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Shape 788"/>
            <p:cNvSpPr/>
            <p:nvPr/>
          </p:nvSpPr>
          <p:spPr>
            <a:xfrm>
              <a:off x="3989299" y="4676423"/>
              <a:ext cx="2396400" cy="670500"/>
            </a:xfrm>
            <a:prstGeom prst="chevron">
              <a:avLst>
                <a:gd name="adj" fmla="val 50000"/>
              </a:avLst>
            </a:prstGeom>
            <a:solidFill>
              <a:srgbClr val="CBCBD3">
                <a:alpha val="89800"/>
              </a:srgbClr>
            </a:solidFill>
            <a:ln w="9525" cap="flat" cmpd="sng">
              <a:solidFill>
                <a:srgbClr val="CBCBD3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Shape 789"/>
            <p:cNvSpPr txBox="1"/>
            <p:nvPr/>
          </p:nvSpPr>
          <p:spPr>
            <a:xfrm>
              <a:off x="4324552" y="4676423"/>
              <a:ext cx="17259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9525" rIns="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Management System Governance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Shape 790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Contribution to the EOSC implementation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Shape 79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Shape 796"/>
          <p:cNvGrpSpPr/>
          <p:nvPr/>
        </p:nvGrpSpPr>
        <p:grpSpPr>
          <a:xfrm>
            <a:off x="341090" y="1536566"/>
            <a:ext cx="11509894" cy="4319475"/>
            <a:chOff x="5730" y="267803"/>
            <a:chExt cx="11509894" cy="4319475"/>
          </a:xfrm>
        </p:grpSpPr>
        <p:sp>
          <p:nvSpPr>
            <p:cNvPr id="797" name="Shape 797"/>
            <p:cNvSpPr/>
            <p:nvPr/>
          </p:nvSpPr>
          <p:spPr>
            <a:xfrm>
              <a:off x="5730" y="267803"/>
              <a:ext cx="2699700" cy="2699700"/>
            </a:xfrm>
            <a:prstGeom prst="roundRect">
              <a:avLst>
                <a:gd name="adj" fmla="val 10000"/>
              </a:avLst>
            </a:prstGeom>
            <a:solidFill>
              <a:srgbClr val="BBBBC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445204" y="1887578"/>
              <a:ext cx="2699700" cy="2699700"/>
            </a:xfrm>
            <a:prstGeom prst="roundRect">
              <a:avLst>
                <a:gd name="adj" fmla="val 10000"/>
              </a:avLst>
            </a:prstGeom>
            <a:solidFill>
              <a:srgbClr val="151C6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 txBox="1"/>
            <p:nvPr/>
          </p:nvSpPr>
          <p:spPr>
            <a:xfrm>
              <a:off x="524273" y="1966647"/>
              <a:ext cx="2541600" cy="25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Service/Product providers</a:t>
              </a: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Contribute to the catalogue &amp; Integrate</a:t>
              </a:r>
              <a:endParaRPr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Promote, Train, Exploit</a:t>
              </a:r>
              <a:endParaRPr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 the Hub</a:t>
              </a:r>
              <a:endParaRPr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3225362" y="1293274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71F67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 txBox="1"/>
            <p:nvPr/>
          </p:nvSpPr>
          <p:spPr>
            <a:xfrm>
              <a:off x="322536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Shape 802"/>
            <p:cNvSpPr/>
            <p:nvPr/>
          </p:nvSpPr>
          <p:spPr>
            <a:xfrm>
              <a:off x="4191090" y="267803"/>
              <a:ext cx="2699700" cy="2699700"/>
            </a:xfrm>
            <a:prstGeom prst="roundRect">
              <a:avLst>
                <a:gd name="adj" fmla="val 10000"/>
              </a:avLst>
            </a:prstGeom>
            <a:solidFill>
              <a:srgbClr val="D0D0D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630564" y="1887578"/>
              <a:ext cx="2699700" cy="2699700"/>
            </a:xfrm>
            <a:prstGeom prst="roundRect">
              <a:avLst>
                <a:gd name="adj" fmla="val 10000"/>
              </a:avLst>
            </a:prstGeom>
            <a:solidFill>
              <a:srgbClr val="4548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 txBox="1"/>
            <p:nvPr/>
          </p:nvSpPr>
          <p:spPr>
            <a:xfrm>
              <a:off x="4709633" y="1966647"/>
              <a:ext cx="2541600" cy="25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adopters</a:t>
              </a: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Co-develop</a:t>
              </a:r>
              <a:endParaRPr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7410722" y="1293274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94A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 txBox="1"/>
            <p:nvPr/>
          </p:nvSpPr>
          <p:spPr>
            <a:xfrm>
              <a:off x="741072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8376450" y="267803"/>
              <a:ext cx="2699700" cy="2699700"/>
            </a:xfrm>
            <a:prstGeom prst="roundRect">
              <a:avLst>
                <a:gd name="adj" fmla="val 10000"/>
              </a:avLst>
            </a:prstGeom>
            <a:solidFill>
              <a:srgbClr val="E5E5E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8815924" y="1887578"/>
              <a:ext cx="2699700" cy="2699700"/>
            </a:xfrm>
            <a:prstGeom prst="roundRect">
              <a:avLst>
                <a:gd name="adj" fmla="val 10000"/>
              </a:avLst>
            </a:prstGeom>
            <a:solidFill>
              <a:srgbClr val="9496A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8894993" y="1966647"/>
              <a:ext cx="2541600" cy="25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Consumers</a:t>
              </a: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 allocation &amp; exploit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with feedback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technical support, exploit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Engage with the Hub!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2" name="Shape 8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440" y="1933281"/>
            <a:ext cx="1172195" cy="113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2384" y="1929618"/>
            <a:ext cx="1194434" cy="112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1904" y="1827473"/>
            <a:ext cx="1296144" cy="124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Shape 81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Font typeface="Calibri"/>
              <a:buChar char="•"/>
            </a:pPr>
            <a:r>
              <a:rPr lang="en-US" sz="3600" dirty="0" smtClean="0"/>
              <a:t>The European Open Science Cloud </a:t>
            </a:r>
            <a:endParaRPr sz="3600" dirty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 smtClean="0"/>
              <a:t>EOSC-hub and GEO DAB</a:t>
            </a:r>
            <a:endParaRPr sz="36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 smtClean="0"/>
              <a:t>EOSC implementation roadmap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Shape 416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Outline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20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the integration of the GEOSS Common Infrastructure within EOSC via the GEO DAB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via open APIs the virtual IaaS and PaaS provided by </a:t>
            </a:r>
            <a:r>
              <a:rPr lang="en-US" dirty="0" smtClean="0"/>
              <a:t>EOSC-hub through EGI </a:t>
            </a:r>
            <a:endParaRPr lang="en-US" dirty="0"/>
          </a:p>
          <a:p>
            <a:pPr lvl="1"/>
            <a:r>
              <a:rPr lang="en-US" dirty="0"/>
              <a:t>EGI Federated Cloud: to access computing and storage resources currently not available to end-users, who currently need to procure and manager their own compute infrastructure for data exploitation;</a:t>
            </a:r>
          </a:p>
          <a:p>
            <a:pPr lvl="1"/>
            <a:r>
              <a:rPr lang="en-US" dirty="0"/>
              <a:t>EGI Data Hub for advanced data management services and “Cloud Workload </a:t>
            </a:r>
            <a:r>
              <a:rPr lang="en-US" dirty="0" err="1"/>
              <a:t>optimisation</a:t>
            </a:r>
            <a:r>
              <a:rPr lang="en-US" dirty="0"/>
              <a:t>”.</a:t>
            </a:r>
          </a:p>
          <a:p>
            <a:pPr lvl="1"/>
            <a:r>
              <a:rPr lang="en-US" dirty="0"/>
              <a:t>EGI Core Infrastructure platform services (e.g. monitoring, AAI, etc.).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EOSC-hub and GEO DAB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3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21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EGI Cloud Federation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>
          <a:xfrm>
            <a:off x="4835891" y="1099451"/>
            <a:ext cx="6862387" cy="4782900"/>
          </a:xfrm>
        </p:spPr>
        <p:txBody>
          <a:bodyPr/>
          <a:lstStyle/>
          <a:p>
            <a:pPr marL="50800" indent="0">
              <a:buNone/>
            </a:pPr>
            <a:r>
              <a:rPr lang="en-GB" sz="2400" dirty="0" smtClean="0"/>
              <a:t>Pan-European cloud federation for research</a:t>
            </a:r>
          </a:p>
          <a:p>
            <a:pPr lvl="1"/>
            <a:r>
              <a:rPr lang="en-GB" sz="2400" dirty="0" smtClean="0"/>
              <a:t>Multi</a:t>
            </a:r>
            <a:r>
              <a:rPr lang="en-GB" sz="2400" dirty="0"/>
              <a:t>-cloud IaaS with Single Sign-On </a:t>
            </a:r>
            <a:r>
              <a:rPr lang="en-GB" sz="2400" dirty="0" smtClean="0"/>
              <a:t>(via EGI “Check-In”)</a:t>
            </a:r>
            <a:endParaRPr lang="en-GB" sz="2400" dirty="0"/>
          </a:p>
          <a:p>
            <a:pPr lvl="1"/>
            <a:r>
              <a:rPr lang="en-GB" sz="2400" dirty="0"/>
              <a:t>Technology agnostic, supports OpenStack, OpenNebula and </a:t>
            </a:r>
            <a:r>
              <a:rPr lang="en-GB" sz="2400" dirty="0" smtClean="0"/>
              <a:t>Synnefo</a:t>
            </a:r>
            <a:endParaRPr lang="en-GB" sz="2400" dirty="0"/>
          </a:p>
          <a:p>
            <a:pPr marL="50800" indent="0">
              <a:buNone/>
            </a:pPr>
            <a:r>
              <a:rPr lang="en-GB" sz="2400" dirty="0"/>
              <a:t>Extra features</a:t>
            </a:r>
          </a:p>
          <a:p>
            <a:pPr lvl="1"/>
            <a:r>
              <a:rPr lang="en-GB" sz="2400" dirty="0"/>
              <a:t>Virtual Appliance catalogue</a:t>
            </a:r>
          </a:p>
          <a:p>
            <a:pPr lvl="1"/>
            <a:r>
              <a:rPr lang="en-GB" sz="2400" dirty="0"/>
              <a:t>Unified GUI dashboard</a:t>
            </a:r>
          </a:p>
          <a:p>
            <a:pPr lvl="1"/>
            <a:r>
              <a:rPr lang="en-GB" sz="2400" dirty="0"/>
              <a:t>Centralised accounting</a:t>
            </a:r>
          </a:p>
          <a:p>
            <a:pPr lvl="1"/>
            <a:r>
              <a:rPr lang="en-GB" sz="2400" dirty="0"/>
              <a:t>Resource </a:t>
            </a:r>
            <a:r>
              <a:rPr lang="en-GB" sz="2400" dirty="0" smtClean="0"/>
              <a:t>discovery</a:t>
            </a:r>
          </a:p>
          <a:p>
            <a:pPr lvl="1"/>
            <a:r>
              <a:rPr lang="en-GB" sz="2400" dirty="0" smtClean="0"/>
              <a:t>SLA monitoring</a:t>
            </a:r>
            <a:endParaRPr lang="en-GB" sz="2400" dirty="0"/>
          </a:p>
          <a:p>
            <a:pPr marL="50800" indent="0">
              <a:buNone/>
            </a:pPr>
            <a:r>
              <a:rPr lang="en-GB" sz="24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/>
              </a:rPr>
              <a:t> </a:t>
            </a:r>
            <a:r>
              <a:rPr lang="en-GB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Bring compute to distributed data!</a:t>
            </a:r>
            <a:endParaRPr lang="en-GB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9733" y="1584088"/>
            <a:ext cx="4032910" cy="4213171"/>
            <a:chOff x="219733" y="1584088"/>
            <a:chExt cx="4032910" cy="4213171"/>
          </a:xfrm>
        </p:grpSpPr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>
              <a:off x="811856" y="1584088"/>
              <a:ext cx="1561224" cy="104623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219733" y="3490901"/>
              <a:ext cx="1152128" cy="7720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>
              <a:off x="1975520" y="3060011"/>
              <a:ext cx="1368152" cy="9168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3100515" y="1764806"/>
              <a:ext cx="1152128" cy="7720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2426328" y="4451305"/>
              <a:ext cx="1800200" cy="12063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615752" y="4886025"/>
              <a:ext cx="1359768" cy="91123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7" name="Straight Connector 16"/>
            <p:cNvCxnSpPr>
              <a:stCxn id="11" idx="1"/>
              <a:endCxn id="12" idx="3"/>
            </p:cNvCxnSpPr>
            <p:nvPr/>
          </p:nvCxnSpPr>
          <p:spPr>
            <a:xfrm flipH="1">
              <a:off x="795797" y="2629211"/>
              <a:ext cx="796671" cy="90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1"/>
              <a:endCxn id="16" idx="3"/>
            </p:cNvCxnSpPr>
            <p:nvPr/>
          </p:nvCxnSpPr>
          <p:spPr>
            <a:xfrm flipH="1">
              <a:off x="1295636" y="2629211"/>
              <a:ext cx="296832" cy="2308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12" idx="2"/>
            </p:cNvCxnSpPr>
            <p:nvPr/>
          </p:nvCxnSpPr>
          <p:spPr>
            <a:xfrm flipH="1">
              <a:off x="1370901" y="3518437"/>
              <a:ext cx="608863" cy="358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2"/>
              <a:endCxn id="14" idx="0"/>
            </p:cNvCxnSpPr>
            <p:nvPr/>
          </p:nvCxnSpPr>
          <p:spPr>
            <a:xfrm>
              <a:off x="2371779" y="2107207"/>
              <a:ext cx="732310" cy="43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1"/>
              <a:endCxn id="15" idx="3"/>
            </p:cNvCxnSpPr>
            <p:nvPr/>
          </p:nvCxnSpPr>
          <p:spPr>
            <a:xfrm>
              <a:off x="2659596" y="3975887"/>
              <a:ext cx="666832" cy="544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1"/>
              <a:endCxn id="15" idx="3"/>
            </p:cNvCxnSpPr>
            <p:nvPr/>
          </p:nvCxnSpPr>
          <p:spPr>
            <a:xfrm flipH="1">
              <a:off x="3326428" y="2536070"/>
              <a:ext cx="350151" cy="1984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B06B39-C57B-F246-A906-AB5B07860E31}"/>
                </a:ext>
              </a:extLst>
            </p:cNvPr>
            <p:cNvGrpSpPr/>
            <p:nvPr/>
          </p:nvGrpSpPr>
          <p:grpSpPr>
            <a:xfrm>
              <a:off x="641867" y="2291984"/>
              <a:ext cx="3610776" cy="2865207"/>
              <a:chOff x="641867" y="2291984"/>
              <a:chExt cx="3610776" cy="2865207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F8A440EF-06F9-D843-B33B-E0977D074C9D}"/>
                  </a:ext>
                </a:extLst>
              </p:cNvPr>
              <p:cNvSpPr/>
              <p:nvPr/>
            </p:nvSpPr>
            <p:spPr>
              <a:xfrm>
                <a:off x="641867" y="2291984"/>
                <a:ext cx="3610776" cy="286520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009EE26D-1321-744C-BAD5-F07D8976D08E}"/>
                  </a:ext>
                </a:extLst>
              </p:cNvPr>
              <p:cNvGrpSpPr/>
              <p:nvPr/>
            </p:nvGrpSpPr>
            <p:grpSpPr>
              <a:xfrm>
                <a:off x="903678" y="2492896"/>
                <a:ext cx="3095469" cy="720000"/>
                <a:chOff x="868183" y="3042170"/>
                <a:chExt cx="3095469" cy="720000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xmlns="" id="{65175EF6-C358-9B4B-96E4-DCAE009E8E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40016" y="3042170"/>
                  <a:ext cx="523636" cy="720000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xmlns="" id="{4BE6BFAD-9A28-4646-9B25-3AB59E87D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183" y="3160477"/>
                  <a:ext cx="720000" cy="540000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xmlns="" id="{DE7C2CBF-B876-9F4A-809A-1BD3215786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9942" y="3108877"/>
                  <a:ext cx="720000" cy="64320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AC148D2E-E416-7C4F-8356-745A83E81C75}"/>
                  </a:ext>
                </a:extLst>
              </p:cNvPr>
              <p:cNvGrpSpPr/>
              <p:nvPr/>
            </p:nvGrpSpPr>
            <p:grpSpPr>
              <a:xfrm>
                <a:off x="1254245" y="3913972"/>
                <a:ext cx="2458798" cy="720000"/>
                <a:chOff x="1253091" y="4028015"/>
                <a:chExt cx="2458798" cy="720000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xmlns="" id="{6B0E7104-03BC-B240-AF8B-F3D0340169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7273" y="4028015"/>
                  <a:ext cx="664616" cy="7200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xmlns="" id="{6A9FFC1D-A163-F145-A4A1-DFE2E10784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3091" y="4037615"/>
                  <a:ext cx="720000" cy="700800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94831652-53F3-8B4C-B162-524F7691A80E}"/>
                  </a:ext>
                </a:extLst>
              </p:cNvPr>
              <p:cNvSpPr txBox="1"/>
              <p:nvPr/>
            </p:nvSpPr>
            <p:spPr>
              <a:xfrm>
                <a:off x="835676" y="3212976"/>
                <a:ext cx="856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Cloud </a:t>
                </a:r>
              </a:p>
              <a:p>
                <a:pPr algn="ctr"/>
                <a:r>
                  <a:rPr lang="en-GB" sz="1400" dirty="0"/>
                  <a:t>Compute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DDCCADA-4858-4443-8F93-2A0A3F076999}"/>
                  </a:ext>
                </a:extLst>
              </p:cNvPr>
              <p:cNvSpPr txBox="1"/>
              <p:nvPr/>
            </p:nvSpPr>
            <p:spPr>
              <a:xfrm>
                <a:off x="1835696" y="3212976"/>
                <a:ext cx="13638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Cloud Container</a:t>
                </a:r>
              </a:p>
              <a:p>
                <a:pPr algn="ctr"/>
                <a:r>
                  <a:rPr lang="en-GB" sz="1400" dirty="0"/>
                  <a:t> Compute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67138DA-EA5F-0B44-AF3C-4D14CC2556D3}"/>
                  </a:ext>
                </a:extLst>
              </p:cNvPr>
              <p:cNvSpPr txBox="1"/>
              <p:nvPr/>
            </p:nvSpPr>
            <p:spPr>
              <a:xfrm>
                <a:off x="3347864" y="3212976"/>
                <a:ext cx="7789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Online</a:t>
                </a:r>
              </a:p>
              <a:p>
                <a:r>
                  <a:rPr lang="en-GB" sz="1400" dirty="0"/>
                  <a:t> Storage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9884173-344D-A848-B7E1-3BE30D65714C}"/>
                  </a:ext>
                </a:extLst>
              </p:cNvPr>
              <p:cNvSpPr txBox="1"/>
              <p:nvPr/>
            </p:nvSpPr>
            <p:spPr>
              <a:xfrm>
                <a:off x="1367222" y="4669686"/>
                <a:ext cx="49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/>
                  <a:t>AoD</a:t>
                </a:r>
                <a:endParaRPr lang="en-GB" sz="14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0A16BD7-2643-3644-BB2D-F48944B06FBB}"/>
                  </a:ext>
                </a:extLst>
              </p:cNvPr>
              <p:cNvSpPr txBox="1"/>
              <p:nvPr/>
            </p:nvSpPr>
            <p:spPr>
              <a:xfrm>
                <a:off x="2765535" y="4561964"/>
                <a:ext cx="1230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Training</a:t>
                </a:r>
              </a:p>
              <a:p>
                <a:pPr algn="ctr"/>
                <a:r>
                  <a:rPr lang="en-GB" sz="1400" dirty="0"/>
                  <a:t> Infrastructure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55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22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An Open Infrastructure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32099" y="1173563"/>
            <a:ext cx="8591074" cy="4619547"/>
            <a:chOff x="305616" y="1448817"/>
            <a:chExt cx="8591074" cy="4619547"/>
          </a:xfrm>
        </p:grpSpPr>
        <p:pic>
          <p:nvPicPr>
            <p:cNvPr id="9" name="Picture 8" descr="cloud-provider-GRNET.gif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072" b="-22072"/>
            <a:stretch/>
          </p:blipFill>
          <p:spPr>
            <a:xfrm>
              <a:off x="1223959" y="3483337"/>
              <a:ext cx="810000" cy="540000"/>
            </a:xfrm>
            <a:prstGeom prst="rect">
              <a:avLst/>
            </a:prstGeom>
          </p:spPr>
        </p:pic>
        <p:pic>
          <p:nvPicPr>
            <p:cNvPr id="10" name="Picture 9" descr="cloud-provider-IPHC-147x100.png"/>
            <p:cNvPicPr>
              <a:picLocks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20" r="-1020"/>
            <a:stretch/>
          </p:blipFill>
          <p:spPr>
            <a:xfrm>
              <a:off x="1250643" y="2466077"/>
              <a:ext cx="810000" cy="540000"/>
            </a:xfrm>
            <a:prstGeom prst="rect">
              <a:avLst/>
            </a:prstGeom>
          </p:spPr>
        </p:pic>
        <p:pic>
          <p:nvPicPr>
            <p:cNvPr id="11" name="Picture 10" descr="cloud-provider-IFCA.jpg"/>
            <p:cNvPicPr>
              <a:picLocks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9585" b="-29585"/>
            <a:stretch/>
          </p:blipFill>
          <p:spPr>
            <a:xfrm>
              <a:off x="3414386" y="3485089"/>
              <a:ext cx="810000" cy="5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000" r="-10000"/>
            <a:stretch/>
          </p:blipFill>
          <p:spPr>
            <a:xfrm>
              <a:off x="1250643" y="1448817"/>
              <a:ext cx="810000" cy="540000"/>
            </a:xfrm>
            <a:prstGeom prst="rect">
              <a:avLst/>
            </a:prstGeom>
          </p:spPr>
        </p:pic>
        <p:pic>
          <p:nvPicPr>
            <p:cNvPr id="13" name="Picture 12" descr="cloud-provider-IISAS-700x134.gif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4131" b="-124131"/>
            <a:stretch/>
          </p:blipFill>
          <p:spPr>
            <a:xfrm>
              <a:off x="3414425" y="4501472"/>
              <a:ext cx="810000" cy="540000"/>
            </a:xfrm>
            <a:prstGeom prst="rect">
              <a:avLst/>
            </a:prstGeom>
          </p:spPr>
        </p:pic>
        <p:pic>
          <p:nvPicPr>
            <p:cNvPr id="14" name="Picture 13" descr="cloud-provider-ULAKBIM-157x100.jpg"/>
            <p:cNvPicPr>
              <a:picLocks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34" b="-2334"/>
            <a:stretch/>
          </p:blipFill>
          <p:spPr>
            <a:xfrm>
              <a:off x="1341873" y="5517855"/>
              <a:ext cx="810000" cy="540000"/>
            </a:xfrm>
            <a:prstGeom prst="rect">
              <a:avLst/>
            </a:prstGeom>
          </p:spPr>
        </p:pic>
        <p:pic>
          <p:nvPicPr>
            <p:cNvPr id="15" name="Picture 14" descr="cloud-provider-UKIM-85x100.png"/>
            <p:cNvPicPr>
              <a:picLocks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8235" r="-38235"/>
            <a:stretch/>
          </p:blipFill>
          <p:spPr>
            <a:xfrm>
              <a:off x="2296796" y="2466077"/>
              <a:ext cx="810000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125" b="-31125"/>
            <a:stretch/>
          </p:blipFill>
          <p:spPr>
            <a:xfrm>
              <a:off x="2392412" y="3483337"/>
              <a:ext cx="810000" cy="54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9033" b="-19033"/>
            <a:stretch/>
          </p:blipFill>
          <p:spPr>
            <a:xfrm>
              <a:off x="2395187" y="4500597"/>
              <a:ext cx="810000" cy="540000"/>
            </a:xfrm>
            <a:prstGeom prst="rect">
              <a:avLst/>
            </a:prstGeom>
          </p:spPr>
        </p:pic>
        <p:pic>
          <p:nvPicPr>
            <p:cNvPr id="18" name="Picture 17" descr="cloud-provider-I3M-UPV.jpg"/>
            <p:cNvPicPr>
              <a:picLocks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4796" b="-24796"/>
            <a:stretch/>
          </p:blipFill>
          <p:spPr>
            <a:xfrm>
              <a:off x="3414386" y="2468706"/>
              <a:ext cx="810000" cy="5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616" y="1448817"/>
              <a:ext cx="810000" cy="540000"/>
            </a:xfrm>
            <a:prstGeom prst="rect">
              <a:avLst/>
            </a:prstGeom>
          </p:spPr>
        </p:pic>
        <p:pic>
          <p:nvPicPr>
            <p:cNvPr id="20" name="Picture 19" descr="cloud-provider-INFN-Catania-177x120.jpg"/>
            <p:cNvPicPr>
              <a:picLocks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48" r="-848"/>
            <a:stretch/>
          </p:blipFill>
          <p:spPr>
            <a:xfrm>
              <a:off x="305616" y="2466077"/>
              <a:ext cx="810000" cy="5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206" b="-25206"/>
            <a:stretch/>
          </p:blipFill>
          <p:spPr>
            <a:xfrm>
              <a:off x="305616" y="3483337"/>
              <a:ext cx="810000" cy="540000"/>
            </a:xfrm>
            <a:prstGeom prst="rect">
              <a:avLst/>
            </a:prstGeom>
          </p:spPr>
        </p:pic>
        <p:pic>
          <p:nvPicPr>
            <p:cNvPr id="22" name="Picture 21" descr="cloud-provider-GWDG.png"/>
            <p:cNvPicPr>
              <a:picLocks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691" b="-62691"/>
            <a:stretch/>
          </p:blipFill>
          <p:spPr>
            <a:xfrm>
              <a:off x="305616" y="4500597"/>
              <a:ext cx="810000" cy="540000"/>
            </a:xfrm>
            <a:prstGeom prst="rect">
              <a:avLst/>
            </a:prstGeom>
          </p:spPr>
        </p:pic>
        <p:pic>
          <p:nvPicPr>
            <p:cNvPr id="23" name="Picture 22" descr="cloud-provider-INFN-Padova-177x120.jpg"/>
            <p:cNvPicPr>
              <a:picLocks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48" r="-848"/>
            <a:stretch/>
          </p:blipFill>
          <p:spPr>
            <a:xfrm>
              <a:off x="305616" y="5517855"/>
              <a:ext cx="810000" cy="540000"/>
            </a:xfrm>
            <a:prstGeom prst="rect">
              <a:avLst/>
            </a:prstGeom>
          </p:spPr>
        </p:pic>
        <p:pic>
          <p:nvPicPr>
            <p:cNvPr id="24" name="Picture 23" descr="cloud-provider-LIP-151x100.gif"/>
            <p:cNvPicPr>
              <a:picLocks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3" b="-333"/>
            <a:stretch/>
          </p:blipFill>
          <p:spPr>
            <a:xfrm>
              <a:off x="3414386" y="1448817"/>
              <a:ext cx="81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314" r="-11314"/>
            <a:stretch/>
          </p:blipFill>
          <p:spPr>
            <a:xfrm>
              <a:off x="2309441" y="1448817"/>
              <a:ext cx="810000" cy="540000"/>
            </a:xfrm>
            <a:prstGeom prst="rect">
              <a:avLst/>
            </a:prstGeom>
          </p:spPr>
        </p:pic>
        <p:pic>
          <p:nvPicPr>
            <p:cNvPr id="26" name="Picture 25" descr="cloud-provider-FZ-Julich.png"/>
            <p:cNvPicPr>
              <a:picLocks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796" b="-43796"/>
            <a:stretch/>
          </p:blipFill>
          <p:spPr>
            <a:xfrm>
              <a:off x="2378130" y="5517855"/>
              <a:ext cx="810000" cy="540000"/>
            </a:xfrm>
            <a:prstGeom prst="rect">
              <a:avLst/>
            </a:prstGeom>
          </p:spPr>
        </p:pic>
        <p:pic>
          <p:nvPicPr>
            <p:cNvPr id="27" name="Picture 26" descr="cloud-provider-Fraunhofer-SCAI.jpg"/>
            <p:cNvPicPr>
              <a:picLocks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9" b="-439"/>
            <a:stretch/>
          </p:blipFill>
          <p:spPr>
            <a:xfrm>
              <a:off x="3414386" y="5517855"/>
              <a:ext cx="810000" cy="540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0000" b="-50000"/>
            <a:stretch/>
          </p:blipFill>
          <p:spPr>
            <a:xfrm>
              <a:off x="1285486" y="4500597"/>
              <a:ext cx="810000" cy="540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2"/>
            <a:srcRect t="6065" b="3389"/>
            <a:stretch/>
          </p:blipFill>
          <p:spPr>
            <a:xfrm>
              <a:off x="4479209" y="1472899"/>
              <a:ext cx="4417481" cy="3271432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558234" y="4956837"/>
              <a:ext cx="2029990" cy="1101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400" dirty="0"/>
                <a:t>20 resource centres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400" dirty="0"/>
                <a:t>15 OpenStack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400" dirty="0"/>
                <a:t>4 </a:t>
              </a:r>
              <a:r>
                <a:rPr lang="en-GB" sz="1400" dirty="0" err="1"/>
                <a:t>OpenNebula</a:t>
              </a:r>
              <a:endParaRPr lang="en-GB" sz="1400" dirty="0"/>
            </a:p>
            <a:p>
              <a:pPr marL="285750" indent="-285750">
                <a:buFont typeface="Arial" charset="0"/>
                <a:buChar char="•"/>
              </a:pPr>
              <a:r>
                <a:rPr lang="en-GB" sz="1400" dirty="0"/>
                <a:t>1 </a:t>
              </a:r>
              <a:r>
                <a:rPr lang="en-GB" sz="1400" dirty="0" err="1"/>
                <a:t>Synnefo</a:t>
              </a:r>
              <a:endParaRPr lang="en-GB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89438" y="4967346"/>
              <a:ext cx="2231033" cy="1101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1400" dirty="0"/>
                <a:t>5 centres under integration</a:t>
              </a:r>
            </a:p>
            <a:p>
              <a:endParaRPr lang="en-GB" sz="1400" dirty="0"/>
            </a:p>
            <a:p>
              <a:r>
                <a:rPr lang="en-GB" sz="1400" dirty="0"/>
                <a:t>2 centres expressed interest on joining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60539" y="4869160"/>
              <a:ext cx="4431941" cy="1188696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220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23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55" y="1340771"/>
            <a:ext cx="4011214" cy="4782900"/>
          </a:xfrm>
        </p:spPr>
        <p:txBody>
          <a:bodyPr/>
          <a:lstStyle/>
          <a:p>
            <a:r>
              <a:rPr lang="en-GB" dirty="0"/>
              <a:t>Lighter federation (Q4 2018)</a:t>
            </a:r>
          </a:p>
          <a:p>
            <a:pPr lvl="1"/>
            <a:r>
              <a:rPr lang="en-GB" dirty="0"/>
              <a:t>Minimise interference with providers operations</a:t>
            </a:r>
          </a:p>
          <a:p>
            <a:pPr lvl="1"/>
            <a:r>
              <a:rPr lang="en-GB" dirty="0"/>
              <a:t>Use orchestration tools to deal with heterogeneity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01856C6-9069-CB40-8A36-89D786164CB3}"/>
              </a:ext>
            </a:extLst>
          </p:cNvPr>
          <p:cNvGrpSpPr/>
          <p:nvPr/>
        </p:nvGrpSpPr>
        <p:grpSpPr>
          <a:xfrm>
            <a:off x="4420688" y="1340771"/>
            <a:ext cx="7435850" cy="4782900"/>
            <a:chOff x="494220" y="2127085"/>
            <a:chExt cx="7885201" cy="41265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80E51EC-9962-7446-BD76-F505EBE389E8}"/>
                </a:ext>
              </a:extLst>
            </p:cNvPr>
            <p:cNvSpPr/>
            <p:nvPr/>
          </p:nvSpPr>
          <p:spPr>
            <a:xfrm>
              <a:off x="1740370" y="5666119"/>
              <a:ext cx="6639051" cy="587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EGI Federation services: </a:t>
              </a:r>
            </a:p>
            <a:p>
              <a:pPr algn="ctr"/>
              <a:r>
                <a:rPr lang="en-US" sz="1100" dirty="0"/>
                <a:t>Accounting, Monitoring, Configuration Database, Information Discovery, VM Marketplace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6FE81C5-2BC2-0A48-A4D6-7D561FEC1269}"/>
                </a:ext>
              </a:extLst>
            </p:cNvPr>
            <p:cNvSpPr/>
            <p:nvPr/>
          </p:nvSpPr>
          <p:spPr>
            <a:xfrm>
              <a:off x="494220" y="2127085"/>
              <a:ext cx="976747" cy="4126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EGI AAI</a:t>
              </a:r>
              <a:endParaRPr lang="en-US" sz="12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A590783-123B-4A43-98D4-15CC3BE10ED4}"/>
                </a:ext>
              </a:extLst>
            </p:cNvPr>
            <p:cNvGrpSpPr/>
            <p:nvPr/>
          </p:nvGrpSpPr>
          <p:grpSpPr>
            <a:xfrm>
              <a:off x="1787357" y="4106785"/>
              <a:ext cx="4119128" cy="1151093"/>
              <a:chOff x="1699783" y="4116933"/>
              <a:chExt cx="4119128" cy="1151093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2D753640-3D71-A446-BAA1-80A466294EDA}"/>
                  </a:ext>
                </a:extLst>
              </p:cNvPr>
              <p:cNvSpPr/>
              <p:nvPr/>
            </p:nvSpPr>
            <p:spPr>
              <a:xfrm>
                <a:off x="1699783" y="4116933"/>
                <a:ext cx="4119128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200" dirty="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F29C8C36-D22B-414F-B3B0-B6E9F00AFA66}"/>
                  </a:ext>
                </a:extLst>
              </p:cNvPr>
              <p:cNvGrpSpPr/>
              <p:nvPr/>
            </p:nvGrpSpPr>
            <p:grpSpPr>
              <a:xfrm>
                <a:off x="1905437" y="4290697"/>
                <a:ext cx="3707820" cy="803564"/>
                <a:chOff x="1371599" y="4430900"/>
                <a:chExt cx="3707820" cy="803564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xmlns="" id="{97F9616B-7E48-604D-BB48-BDDB28574766}"/>
                    </a:ext>
                  </a:extLst>
                </p:cNvPr>
                <p:cNvGrpSpPr/>
                <p:nvPr/>
              </p:nvGrpSpPr>
              <p:grpSpPr>
                <a:xfrm>
                  <a:off x="1371599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id="{C4805590-F6E6-0847-859B-94BE2E87AF69}"/>
                      </a:ext>
                    </a:extLst>
                  </p:cNvPr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Cloud Management Framework</a:t>
                    </a: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xmlns="" id="{803B194A-7016-9042-A1FB-6FA048019FC9}"/>
                      </a:ext>
                    </a:extLst>
                  </p:cNvPr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IaaS API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xmlns="" id="{37864E5B-47E5-5641-928E-47673168813C}"/>
                    </a:ext>
                  </a:extLst>
                </p:cNvPr>
                <p:cNvGrpSpPr/>
                <p:nvPr/>
              </p:nvGrpSpPr>
              <p:grpSpPr>
                <a:xfrm>
                  <a:off x="3380506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id="{09A73832-BD02-B843-8EFB-28D49ED5385D}"/>
                      </a:ext>
                    </a:extLst>
                  </p:cNvPr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Cloud Management Framework</a:t>
                    </a: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xmlns="" id="{B62AFA2A-B268-6249-880F-67A00C2CE92B}"/>
                      </a:ext>
                    </a:extLst>
                  </p:cNvPr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IaaS API</a:t>
                    </a:r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FC5D5EB-0B85-1249-94AD-F5EBFF159223}"/>
                </a:ext>
              </a:extLst>
            </p:cNvPr>
            <p:cNvGrpSpPr/>
            <p:nvPr/>
          </p:nvGrpSpPr>
          <p:grpSpPr>
            <a:xfrm>
              <a:off x="6222875" y="4106785"/>
              <a:ext cx="2156546" cy="1151093"/>
              <a:chOff x="6128905" y="4089983"/>
              <a:chExt cx="2156546" cy="1151093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8C13DC84-2E08-DD4A-8FAB-2FFFF4636C5F}"/>
                  </a:ext>
                </a:extLst>
              </p:cNvPr>
              <p:cNvSpPr/>
              <p:nvPr/>
            </p:nvSpPr>
            <p:spPr>
              <a:xfrm>
                <a:off x="6128905" y="4089983"/>
                <a:ext cx="2156546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200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87E71A12-55C8-BB4C-8891-443100C4D8CB}"/>
                  </a:ext>
                </a:extLst>
              </p:cNvPr>
              <p:cNvGrpSpPr/>
              <p:nvPr/>
            </p:nvGrpSpPr>
            <p:grpSpPr>
              <a:xfrm>
                <a:off x="6357722" y="4263747"/>
                <a:ext cx="1698913" cy="803564"/>
                <a:chOff x="2673927" y="2507672"/>
                <a:chExt cx="2396837" cy="80356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7F3CC256-50D5-3C4F-8B93-1BC4D2D83C78}"/>
                    </a:ext>
                  </a:extLst>
                </p:cNvPr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Cloud Management Framework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C3D362D6-13D8-DF4E-9380-8E5A9F09DC5A}"/>
                    </a:ext>
                  </a:extLst>
                </p:cNvPr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IaaS API</a:t>
                  </a:r>
                </a:p>
              </p:txBody>
            </p:sp>
          </p:grp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F50EF49-3C08-724E-B30D-F820D056739C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3846921" y="5257878"/>
              <a:ext cx="0" cy="4082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3BFD52A5-F20E-9744-AE11-D75168383FAD}"/>
                </a:ext>
              </a:extLst>
            </p:cNvPr>
            <p:cNvCxnSpPr/>
            <p:nvPr/>
          </p:nvCxnSpPr>
          <p:spPr>
            <a:xfrm>
              <a:off x="7301148" y="5257878"/>
              <a:ext cx="0" cy="380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39C32EC2-3FA0-A040-B3DE-4BA06E940C96}"/>
                </a:ext>
              </a:extLst>
            </p:cNvPr>
            <p:cNvCxnSpPr/>
            <p:nvPr/>
          </p:nvCxnSpPr>
          <p:spPr>
            <a:xfrm flipH="1">
              <a:off x="1462766" y="2423850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215449C6-D106-E04A-8B0F-144CA9BE4CB4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1470966" y="4682332"/>
              <a:ext cx="316391" cy="10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267799B3-90AD-1740-A0CF-AB1F642E5C84}"/>
                </a:ext>
              </a:extLst>
            </p:cNvPr>
            <p:cNvCxnSpPr/>
            <p:nvPr/>
          </p:nvCxnSpPr>
          <p:spPr>
            <a:xfrm flipH="1">
              <a:off x="1470968" y="5959882"/>
              <a:ext cx="2694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94B5A6E3-3F9C-F948-89EE-59826D41708E}"/>
                </a:ext>
              </a:extLst>
            </p:cNvPr>
            <p:cNvCxnSpPr/>
            <p:nvPr/>
          </p:nvCxnSpPr>
          <p:spPr>
            <a:xfrm flipV="1">
              <a:off x="2847651" y="2717250"/>
              <a:ext cx="1" cy="3944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68B4056C-DCA6-C246-A560-5746272C4AB5}"/>
                </a:ext>
              </a:extLst>
            </p:cNvPr>
            <p:cNvCxnSpPr/>
            <p:nvPr/>
          </p:nvCxnSpPr>
          <p:spPr>
            <a:xfrm flipV="1">
              <a:off x="7301148" y="3698546"/>
              <a:ext cx="0" cy="40823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1E5AAC2-DF9D-6647-AAEF-D2D7BCBBCB65}"/>
                </a:ext>
              </a:extLst>
            </p:cNvPr>
            <p:cNvSpPr/>
            <p:nvPr/>
          </p:nvSpPr>
          <p:spPr>
            <a:xfrm>
              <a:off x="1740371" y="3111745"/>
              <a:ext cx="6639050" cy="586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IaaS Federated Access Tools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45EA4BF-929E-C44E-BAB8-7B9E93FD07FE}"/>
                </a:ext>
              </a:extLst>
            </p:cNvPr>
            <p:cNvSpPr/>
            <p:nvPr/>
          </p:nvSpPr>
          <p:spPr>
            <a:xfrm>
              <a:off x="4224336" y="2130450"/>
              <a:ext cx="4155085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Community Platforms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A5AC1B5-399A-9A4B-BCA4-262C80AB5849}"/>
                </a:ext>
              </a:extLst>
            </p:cNvPr>
            <p:cNvGrpSpPr/>
            <p:nvPr/>
          </p:nvGrpSpPr>
          <p:grpSpPr>
            <a:xfrm>
              <a:off x="1740370" y="2130450"/>
              <a:ext cx="2214563" cy="586800"/>
              <a:chOff x="1740370" y="1872635"/>
              <a:chExt cx="2214563" cy="5868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86359763-FE31-964B-835A-94D2A266DCD2}"/>
                  </a:ext>
                </a:extLst>
              </p:cNvPr>
              <p:cNvSpPr/>
              <p:nvPr/>
            </p:nvSpPr>
            <p:spPr>
              <a:xfrm>
                <a:off x="1740370" y="1872635"/>
                <a:ext cx="2214563" cy="586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02FA3D76-78A1-3445-AD97-7CE14885D940}"/>
                  </a:ext>
                </a:extLst>
              </p:cNvPr>
              <p:cNvGrpSpPr/>
              <p:nvPr/>
            </p:nvGrpSpPr>
            <p:grpSpPr>
              <a:xfrm>
                <a:off x="1993371" y="1950035"/>
                <a:ext cx="1803009" cy="432000"/>
                <a:chOff x="2339532" y="644470"/>
                <a:chExt cx="1803009" cy="432000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xmlns="" id="{33FED479-FC91-1E47-B28E-585884146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9532" y="644470"/>
                  <a:ext cx="455950" cy="432000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9AF559A0-1241-524D-83EA-B2F9CDC41F3D}"/>
                    </a:ext>
                  </a:extLst>
                </p:cNvPr>
                <p:cNvSpPr txBox="1"/>
                <p:nvPr/>
              </p:nvSpPr>
              <p:spPr>
                <a:xfrm>
                  <a:off x="2782106" y="706582"/>
                  <a:ext cx="1360435" cy="3385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/>
                    <a:t>AppDB</a:t>
                  </a:r>
                  <a:r>
                    <a:rPr lang="en-US" sz="1200" dirty="0"/>
                    <a:t> </a:t>
                  </a:r>
                  <a:r>
                    <a:rPr lang="en-US" sz="1200" dirty="0" err="1"/>
                    <a:t>VMOps</a:t>
                  </a:r>
                  <a:endParaRPr lang="en-US" sz="1200" dirty="0"/>
                </a:p>
              </p:txBody>
            </p:sp>
          </p:grp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E6379662-25BF-1D44-B07B-B6ACD20B6DE6}"/>
                </a:ext>
              </a:extLst>
            </p:cNvPr>
            <p:cNvCxnSpPr/>
            <p:nvPr/>
          </p:nvCxnSpPr>
          <p:spPr>
            <a:xfrm flipV="1">
              <a:off x="6301878" y="2717250"/>
              <a:ext cx="1" cy="4219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AF802306-C038-AF4E-BBF4-B4D7161AB27C}"/>
                </a:ext>
              </a:extLst>
            </p:cNvPr>
            <p:cNvCxnSpPr/>
            <p:nvPr/>
          </p:nvCxnSpPr>
          <p:spPr>
            <a:xfrm flipH="1">
              <a:off x="1462766" y="3418304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7393CDD-BF04-C24B-B425-1C5BE5523968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3846921" y="3726035"/>
              <a:ext cx="0" cy="3807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834067" y="2683473"/>
            <a:ext cx="253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IaaS Federated Access Tools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24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54" y="1340771"/>
            <a:ext cx="7222929" cy="4782900"/>
          </a:xfrm>
        </p:spPr>
        <p:txBody>
          <a:bodyPr/>
          <a:lstStyle/>
          <a:p>
            <a:r>
              <a:rPr lang="en-US" dirty="0"/>
              <a:t>Offer </a:t>
            </a:r>
            <a:r>
              <a:rPr lang="en-US" dirty="0" err="1"/>
              <a:t>Jupyter</a:t>
            </a:r>
            <a:r>
              <a:rPr lang="en-US" dirty="0"/>
              <a:t> notebooks ‘as Service’</a:t>
            </a:r>
          </a:p>
          <a:p>
            <a:pPr lvl="1"/>
            <a:r>
              <a:rPr lang="en-US" dirty="0"/>
              <a:t>One-click solution, just login and start using</a:t>
            </a:r>
          </a:p>
          <a:p>
            <a:pPr lvl="1"/>
            <a:endParaRPr lang="en-US" dirty="0"/>
          </a:p>
          <a:p>
            <a:r>
              <a:rPr lang="en-US" dirty="0"/>
              <a:t>EGI Features:</a:t>
            </a:r>
          </a:p>
          <a:p>
            <a:pPr lvl="1"/>
            <a:r>
              <a:rPr lang="en-GB" dirty="0"/>
              <a:t>Login with Check-in</a:t>
            </a:r>
          </a:p>
          <a:p>
            <a:pPr lvl="1"/>
            <a:r>
              <a:rPr lang="en-GB" dirty="0"/>
              <a:t>Persistent storage</a:t>
            </a:r>
          </a:p>
          <a:p>
            <a:pPr lvl="1"/>
            <a:r>
              <a:rPr lang="en-GB" dirty="0"/>
              <a:t>Bring your own environments/kernels</a:t>
            </a:r>
          </a:p>
          <a:p>
            <a:pPr lvl="1"/>
            <a:r>
              <a:rPr lang="en-GB" dirty="0"/>
              <a:t>Use EGI computing and storage resources from your notebooks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Added value services: </a:t>
            </a:r>
            <a:r>
              <a:rPr lang="en-US" dirty="0"/>
              <a:t>EGI Notebooks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207F1ADA-887F-E544-8E61-4DF3CE38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7"/>
          <a:stretch/>
        </p:blipFill>
        <p:spPr>
          <a:xfrm>
            <a:off x="7921389" y="3971133"/>
            <a:ext cx="3626188" cy="2008850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8ECE9BA6-1E43-C44E-864A-76F5029CF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1"/>
          <a:stretch/>
        </p:blipFill>
        <p:spPr>
          <a:xfrm>
            <a:off x="7921389" y="1341438"/>
            <a:ext cx="3626188" cy="219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25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340" y="1602538"/>
            <a:ext cx="11521200" cy="4854900"/>
          </a:xfrm>
        </p:spPr>
        <p:txBody>
          <a:bodyPr/>
          <a:lstStyle/>
          <a:p>
            <a:r>
              <a:rPr lang="en-US" sz="2400" dirty="0"/>
              <a:t>EOSC is going to be an important and international computing infrastructure to whom GEOSS must </a:t>
            </a:r>
            <a:r>
              <a:rPr lang="en-US" sz="2400" dirty="0" smtClean="0"/>
              <a:t>interoperate</a:t>
            </a:r>
          </a:p>
          <a:p>
            <a:pPr lvl="1"/>
            <a:r>
              <a:rPr lang="en-US" sz="2400" dirty="0" smtClean="0"/>
              <a:t>GEO </a:t>
            </a:r>
            <a:r>
              <a:rPr lang="en-US" sz="2400" dirty="0"/>
              <a:t>DAB is the natural interoperability </a:t>
            </a:r>
            <a:r>
              <a:rPr lang="en-US" sz="2400" dirty="0" smtClean="0"/>
              <a:t>point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first challenge to address for such an interoperability is </a:t>
            </a:r>
            <a:r>
              <a:rPr lang="en-US" sz="2400" dirty="0" smtClean="0"/>
              <a:t>AAI</a:t>
            </a:r>
            <a:r>
              <a:rPr lang="en-US" sz="2400" dirty="0"/>
              <a:t>: for this reason, in the framework of EOSC-</a:t>
            </a:r>
            <a:r>
              <a:rPr lang="en-US" sz="2400" dirty="0" smtClean="0"/>
              <a:t>hub</a:t>
            </a:r>
            <a:endParaRPr lang="en-US" sz="2400" dirty="0"/>
          </a:p>
          <a:p>
            <a:pPr lvl="1"/>
            <a:r>
              <a:rPr lang="en-US" sz="2400" dirty="0" smtClean="0"/>
              <a:t>GEO</a:t>
            </a:r>
            <a:r>
              <a:rPr lang="en-US" sz="2400" dirty="0"/>
              <a:t>-DAB will implement the EOSC </a:t>
            </a:r>
            <a:r>
              <a:rPr lang="en-US" sz="2400" dirty="0" smtClean="0"/>
              <a:t>AAI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keeping the vision for GEOSS evolution, EOSC can offer a set of analytics services that GEOSS needs to generate insight from the corps of data it manages.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framework of EOSC-hub, EOSC and GEOSS will work together on recognizing the necessary rules for governing the interoperability between the two </a:t>
            </a:r>
            <a:r>
              <a:rPr lang="en-US" sz="2400" dirty="0" smtClean="0"/>
              <a:t>platforms.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3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body" idx="1"/>
          </p:nvPr>
        </p:nvSpPr>
        <p:spPr>
          <a:xfrm>
            <a:off x="7492328" y="2508675"/>
            <a:ext cx="44145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400"/>
              <a:t>contact@mailman.eosc-hub.eu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296029" y="3991950"/>
            <a:ext cx="113445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200" b="1" i="1" dirty="0" smtClean="0"/>
              <a:t>Europe’s </a:t>
            </a:r>
            <a:r>
              <a:rPr lang="en-US" sz="3200" b="1" i="1" dirty="0"/>
              <a:t>virtual environment for all researchers </a:t>
            </a:r>
            <a:endParaRPr lang="en-US" sz="3200" b="1" i="1" dirty="0" smtClean="0"/>
          </a:p>
          <a:p>
            <a:pPr mar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200" b="1" i="1" dirty="0" smtClean="0"/>
              <a:t>to </a:t>
            </a:r>
            <a:r>
              <a:rPr lang="en-US" sz="3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store, manage, </a:t>
            </a:r>
            <a:r>
              <a:rPr lang="en-US" sz="32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analyse</a:t>
            </a:r>
            <a:r>
              <a:rPr lang="en-US" sz="3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and re-use data </a:t>
            </a:r>
            <a:endParaRPr lang="en-US" sz="32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200" b="1" i="1" dirty="0" smtClean="0"/>
              <a:t>for </a:t>
            </a:r>
            <a:r>
              <a:rPr lang="en-US" sz="3200" b="1" i="1" dirty="0"/>
              <a:t>research, innovation and educational </a:t>
            </a:r>
            <a:r>
              <a:rPr lang="en-US" sz="3200" b="1" i="1" dirty="0" smtClean="0"/>
              <a:t>purposes</a:t>
            </a:r>
            <a:endParaRPr sz="3000" b="1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PART I 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6673322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dirty="0" smtClean="0"/>
              <a:t>The European Open Science Cloud Vision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sz="2800" b="0" i="1" u="none" strike="noStrike" cap="none" dirty="0" smtClean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Credits: EC, DG-RTD</a:t>
            </a:r>
            <a:endParaRPr sz="2800" b="0" i="1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8-04-30 at 18.58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29" y="1860480"/>
            <a:ext cx="3035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pic>
        <p:nvPicPr>
          <p:cNvPr id="5" name="Picture 4" descr="Screen Shot 2018-04-27 at 17.3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5" y="397088"/>
            <a:ext cx="8496004" cy="57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7119504" y="1029014"/>
            <a:ext cx="4713103" cy="5094657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EOSC-</a:t>
            </a:r>
            <a:r>
              <a:rPr lang="en-US" dirty="0" smtClean="0">
                <a:solidFill>
                  <a:schemeClr val="accent5"/>
                </a:solidFill>
              </a:rPr>
              <a:t>hub </a:t>
            </a:r>
            <a:r>
              <a:rPr lang="en-US" dirty="0" smtClean="0"/>
              <a:t>project mission </a:t>
            </a:r>
            <a:r>
              <a:rPr lang="en-US" dirty="0"/>
              <a:t>is to create the integration and service management structure of the European Open Science Cloud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Start: Jan 2018, 36 months</a:t>
            </a:r>
          </a:p>
          <a:p>
            <a:r>
              <a:rPr lang="en-US" dirty="0" smtClean="0"/>
              <a:t>Involves major </a:t>
            </a:r>
            <a:r>
              <a:rPr lang="en-US" dirty="0"/>
              <a:t>European e-infrastructures and research infrastructures</a:t>
            </a:r>
          </a:p>
          <a:p>
            <a:endParaRPr lang="en-US" dirty="0"/>
          </a:p>
        </p:txBody>
      </p:sp>
      <p:pic>
        <p:nvPicPr>
          <p:cNvPr id="5" name="Picture 4" descr="Screen Shot 2018-04-30 at 18.5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" y="1029014"/>
            <a:ext cx="6816026" cy="52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296029" y="3991950"/>
            <a:ext cx="113445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b="1" i="1" dirty="0">
                <a:solidFill>
                  <a:srgbClr val="4F81BD"/>
                </a:solidFill>
              </a:rPr>
              <a:t>EOSC-hub</a:t>
            </a:r>
            <a:r>
              <a:rPr lang="en-US" sz="3000" b="1" i="1" dirty="0">
                <a:solidFill>
                  <a:schemeClr val="dk1"/>
                </a:solidFill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</a:rPr>
              <a:t>mobilises</a:t>
            </a:r>
            <a:r>
              <a:rPr lang="en-US" sz="3000" b="1" i="1" dirty="0">
                <a:solidFill>
                  <a:schemeClr val="dk1"/>
                </a:solidFill>
              </a:rPr>
              <a:t> providers from </a:t>
            </a:r>
            <a:r>
              <a:rPr lang="en-US" sz="3000" b="1" i="1" dirty="0">
                <a:solidFill>
                  <a:srgbClr val="8AA9D6"/>
                </a:solidFill>
              </a:rPr>
              <a:t>20</a:t>
            </a:r>
            <a:r>
              <a:rPr lang="en-US" sz="3000" b="1" i="1" dirty="0">
                <a:solidFill>
                  <a:schemeClr val="dk1"/>
                </a:solidFill>
              </a:rPr>
              <a:t> major </a:t>
            </a:r>
            <a:endParaRPr sz="3000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</a:rPr>
              <a:t>digital research infrastructures, EGI, EUDAT CDI</a:t>
            </a:r>
            <a:br>
              <a:rPr lang="en-US" sz="3000" b="1" i="1" dirty="0">
                <a:solidFill>
                  <a:schemeClr val="dk1"/>
                </a:solidFill>
              </a:rPr>
            </a:br>
            <a:r>
              <a:rPr lang="en-US" sz="3000" b="1" i="1" dirty="0">
                <a:solidFill>
                  <a:schemeClr val="dk1"/>
                </a:solidFill>
              </a:rPr>
              <a:t>and INDIGO-</a:t>
            </a:r>
            <a:r>
              <a:rPr lang="en-US" sz="3000" b="1" i="1" dirty="0" err="1">
                <a:solidFill>
                  <a:schemeClr val="dk1"/>
                </a:solidFill>
              </a:rPr>
              <a:t>DataCloud</a:t>
            </a:r>
            <a:r>
              <a:rPr lang="en-US" sz="3000" b="1" i="1" dirty="0">
                <a:solidFill>
                  <a:schemeClr val="dk1"/>
                </a:solidFill>
              </a:rPr>
              <a:t> </a:t>
            </a:r>
            <a:r>
              <a:rPr lang="en-US" sz="3000" b="1" i="1" dirty="0">
                <a:solidFill>
                  <a:srgbClr val="4F81BD"/>
                </a:solidFill>
              </a:rPr>
              <a:t>jointly </a:t>
            </a:r>
            <a:r>
              <a:rPr lang="en-US" sz="3000" b="1" i="1" dirty="0">
                <a:solidFill>
                  <a:schemeClr val="dk1"/>
                </a:solidFill>
              </a:rPr>
              <a:t>offering </a:t>
            </a:r>
            <a:r>
              <a:rPr lang="en-US" sz="3000" b="1" i="1" dirty="0">
                <a:solidFill>
                  <a:srgbClr val="4F81BD"/>
                </a:solidFill>
              </a:rPr>
              <a:t>services, </a:t>
            </a:r>
            <a:endParaRPr sz="3000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b="1" i="1" dirty="0">
                <a:solidFill>
                  <a:srgbClr val="4F81BD"/>
                </a:solidFill>
              </a:rPr>
              <a:t>software and data </a:t>
            </a:r>
            <a:r>
              <a:rPr lang="en-US" sz="3000" b="1" i="1" dirty="0">
                <a:solidFill>
                  <a:schemeClr val="dk1"/>
                </a:solidFill>
              </a:rPr>
              <a:t>for advanced data-driven </a:t>
            </a:r>
            <a:endParaRPr sz="3000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</a:rPr>
              <a:t>research and innovation</a:t>
            </a:r>
            <a:endParaRPr sz="3000" b="1" i="1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PART </a:t>
            </a:r>
            <a:r>
              <a:rPr lang="en-US" dirty="0" smtClean="0"/>
              <a:t>II 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dirty="0" smtClean="0"/>
              <a:t>The EOSC-hub Project</a:t>
            </a:r>
            <a:endParaRPr sz="2800" b="0" i="0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will enable an open access to research resources from a myriad of scientific disciplines via a digital hub: an integration system of software and services from major European e-infrastructures and research infrastructures. </a:t>
            </a:r>
            <a:endParaRPr lang="en-US" dirty="0" smtClean="0"/>
          </a:p>
          <a:p>
            <a:endParaRPr lang="en-US" dirty="0" smtClean="0"/>
          </a:p>
          <a:p>
            <a:pPr marL="5080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hub will act as an </a:t>
            </a:r>
            <a:endParaRPr lang="en-US" sz="3600" dirty="0" smtClean="0"/>
          </a:p>
          <a:p>
            <a:pPr marL="50800" indent="0" algn="ctr">
              <a:buNone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entry 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point for researchers and innovators to discover, access, and use a variety of advanced data-driven 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EOSC-hub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3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11650133" y="6381328"/>
            <a:ext cx="415872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47147" y="1268763"/>
            <a:ext cx="15361707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63525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European Commission Horizon2020 programme</a:t>
            </a:r>
            <a:endParaRPr sz="29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63525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100 Partners, 76 beneficiaries (75 funded)</a:t>
            </a:r>
            <a:endParaRPr sz="2900"/>
          </a:p>
          <a:p>
            <a:pPr marL="257175" marR="0" lvl="0" indent="-263525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3874 PMs, 108 FTEs, more than 200 technical and scientific staff involved</a:t>
            </a:r>
            <a:endParaRPr sz="2900"/>
          </a:p>
          <a:p>
            <a:pPr marL="557213" marR="0" lvl="1" indent="-220662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260"/>
              <a:buFont typeface="Calibri"/>
              <a:buChar char="-"/>
            </a:pPr>
            <a:r>
              <a:rPr lang="en-US" sz="25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Budget: €33,331,18, contributed by:</a:t>
            </a:r>
            <a:endParaRPr sz="2700"/>
          </a:p>
          <a:p>
            <a:pPr marL="857250" marR="0" lvl="2" indent="-177800" algn="l" rtl="0">
              <a:spcBef>
                <a:spcPts val="440"/>
              </a:spcBef>
              <a:spcAft>
                <a:spcPts val="0"/>
              </a:spcAft>
              <a:buClr>
                <a:srgbClr val="3C3C3C"/>
              </a:buClr>
              <a:buSzPts val="186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European Commission: €30,000,000</a:t>
            </a:r>
            <a:endParaRPr sz="2500"/>
          </a:p>
          <a:p>
            <a:pPr marL="857250" marR="0" lvl="2" indent="-177800" algn="l" rtl="0">
              <a:spcBef>
                <a:spcPts val="440"/>
              </a:spcBef>
              <a:spcAft>
                <a:spcPts val="0"/>
              </a:spcAft>
              <a:buClr>
                <a:srgbClr val="3C3C3C"/>
              </a:buClr>
              <a:buSzPts val="186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EGI Foundation and its participants: €2,155,540 </a:t>
            </a:r>
            <a:endParaRPr sz="2500"/>
          </a:p>
          <a:p>
            <a:pPr marL="857250" marR="0" lvl="2" indent="-177800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020"/>
              <a:buFont typeface="Noto Sans Symbols"/>
              <a:buChar char="▪"/>
            </a:pPr>
            <a:r>
              <a:rPr lang="en-US" sz="25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EGI participants: €1,221,094 </a:t>
            </a:r>
            <a:endParaRPr sz="25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63525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36 months: Jan 2018 – Dec 2020</a:t>
            </a:r>
            <a:endParaRPr sz="2900"/>
          </a:p>
        </p:txBody>
      </p:sp>
      <p:sp>
        <p:nvSpPr>
          <p:cNvPr id="432" name="Shape 432"/>
          <p:cNvSpPr txBox="1">
            <a:spLocks noGrp="1"/>
          </p:cNvSpPr>
          <p:nvPr>
            <p:ph type="body" idx="2"/>
          </p:nvPr>
        </p:nvSpPr>
        <p:spPr>
          <a:xfrm>
            <a:off x="3302248" y="318300"/>
            <a:ext cx="88050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The </a:t>
            </a: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/>
              <a:t>in numbers</a:t>
            </a:r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 April </a:t>
            </a:r>
            <a:r>
              <a:rPr lang="en-US"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11650133" y="6381328"/>
            <a:ext cx="415872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dt" idx="10"/>
          </p:nvPr>
        </p:nvSpPr>
        <p:spPr>
          <a:xfrm>
            <a:off x="447147" y="6381328"/>
            <a:ext cx="3793067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4/14/18</a:t>
            </a:r>
            <a:endParaRPr sz="98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 txBox="1">
            <a:spLocks noGrp="1"/>
          </p:cNvSpPr>
          <p:nvPr>
            <p:ph type="body" idx="2"/>
          </p:nvPr>
        </p:nvSpPr>
        <p:spPr>
          <a:xfrm rot="5400000">
            <a:off x="5679727" y="-3963820"/>
            <a:ext cx="4896546" cy="1536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Service Providers</a:t>
            </a:r>
            <a:endParaRPr/>
          </a:p>
        </p:txBody>
      </p:sp>
      <p:sp>
        <p:nvSpPr>
          <p:cNvPr id="475" name="Shape 475"/>
          <p:cNvSpPr txBox="1"/>
          <p:nvPr/>
        </p:nvSpPr>
        <p:spPr>
          <a:xfrm>
            <a:off x="3104542" y="286163"/>
            <a:ext cx="816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Service Providers</a:t>
            </a:r>
            <a:endParaRPr sz="32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Shape 476"/>
          <p:cNvGrpSpPr/>
          <p:nvPr/>
        </p:nvGrpSpPr>
        <p:grpSpPr>
          <a:xfrm>
            <a:off x="245640" y="1196752"/>
            <a:ext cx="11700719" cy="5544616"/>
            <a:chOff x="4718" y="0"/>
            <a:chExt cx="8775539" cy="5544616"/>
          </a:xfrm>
        </p:grpSpPr>
        <p:sp>
          <p:nvSpPr>
            <p:cNvPr id="477" name="Shape 477"/>
            <p:cNvSpPr/>
            <p:nvPr/>
          </p:nvSpPr>
          <p:spPr>
            <a:xfrm>
              <a:off x="4718" y="0"/>
              <a:ext cx="1655762" cy="5544616"/>
            </a:xfrm>
            <a:prstGeom prst="roundRect">
              <a:avLst>
                <a:gd name="adj" fmla="val 10000"/>
              </a:avLst>
            </a:prstGeom>
            <a:solidFill>
              <a:srgbClr val="CB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 txBox="1"/>
            <p:nvPr/>
          </p:nvSpPr>
          <p:spPr>
            <a:xfrm>
              <a:off x="4718" y="0"/>
              <a:ext cx="1655762" cy="1663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e-Infra</a:t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70294" y="1665009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151C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209090" y="1703805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EGI Federation</a:t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70294" y="3593983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21267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 txBox="1"/>
            <p:nvPr/>
          </p:nvSpPr>
          <p:spPr>
            <a:xfrm>
              <a:off x="209090" y="3632779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EUDAT CDI</a:t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784662" y="0"/>
              <a:ext cx="1655762" cy="5544616"/>
            </a:xfrm>
            <a:prstGeom prst="roundRect">
              <a:avLst>
                <a:gd name="adj" fmla="val 10000"/>
              </a:avLst>
            </a:prstGeom>
            <a:solidFill>
              <a:srgbClr val="CB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 txBox="1"/>
            <p:nvPr/>
          </p:nvSpPr>
          <p:spPr>
            <a:xfrm>
              <a:off x="1784662" y="0"/>
              <a:ext cx="1655762" cy="1663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Humanities</a:t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950238" y="1665009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4B55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1989034" y="1703805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Language and literature (CLARIN)</a:t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950238" y="3593983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4B55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 txBox="1"/>
            <p:nvPr/>
          </p:nvSpPr>
          <p:spPr>
            <a:xfrm>
              <a:off x="1989034" y="3632779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Arts (DARIAH)</a:t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3564606" y="0"/>
              <a:ext cx="1655762" cy="5544616"/>
            </a:xfrm>
            <a:prstGeom prst="roundRect">
              <a:avLst>
                <a:gd name="adj" fmla="val 10000"/>
              </a:avLst>
            </a:prstGeom>
            <a:solidFill>
              <a:srgbClr val="CB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3564606" y="0"/>
              <a:ext cx="1655762" cy="1663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Engineering</a:t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3730183" y="1665009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4B55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3768979" y="1703805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engineering  (sea vessels, LNEC)</a:t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3730183" y="3593983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4B55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3768979" y="3632779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Civil Engineering (Disaster Mitigation)</a:t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5344551" y="0"/>
              <a:ext cx="1655762" cy="5544616"/>
            </a:xfrm>
            <a:prstGeom prst="roundRect">
              <a:avLst>
                <a:gd name="adj" fmla="val 10000"/>
              </a:avLst>
            </a:prstGeom>
            <a:solidFill>
              <a:srgbClr val="CB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 txBox="1"/>
            <p:nvPr/>
          </p:nvSpPr>
          <p:spPr>
            <a:xfrm>
              <a:off x="5344551" y="0"/>
              <a:ext cx="1655762" cy="1663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Medical and Health Sciences</a:t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5510127" y="1665009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4B55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5548923" y="1703805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Biological Sciences (ELIXIR)</a:t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5510127" y="3593983"/>
              <a:ext cx="1324609" cy="1671777"/>
            </a:xfrm>
            <a:prstGeom prst="roundRect">
              <a:avLst>
                <a:gd name="adj" fmla="val 10000"/>
              </a:avLst>
            </a:prstGeom>
            <a:solidFill>
              <a:srgbClr val="4B55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5548923" y="3632779"/>
              <a:ext cx="1247017" cy="1594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4275" rIns="45700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Structural biology (WeNMR)</a:t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7124495" y="0"/>
              <a:ext cx="1655762" cy="5544616"/>
            </a:xfrm>
            <a:prstGeom prst="roundRect">
              <a:avLst>
                <a:gd name="adj" fmla="val 10000"/>
              </a:avLst>
            </a:prstGeom>
            <a:solidFill>
              <a:srgbClr val="CB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 txBox="1"/>
            <p:nvPr/>
          </p:nvSpPr>
          <p:spPr>
            <a:xfrm>
              <a:off x="7124495" y="0"/>
              <a:ext cx="1655762" cy="1663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Natural sciences</a:t>
              </a:r>
              <a:endParaRPr/>
            </a:p>
          </p:txBody>
        </p:sp>
      </p:grpSp>
      <p:sp>
        <p:nvSpPr>
          <p:cNvPr id="503" name="Shape 503"/>
          <p:cNvSpPr/>
          <p:nvPr/>
        </p:nvSpPr>
        <p:spPr>
          <a:xfrm>
            <a:off x="431371" y="2780928"/>
            <a:ext cx="1920213" cy="3816424"/>
          </a:xfrm>
          <a:prstGeom prst="rect">
            <a:avLst/>
          </a:prstGeom>
          <a:solidFill>
            <a:srgbClr val="BF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Generic and general services</a:t>
            </a:r>
            <a:endParaRPr/>
          </a:p>
        </p:txBody>
      </p:sp>
      <p:grpSp>
        <p:nvGrpSpPr>
          <p:cNvPr id="504" name="Shape 504"/>
          <p:cNvGrpSpPr/>
          <p:nvPr/>
        </p:nvGrpSpPr>
        <p:grpSpPr>
          <a:xfrm>
            <a:off x="9840417" y="2420888"/>
            <a:ext cx="2016224" cy="1368737"/>
            <a:chOff x="30360" y="1294972"/>
            <a:chExt cx="2978225" cy="2161409"/>
          </a:xfrm>
        </p:grpSpPr>
        <p:sp>
          <p:nvSpPr>
            <p:cNvPr id="505" name="Shape 505"/>
            <p:cNvSpPr/>
            <p:nvPr/>
          </p:nvSpPr>
          <p:spPr>
            <a:xfrm>
              <a:off x="30360" y="1294972"/>
              <a:ext cx="2978225" cy="2161409"/>
            </a:xfrm>
            <a:prstGeom prst="roundRect">
              <a:avLst>
                <a:gd name="adj" fmla="val 10000"/>
              </a:avLst>
            </a:prstGeom>
            <a:solidFill>
              <a:srgbClr val="4A52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93666" y="1358278"/>
              <a:ext cx="2851613" cy="2034797"/>
            </a:xfrm>
            <a:prstGeom prst="rect">
              <a:avLst/>
            </a:prstGeom>
            <a:solidFill>
              <a:srgbClr val="4A52D3"/>
            </a:solidFill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Physical Sciences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Astronomy (LOFAR)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Fusion (ITER)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Energy Physics (CMS and VIRGO)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Space Science (EISCAT-3D)</a:t>
              </a:r>
              <a:endParaRPr/>
            </a:p>
          </p:txBody>
        </p:sp>
      </p:grpSp>
      <p:grpSp>
        <p:nvGrpSpPr>
          <p:cNvPr id="507" name="Shape 507"/>
          <p:cNvGrpSpPr/>
          <p:nvPr/>
        </p:nvGrpSpPr>
        <p:grpSpPr>
          <a:xfrm>
            <a:off x="9840416" y="3861048"/>
            <a:ext cx="2016224" cy="1296144"/>
            <a:chOff x="2838670" y="425"/>
            <a:chExt cx="3024328" cy="1802677"/>
          </a:xfrm>
        </p:grpSpPr>
        <p:sp>
          <p:nvSpPr>
            <p:cNvPr id="508" name="Shape 508"/>
            <p:cNvSpPr/>
            <p:nvPr/>
          </p:nvSpPr>
          <p:spPr>
            <a:xfrm>
              <a:off x="2838670" y="425"/>
              <a:ext cx="3024328" cy="1802677"/>
            </a:xfrm>
            <a:prstGeom prst="roundRect">
              <a:avLst>
                <a:gd name="adj" fmla="val 10000"/>
              </a:avLst>
            </a:prstGeom>
            <a:solidFill>
              <a:srgbClr val="4A52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891469" y="53224"/>
              <a:ext cx="2918730" cy="1697079"/>
            </a:xfrm>
            <a:prstGeom prst="rect">
              <a:avLst/>
            </a:prstGeom>
            <a:solidFill>
              <a:srgbClr val="4A52D3"/>
            </a:solidFill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Earth Science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EO Pillar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Climate Research (ENES)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Seismology (ORFEUS, EPOS)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Shape 510"/>
          <p:cNvGrpSpPr/>
          <p:nvPr/>
        </p:nvGrpSpPr>
        <p:grpSpPr>
          <a:xfrm>
            <a:off x="9840416" y="5229201"/>
            <a:ext cx="2016224" cy="1440159"/>
            <a:chOff x="5609777" y="1474339"/>
            <a:chExt cx="3144837" cy="1802677"/>
          </a:xfrm>
        </p:grpSpPr>
        <p:sp>
          <p:nvSpPr>
            <p:cNvPr id="511" name="Shape 511"/>
            <p:cNvSpPr/>
            <p:nvPr/>
          </p:nvSpPr>
          <p:spPr>
            <a:xfrm>
              <a:off x="5609777" y="1474339"/>
              <a:ext cx="3144837" cy="1802677"/>
            </a:xfrm>
            <a:prstGeom prst="roundRect">
              <a:avLst>
                <a:gd name="adj" fmla="val 10000"/>
              </a:avLst>
            </a:prstGeom>
            <a:solidFill>
              <a:srgbClr val="4A52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5662576" y="1527138"/>
              <a:ext cx="3039239" cy="1697079"/>
            </a:xfrm>
            <a:prstGeom prst="rect">
              <a:avLst/>
            </a:prstGeom>
            <a:solidFill>
              <a:srgbClr val="4A52D3"/>
            </a:solidFill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Biological Sciences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Marine and freshwater biology (IFREMER)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Biodiversity conservation (LifeWatch)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Ecology (ICOS)</a:t>
              </a: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1466</Words>
  <Application>Microsoft Macintosh PowerPoint</Application>
  <PresentationFormat>Custom</PresentationFormat>
  <Paragraphs>278</Paragraphs>
  <Slides>26</Slides>
  <Notes>17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slide_base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Tiziana Ferrari</cp:lastModifiedBy>
  <cp:revision>11</cp:revision>
  <dcterms:modified xsi:type="dcterms:W3CDTF">2018-04-30T17:25:35Z</dcterms:modified>
</cp:coreProperties>
</file>