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8" r:id="rId3"/>
    <p:sldId id="263" r:id="rId4"/>
    <p:sldId id="511" r:id="rId5"/>
    <p:sldId id="510" r:id="rId6"/>
    <p:sldId id="514"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3A5"/>
    <a:srgbClr val="9E3A37"/>
    <a:srgbClr val="6F9BD4"/>
    <a:srgbClr val="F27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2"/>
    <p:restoredTop sz="84066"/>
  </p:normalViewPr>
  <p:slideViewPr>
    <p:cSldViewPr>
      <p:cViewPr varScale="1">
        <p:scale>
          <a:sx n="49" d="100"/>
          <a:sy n="49" d="100"/>
        </p:scale>
        <p:origin x="240" y="25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E-83C8-1442-A69A-C4E41E15441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3C8-1442-A69A-C4E41E15441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3C8-1442-A69A-C4E41E15441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3C8-1442-A69A-C4E41E154415}"/>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3C8-1442-A69A-C4E41E154415}"/>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3C8-1442-A69A-C4E41E154415}"/>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3C8-1442-A69A-C4E41E154415}"/>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3C8-1442-A69A-C4E41E154415}"/>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83C8-1442-A69A-C4E41E154415}"/>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83C8-1442-A69A-C4E41E154415}"/>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83C8-1442-A69A-C4E41E154415}"/>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83C8-1442-A69A-C4E41E154415}"/>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83C8-1442-A69A-C4E41E154415}"/>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83C8-1442-A69A-C4E41E154415}"/>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83C8-1442-A69A-C4E41E154415}"/>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83C8-1442-A69A-C4E41E154415}"/>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83C8-1442-A69A-C4E41E154415}"/>
              </c:ext>
            </c:extLst>
          </c:dPt>
          <c:dPt>
            <c:idx val="17"/>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1-83C8-1442-A69A-C4E41E154415}"/>
              </c:ext>
            </c:extLst>
          </c:dPt>
          <c:dPt>
            <c:idx val="18"/>
            <c:bubble3D val="0"/>
            <c:spPr>
              <a:solidFill>
                <a:schemeClr val="accent1">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3-83C8-1442-A69A-C4E41E154415}"/>
              </c:ext>
            </c:extLst>
          </c:dPt>
          <c:dPt>
            <c:idx val="19"/>
            <c:bubble3D val="0"/>
            <c:spPr>
              <a:solidFill>
                <a:schemeClr val="accent2">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5-83C8-1442-A69A-C4E41E154415}"/>
              </c:ext>
            </c:extLst>
          </c:dPt>
          <c:dPt>
            <c:idx val="20"/>
            <c:bubble3D val="0"/>
            <c:spPr>
              <a:solidFill>
                <a:schemeClr val="accent3">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7-83C8-1442-A69A-C4E41E154415}"/>
              </c:ext>
            </c:extLst>
          </c:dPt>
          <c:dPt>
            <c:idx val="21"/>
            <c:bubble3D val="0"/>
            <c:spPr>
              <a:solidFill>
                <a:schemeClr val="accent4">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9-83C8-1442-A69A-C4E41E154415}"/>
              </c:ext>
            </c:extLst>
          </c:dPt>
          <c:dPt>
            <c:idx val="22"/>
            <c:bubble3D val="0"/>
            <c:spPr>
              <a:solidFill>
                <a:schemeClr val="accent5">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B-83C8-1442-A69A-C4E41E154415}"/>
              </c:ext>
            </c:extLst>
          </c:dPt>
          <c:dPt>
            <c:idx val="23"/>
            <c:bubble3D val="0"/>
            <c:spPr>
              <a:solidFill>
                <a:schemeClr val="accent6">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D-83C8-1442-A69A-C4E41E154415}"/>
              </c:ext>
            </c:extLst>
          </c:dPt>
          <c:dLbls>
            <c:dLbl>
              <c:idx val="0"/>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Arial Narrow" panose="020B0604020202020204" pitchFamily="34" charset="0"/>
                      <a:ea typeface="+mn-ea"/>
                      <a:cs typeface="Arial Narrow" panose="020B0604020202020204" pitchFamily="34" charset="0"/>
                    </a:defRPr>
                  </a:pPr>
                  <a:endParaRPr lang="en-US"/>
                </a:p>
              </c:txPr>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E-83C8-1442-A69A-C4E41E154415}"/>
                </c:ext>
              </c:extLst>
            </c:dLbl>
            <c:dLbl>
              <c:idx val="1"/>
              <c:layout>
                <c:manualLayout>
                  <c:x val="-2.1093901495633904E-3"/>
                  <c:y val="-0.1067198705436351"/>
                </c:manualLayout>
              </c:layout>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2"/>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3C8-1442-A69A-C4E41E154415}"/>
                </c:ext>
              </c:extLst>
            </c:dLbl>
            <c:dLbl>
              <c:idx val="2"/>
              <c:layout>
                <c:manualLayout>
                  <c:x val="-6.3281289252617211E-3"/>
                  <c:y val="-0.12196556633558298"/>
                </c:manualLayout>
              </c:layout>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3"/>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0"/>
              <c:showBubbleSize val="0"/>
              <c:separator>
</c:separator>
              <c:extLst>
                <c:ext xmlns:c15="http://schemas.microsoft.com/office/drawing/2012/chart" uri="{CE6537A1-D6FC-4f65-9D91-7224C49458BB}">
                  <c15:layout>
                    <c:manualLayout>
                      <c:w val="0.13584472563187236"/>
                      <c:h val="9.2744649401016219E-2"/>
                    </c:manualLayout>
                  </c15:layout>
                </c:ext>
                <c:ext xmlns:c16="http://schemas.microsoft.com/office/drawing/2014/chart" uri="{C3380CC4-5D6E-409C-BE32-E72D297353CC}">
                  <c16:uniqueId val="{00000003-83C8-1442-A69A-C4E41E154415}"/>
                </c:ext>
              </c:extLst>
            </c:dLbl>
            <c:dLbl>
              <c:idx val="3"/>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4"/>
                      </a:solidFill>
                      <a:latin typeface="Arial Narrow" panose="020B0604020202020204" pitchFamily="34" charset="0"/>
                      <a:ea typeface="+mn-ea"/>
                      <a:cs typeface="Arial Narrow" panose="020B0604020202020204" pitchFamily="34" charset="0"/>
                    </a:defRPr>
                  </a:pPr>
                  <a:endParaRPr lang="en-US"/>
                </a:p>
              </c:txPr>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C8-1442-A69A-C4E41E154415}"/>
                </c:ext>
              </c:extLst>
            </c:dLbl>
            <c:dLbl>
              <c:idx val="4"/>
              <c:layout>
                <c:manualLayout>
                  <c:x val="2.7366815919452146E-2"/>
                  <c:y val="0"/>
                </c:manualLayout>
              </c:layout>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5"/>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C8-1442-A69A-C4E41E154415}"/>
                </c:ext>
              </c:extLst>
            </c:dLbl>
            <c:dLbl>
              <c:idx val="5"/>
              <c:layout>
                <c:manualLayout>
                  <c:x val="8.7964765455382357E-2"/>
                  <c:y val="-2.4139018337250798E-2"/>
                </c:manualLayout>
              </c:layout>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6"/>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3C8-1442-A69A-C4E41E154415}"/>
                </c:ext>
              </c:extLst>
            </c:dLbl>
            <c:dLbl>
              <c:idx val="6"/>
              <c:layout>
                <c:manualLayout>
                  <c:x val="6.1575335818767646E-2"/>
                  <c:y val="-2.5409492986579788E-3"/>
                </c:manualLayout>
              </c:layout>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1">
                          <a:lumMod val="60000"/>
                        </a:schemeClr>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3C8-1442-A69A-C4E41E154415}"/>
                </c:ext>
              </c:extLst>
            </c:dLbl>
            <c:dLbl>
              <c:idx val="7"/>
              <c:layout>
                <c:manualLayout>
                  <c:x val="0.10213690503630221"/>
                  <c:y val="-5.0018686981456274E-8"/>
                </c:manualLayout>
              </c:layout>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2">
                          <a:lumMod val="60000"/>
                        </a:schemeClr>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058387902143469"/>
                      <c:h val="9.128360355428787E-2"/>
                    </c:manualLayout>
                  </c15:layout>
                </c:ext>
                <c:ext xmlns:c16="http://schemas.microsoft.com/office/drawing/2014/chart" uri="{C3380CC4-5D6E-409C-BE32-E72D297353CC}">
                  <c16:uniqueId val="{0000000D-83C8-1442-A69A-C4E41E154415}"/>
                </c:ext>
              </c:extLst>
            </c:dLbl>
            <c:dLbl>
              <c:idx val="8"/>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3">
                          <a:lumMod val="60000"/>
                        </a:schemeClr>
                      </a:solidFill>
                      <a:latin typeface="Arial Narrow" panose="020B0604020202020204" pitchFamily="34" charset="0"/>
                      <a:ea typeface="+mn-ea"/>
                      <a:cs typeface="Arial Narrow" panose="020B0604020202020204" pitchFamily="34" charset="0"/>
                    </a:defRPr>
                  </a:pPr>
                  <a:endParaRPr lang="en-US"/>
                </a:p>
              </c:txPr>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3C8-1442-A69A-C4E41E154415}"/>
                </c:ext>
              </c:extLst>
            </c:dLbl>
            <c:dLbl>
              <c:idx val="9"/>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4">
                          <a:lumMod val="60000"/>
                        </a:schemeClr>
                      </a:solidFill>
                      <a:latin typeface="Arial Narrow" panose="020B0604020202020204" pitchFamily="34" charset="0"/>
                      <a:ea typeface="+mn-ea"/>
                      <a:cs typeface="Arial Narrow" panose="020B0604020202020204" pitchFamily="34" charset="0"/>
                    </a:defRPr>
                  </a:pPr>
                  <a:endParaRPr lang="en-US"/>
                </a:p>
              </c:txPr>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3C8-1442-A69A-C4E41E154415}"/>
                </c:ext>
              </c:extLst>
            </c:dLbl>
            <c:dLbl>
              <c:idx val="10"/>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5">
                          <a:lumMod val="60000"/>
                        </a:schemeClr>
                      </a:solidFill>
                      <a:latin typeface="Arial Narrow" panose="020B0604020202020204" pitchFamily="34" charset="0"/>
                      <a:ea typeface="+mn-ea"/>
                      <a:cs typeface="Arial Narrow" panose="020B0604020202020204" pitchFamily="34" charset="0"/>
                    </a:defRPr>
                  </a:pPr>
                  <a:endParaRPr lang="en-US"/>
                </a:p>
              </c:txPr>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3C8-1442-A69A-C4E41E154415}"/>
                </c:ext>
              </c:extLst>
            </c:dLbl>
            <c:dLbl>
              <c:idx val="11"/>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6">
                          <a:lumMod val="60000"/>
                        </a:schemeClr>
                      </a:solidFill>
                      <a:latin typeface="Arial Narrow" panose="020B0604020202020204" pitchFamily="34" charset="0"/>
                      <a:ea typeface="+mn-ea"/>
                      <a:cs typeface="Arial Narrow" panose="020B0604020202020204" pitchFamily="34" charset="0"/>
                    </a:defRPr>
                  </a:pPr>
                  <a:endParaRPr lang="en-US"/>
                </a:p>
              </c:txPr>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3C8-1442-A69A-C4E41E154415}"/>
                </c:ext>
              </c:extLst>
            </c:dLbl>
            <c:dLbl>
              <c:idx val="12"/>
              <c:layout>
                <c:manualLayout>
                  <c:x val="-2.8476767019103684E-2"/>
                  <c:y val="0"/>
                </c:manualLayout>
              </c:layout>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1">
                          <a:lumMod val="80000"/>
                          <a:lumOff val="20000"/>
                        </a:schemeClr>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83C8-1442-A69A-C4E41E154415}"/>
                </c:ext>
              </c:extLst>
            </c:dLbl>
            <c:dLbl>
              <c:idx val="13"/>
              <c:layout>
                <c:manualLayout>
                  <c:x val="-5.4844143888644128E-2"/>
                  <c:y val="1.3327930798863652E-3"/>
                </c:manualLayout>
              </c:layout>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2">
                          <a:lumMod val="80000"/>
                          <a:lumOff val="20000"/>
                        </a:schemeClr>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9-83C8-1442-A69A-C4E41E154415}"/>
                </c:ext>
              </c:extLst>
            </c:dLbl>
            <c:dLbl>
              <c:idx val="14"/>
              <c:layout>
                <c:manualLayout>
                  <c:x val="-8.9649081356437524E-2"/>
                  <c:y val="1.3327930798864628E-3"/>
                </c:manualLayout>
              </c:layout>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3">
                          <a:lumMod val="80000"/>
                          <a:lumOff val="20000"/>
                        </a:schemeClr>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B-83C8-1442-A69A-C4E41E154415}"/>
                </c:ext>
              </c:extLst>
            </c:dLbl>
            <c:dLbl>
              <c:idx val="15"/>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4">
                          <a:lumMod val="80000"/>
                          <a:lumOff val="20000"/>
                        </a:schemeClr>
                      </a:solidFill>
                      <a:latin typeface="Arial Narrow" panose="020B0604020202020204" pitchFamily="34" charset="0"/>
                      <a:ea typeface="+mn-ea"/>
                      <a:cs typeface="Arial Narrow" panose="020B0604020202020204" pitchFamily="34" charset="0"/>
                    </a:defRPr>
                  </a:pPr>
                  <a:endParaRPr lang="en-US"/>
                </a:p>
              </c:txPr>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3C8-1442-A69A-C4E41E154415}"/>
                </c:ext>
              </c:extLst>
            </c:dLbl>
            <c:dLbl>
              <c:idx val="16"/>
              <c:layout>
                <c:manualLayout>
                  <c:x val="-5.062536358951767E-2"/>
                  <c:y val="1.332793079886414E-3"/>
                </c:manualLayout>
              </c:layout>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5">
                          <a:lumMod val="80000"/>
                          <a:lumOff val="20000"/>
                        </a:schemeClr>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F-83C8-1442-A69A-C4E41E154415}"/>
                </c:ext>
              </c:extLst>
            </c:dLbl>
            <c:dLbl>
              <c:idx val="17"/>
              <c:layout>
                <c:manualLayout>
                  <c:x val="-8.121152075818458E-2"/>
                  <c:y val="2.665586159772877E-3"/>
                </c:manualLayout>
              </c:layout>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6">
                          <a:lumMod val="80000"/>
                          <a:lumOff val="20000"/>
                        </a:schemeClr>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1-83C8-1442-A69A-C4E41E154415}"/>
                </c:ext>
              </c:extLst>
            </c:dLbl>
            <c:dLbl>
              <c:idx val="18"/>
              <c:layout>
                <c:manualLayout>
                  <c:x val="-1.2205630683895652E-2"/>
                  <c:y val="2.6866987506532439E-2"/>
                </c:manualLayout>
              </c:layout>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1">
                          <a:lumMod val="80000"/>
                        </a:schemeClr>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0"/>
              <c:showBubbleSize val="0"/>
              <c:separator>
</c:separator>
              <c:extLst>
                <c:ext xmlns:c15="http://schemas.microsoft.com/office/drawing/2012/chart" uri="{CE6537A1-D6FC-4f65-9D91-7224C49458BB}">
                  <c15:layout>
                    <c:manualLayout>
                      <c:w val="0.2519457105786827"/>
                      <c:h val="9.128360355428787E-2"/>
                    </c:manualLayout>
                  </c15:layout>
                </c:ext>
                <c:ext xmlns:c16="http://schemas.microsoft.com/office/drawing/2014/chart" uri="{C3380CC4-5D6E-409C-BE32-E72D297353CC}">
                  <c16:uniqueId val="{00000023-83C8-1442-A69A-C4E41E154415}"/>
                </c:ext>
              </c:extLst>
            </c:dLbl>
            <c:dLbl>
              <c:idx val="19"/>
              <c:layout>
                <c:manualLayout>
                  <c:x val="-0.13574694899636666"/>
                  <c:y val="-2.7926333278112715E-2"/>
                </c:manualLayout>
              </c:layout>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2">
                          <a:lumMod val="80000"/>
                        </a:schemeClr>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5-83C8-1442-A69A-C4E41E154415}"/>
                </c:ext>
              </c:extLst>
            </c:dLbl>
            <c:dLbl>
              <c:idx val="20"/>
              <c:layout>
                <c:manualLayout>
                  <c:x val="-3.2695547318230156E-2"/>
                  <c:y val="-1.2704746493289905E-2"/>
                </c:manualLayout>
              </c:layout>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3">
                          <a:lumMod val="80000"/>
                        </a:schemeClr>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7-83C8-1442-A69A-C4E41E154415}"/>
                </c:ext>
              </c:extLst>
            </c:dLbl>
            <c:dLbl>
              <c:idx val="21"/>
              <c:layout>
                <c:manualLayout>
                  <c:x val="-0.12445401882423095"/>
                  <c:y val="-2.5136090843539145E-2"/>
                </c:manualLayout>
              </c:layout>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4">
                          <a:lumMod val="80000"/>
                        </a:schemeClr>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9-83C8-1442-A69A-C4E41E154415}"/>
                </c:ext>
              </c:extLst>
            </c:dLbl>
            <c:dLbl>
              <c:idx val="22"/>
              <c:layout>
                <c:manualLayout>
                  <c:x val="-1.5820426121724344E-2"/>
                  <c:y val="-2.7988654677615719E-2"/>
                </c:manualLayout>
              </c:layout>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5">
                          <a:lumMod val="80000"/>
                        </a:schemeClr>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B-83C8-1442-A69A-C4E41E154415}"/>
                </c:ext>
              </c:extLst>
            </c:dLbl>
            <c:dLbl>
              <c:idx val="23"/>
              <c:layout>
                <c:manualLayout>
                  <c:x val="7.5938045384276495E-2"/>
                  <c:y val="1.8197798697593421E-3"/>
                </c:manualLayout>
              </c:layout>
              <c:numFmt formatCode="General" sourceLinked="0"/>
              <c:spPr>
                <a:noFill/>
                <a:ln>
                  <a:noFill/>
                </a:ln>
                <a:effectLst/>
              </c:spPr>
              <c:txPr>
                <a:bodyPr rot="0" spcFirstLastPara="1" vertOverflow="ellipsis" vert="horz" wrap="square" anchor="ctr" anchorCtr="1"/>
                <a:lstStyle/>
                <a:p>
                  <a:pPr>
                    <a:defRPr sz="2000" b="1" i="0" u="none" strike="noStrike" kern="1200" spc="0" baseline="0">
                      <a:solidFill>
                        <a:schemeClr val="accent6">
                          <a:lumMod val="80000"/>
                        </a:schemeClr>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D-83C8-1442-A69A-C4E41E154415}"/>
                </c:ext>
              </c:extLst>
            </c:dLbl>
            <c:numFmt formatCode="General" sourceLinked="0"/>
            <c:spPr>
              <a:noFill/>
              <a:ln>
                <a:noFill/>
              </a:ln>
              <a:effectLst/>
            </c:spPr>
            <c:dLblPos val="outEnd"/>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'[Landsat Data Use - FY16.xlsx]Data Usage'!$A$2:$A$25</c:f>
              <c:strCache>
                <c:ptCount val="24"/>
                <c:pt idx="0">
                  <c:v>Land use/land cover change</c:v>
                </c:pt>
                <c:pt idx="1">
                  <c:v>Software development</c:v>
                </c:pt>
                <c:pt idx="2">
                  <c:v>Ecological/ecosystem science/monitoring</c:v>
                </c:pt>
                <c:pt idx="3">
                  <c:v>Education: university/college</c:v>
                </c:pt>
                <c:pt idx="4">
                  <c:v>Climate science/change</c:v>
                </c:pt>
                <c:pt idx="5">
                  <c:v>Agriculture forecasting</c:v>
                </c:pt>
                <c:pt idx="6">
                  <c:v>Water resources</c:v>
                </c:pt>
                <c:pt idx="7">
                  <c:v>Agricultural management/production/conservation</c:v>
                </c:pt>
                <c:pt idx="8">
                  <c:v>Forest science/management</c:v>
                </c:pt>
                <c:pt idx="9">
                  <c:v>Fire science/management</c:v>
                </c:pt>
                <c:pt idx="10">
                  <c:v>Urban planning and development</c:v>
                </c:pt>
                <c:pt idx="11">
                  <c:v>Biodiversity conservation</c:v>
                </c:pt>
                <c:pt idx="12">
                  <c:v>Technical training</c:v>
                </c:pt>
                <c:pt idx="13">
                  <c:v>Urbanization</c:v>
                </c:pt>
                <c:pt idx="14">
                  <c:v>Geology</c:v>
                </c:pt>
                <c:pt idx="15">
                  <c:v>Environmental regulation</c:v>
                </c:pt>
                <c:pt idx="16">
                  <c:v>Cryospheric science</c:v>
                </c:pt>
                <c:pt idx="17">
                  <c:v>Emergency/disaster management</c:v>
                </c:pt>
                <c:pt idx="18">
                  <c:v>Coastal science/monitoring/management</c:v>
                </c:pt>
                <c:pt idx="19">
                  <c:v>Fish and wildlife science/management</c:v>
                </c:pt>
                <c:pt idx="20">
                  <c:v>Other Use</c:v>
                </c:pt>
                <c:pt idx="21">
                  <c:v>Education: K-12</c:v>
                </c:pt>
                <c:pt idx="22">
                  <c:v>Range/grassland science/management</c:v>
                </c:pt>
                <c:pt idx="23">
                  <c:v>Rural planning and development</c:v>
                </c:pt>
              </c:strCache>
            </c:strRef>
          </c:cat>
          <c:val>
            <c:numRef>
              <c:f>'[Landsat Data Use - FY16.xlsx]Data Usage'!$B$2:$B$25</c:f>
              <c:numCache>
                <c:formatCode>General</c:formatCode>
                <c:ptCount val="24"/>
                <c:pt idx="0">
                  <c:v>12848161</c:v>
                </c:pt>
                <c:pt idx="1">
                  <c:v>8155810</c:v>
                </c:pt>
                <c:pt idx="2">
                  <c:v>6074827</c:v>
                </c:pt>
                <c:pt idx="3">
                  <c:v>5198446</c:v>
                </c:pt>
                <c:pt idx="4">
                  <c:v>4881773</c:v>
                </c:pt>
                <c:pt idx="5">
                  <c:v>4679214</c:v>
                </c:pt>
                <c:pt idx="6">
                  <c:v>4677317</c:v>
                </c:pt>
                <c:pt idx="7">
                  <c:v>4567195</c:v>
                </c:pt>
                <c:pt idx="8">
                  <c:v>4458182</c:v>
                </c:pt>
                <c:pt idx="9">
                  <c:v>4338662</c:v>
                </c:pt>
                <c:pt idx="10">
                  <c:v>4119864</c:v>
                </c:pt>
                <c:pt idx="11">
                  <c:v>3767570</c:v>
                </c:pt>
                <c:pt idx="12">
                  <c:v>2752407</c:v>
                </c:pt>
                <c:pt idx="13">
                  <c:v>2737852</c:v>
                </c:pt>
                <c:pt idx="14">
                  <c:v>2603424</c:v>
                </c:pt>
                <c:pt idx="15">
                  <c:v>2371462</c:v>
                </c:pt>
                <c:pt idx="16">
                  <c:v>2310086</c:v>
                </c:pt>
                <c:pt idx="17">
                  <c:v>2284746</c:v>
                </c:pt>
                <c:pt idx="18">
                  <c:v>2243699</c:v>
                </c:pt>
                <c:pt idx="19">
                  <c:v>2168661</c:v>
                </c:pt>
                <c:pt idx="20">
                  <c:v>2152675</c:v>
                </c:pt>
                <c:pt idx="21">
                  <c:v>2016550</c:v>
                </c:pt>
                <c:pt idx="22">
                  <c:v>1976825</c:v>
                </c:pt>
                <c:pt idx="23">
                  <c:v>1939261</c:v>
                </c:pt>
              </c:numCache>
            </c:numRef>
          </c:val>
          <c:extLst>
            <c:ext xmlns:c16="http://schemas.microsoft.com/office/drawing/2014/chart" uri="{C3380CC4-5D6E-409C-BE32-E72D297353CC}">
              <c16:uniqueId val="{0000002F-83C8-1442-A69A-C4E41E15441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sz="2000" b="1" i="0">
          <a:latin typeface="Arial Narrow" panose="020B0604020202020204" pitchFamily="34" charset="0"/>
          <a:cs typeface="Arial Narrow"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7505739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Provide and overview of how </a:t>
            </a:r>
            <a:r>
              <a:rPr lang="en-US" dirty="0" err="1"/>
              <a:t>Landasat</a:t>
            </a:r>
            <a:r>
              <a:rPr lang="en-US" dirty="0"/>
              <a:t> has fueled the Open Data </a:t>
            </a:r>
            <a:r>
              <a:rPr lang="en-US" dirty="0" err="1"/>
              <a:t>Revovlution</a:t>
            </a:r>
            <a:endParaRPr lang="en-US" dirty="0"/>
          </a:p>
        </p:txBody>
      </p:sp>
    </p:spTree>
    <p:extLst>
      <p:ext uri="{BB962C8B-B14F-4D97-AF65-F5344CB8AC3E}">
        <p14:creationId xmlns:p14="http://schemas.microsoft.com/office/powerpoint/2010/main" val="277268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The main point to make here is that it’s the 46-year archive that makes Landsat special compared to other/similar missions. The mission going forward is governed by the “sustainable land imaging” program, which is a close collaboration between NASA and USGS, where NASA is responsible for building and launching spacecraft, and USGS is responsible for operating spacecraft once on orbit, and downlinking, processing, archiving, managing, and distributing the data.</a:t>
            </a:r>
          </a:p>
          <a:p>
            <a:endParaRPr lang="en-US" dirty="0"/>
          </a:p>
        </p:txBody>
      </p:sp>
    </p:spTree>
    <p:extLst>
      <p:ext uri="{BB962C8B-B14F-4D97-AF65-F5344CB8AC3E}">
        <p14:creationId xmlns:p14="http://schemas.microsoft.com/office/powerpoint/2010/main" val="212148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679450"/>
            <a:ext cx="6035675" cy="3395663"/>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Since the free and open data policy in 2008, demand has soared, and has created a marketplace (particularly agricultural monitoring applications) for moderate resolution satellite imagery that simply did not exist prior to 2008. A USGS study in 2011-2012 time-frame demonstrated an annual economic benefit of $2.2B globally, which more than pays for the development and missions costs of the satellites. Google and Amazon have been rehosting Landsat data for free use for several years now (for their own business purposes—not via any formal agreement with USGS), and the use metrics from users of Landsat on Google and Amazon clouds are not factored into this graph, but which we know (anecdotally) are quite high.</a:t>
            </a:r>
          </a:p>
          <a:p>
            <a:pPr>
              <a:defRPr/>
            </a:pPr>
            <a:endParaRPr lang="en-US" dirty="0"/>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defTabSz="904896" eaLnBrk="0" hangingPunct="0">
              <a:defRPr sz="2800">
                <a:solidFill>
                  <a:schemeClr val="tx1"/>
                </a:solidFill>
                <a:latin typeface="Arial" pitchFamily="34" charset="0"/>
                <a:ea typeface="ＭＳ Ｐゴシック" pitchFamily="34" charset="-128"/>
              </a:defRPr>
            </a:lvl1pPr>
            <a:lvl2pPr marL="727648" indent="-279865" defTabSz="904896" eaLnBrk="0" hangingPunct="0">
              <a:defRPr sz="2800">
                <a:solidFill>
                  <a:schemeClr val="tx1"/>
                </a:solidFill>
                <a:latin typeface="Arial" pitchFamily="34" charset="0"/>
                <a:ea typeface="ＭＳ Ｐゴシック" pitchFamily="34" charset="-128"/>
              </a:defRPr>
            </a:lvl2pPr>
            <a:lvl3pPr marL="1119460" indent="-223892" defTabSz="904896" eaLnBrk="0" hangingPunct="0">
              <a:defRPr sz="2800">
                <a:solidFill>
                  <a:schemeClr val="tx1"/>
                </a:solidFill>
                <a:latin typeface="Arial" pitchFamily="34" charset="0"/>
                <a:ea typeface="ＭＳ Ｐゴシック" pitchFamily="34" charset="-128"/>
              </a:defRPr>
            </a:lvl3pPr>
            <a:lvl4pPr marL="1567244" indent="-223892" defTabSz="904896" eaLnBrk="0" hangingPunct="0">
              <a:defRPr sz="2800">
                <a:solidFill>
                  <a:schemeClr val="tx1"/>
                </a:solidFill>
                <a:latin typeface="Arial" pitchFamily="34" charset="0"/>
                <a:ea typeface="ＭＳ Ｐゴシック" pitchFamily="34" charset="-128"/>
              </a:defRPr>
            </a:lvl4pPr>
            <a:lvl5pPr marL="2015027" indent="-223892" defTabSz="904896" eaLnBrk="0" hangingPunct="0">
              <a:defRPr sz="2800">
                <a:solidFill>
                  <a:schemeClr val="tx1"/>
                </a:solidFill>
                <a:latin typeface="Arial" pitchFamily="34" charset="0"/>
                <a:ea typeface="ＭＳ Ｐゴシック" pitchFamily="34" charset="-128"/>
              </a:defRPr>
            </a:lvl5pPr>
            <a:lvl6pPr marL="2462811" indent="-223892" defTabSz="904896"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10596" indent="-223892" defTabSz="904896"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358379" indent="-223892" defTabSz="904896"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06163" indent="-223892" defTabSz="904896"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1CF53B2D-A1AF-4A90-952E-D3A9EAD6449B}" type="slidenum">
              <a:rPr lang="en-US" altLang="en-US" sz="1200">
                <a:solidFill>
                  <a:prstClr val="black"/>
                </a:solidFill>
              </a:rPr>
              <a:pPr eaLnBrk="1" hangingPunct="1"/>
              <a:t>4</a:t>
            </a:fld>
            <a:endParaRPr lang="en-US" altLang="en-US" sz="1200">
              <a:solidFill>
                <a:prstClr val="black"/>
              </a:solidFill>
            </a:endParaRPr>
          </a:p>
        </p:txBody>
      </p:sp>
    </p:spTree>
    <p:extLst>
      <p:ext uri="{BB962C8B-B14F-4D97-AF65-F5344CB8AC3E}">
        <p14:creationId xmlns:p14="http://schemas.microsoft.com/office/powerpoint/2010/main" val="3914035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Discuss some of the End-User Applications and benefits.</a:t>
            </a:r>
          </a:p>
          <a:p>
            <a:r>
              <a:rPr lang="en-US" dirty="0"/>
              <a:t> </a:t>
            </a:r>
          </a:p>
        </p:txBody>
      </p:sp>
      <p:sp>
        <p:nvSpPr>
          <p:cNvPr id="4" name="Slide Number Placeholder 3"/>
          <p:cNvSpPr>
            <a:spLocks noGrp="1"/>
          </p:cNvSpPr>
          <p:nvPr>
            <p:ph type="sldNum" sz="quarter" idx="10"/>
          </p:nvPr>
        </p:nvSpPr>
        <p:spPr/>
        <p:txBody>
          <a:bodyPr/>
          <a:lstStyle/>
          <a:p>
            <a:fld id="{79DCC4D4-6FBE-4232-BD75-B89A6ECF24DE}" type="slidenum">
              <a:rPr lang="en-US" smtClean="0"/>
              <a:t>5</a:t>
            </a:fld>
            <a:endParaRPr lang="en-US"/>
          </a:p>
        </p:txBody>
      </p:sp>
    </p:spTree>
    <p:extLst>
      <p:ext uri="{BB962C8B-B14F-4D97-AF65-F5344CB8AC3E}">
        <p14:creationId xmlns:p14="http://schemas.microsoft.com/office/powerpoint/2010/main" val="463618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Encourage attendance at 2:30 to learn how Application Ready Data is fueling the next generation of EO for Open Data</a:t>
            </a:r>
          </a:p>
        </p:txBody>
      </p:sp>
    </p:spTree>
    <p:extLst>
      <p:ext uri="{BB962C8B-B14F-4D97-AF65-F5344CB8AC3E}">
        <p14:creationId xmlns:p14="http://schemas.microsoft.com/office/powerpoint/2010/main" val="64021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Title Text</a:t>
            </a:r>
          </a:p>
        </p:txBody>
      </p:sp>
      <p:sp>
        <p:nvSpPr>
          <p:cNvPr id="12" name="Shape 12"/>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94" name="Shape 94"/>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17686869" y="12550851"/>
            <a:ext cx="5689600" cy="323702"/>
          </a:xfrm>
          <a:prstGeom prst="rect">
            <a:avLst/>
          </a:prstGeom>
        </p:spPr>
        <p:txBody>
          <a:bodyPr vert="horz" lIns="182880" tIns="91440" rIns="182880" bIns="91440" rtlCol="0" anchor="ctr"/>
          <a:lstStyle>
            <a:defPPr>
              <a:defRPr lang="en-US"/>
            </a:defPPr>
            <a:lvl1pPr marL="0" algn="r" defTabSz="457200" rtl="0" eaLnBrk="1" latinLnBrk="0" hangingPunct="1">
              <a:defRPr sz="120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200" i="1" dirty="0"/>
              <a:t> Slide </a:t>
            </a:r>
            <a:fld id="{94194941-24BA-8040-AD5D-78F6A1619FF0}" type="slidenum">
              <a:rPr lang="en-US" sz="2200" i="1" smtClean="0"/>
              <a:pPr/>
              <a:t>‹#›</a:t>
            </a:fld>
            <a:endParaRPr lang="en-US" sz="2200" i="1" dirty="0"/>
          </a:p>
        </p:txBody>
      </p:sp>
      <p:cxnSp>
        <p:nvCxnSpPr>
          <p:cNvPr id="9" name="Straight Connector 8"/>
          <p:cNvCxnSpPr/>
          <p:nvPr userDrawn="1"/>
        </p:nvCxnSpPr>
        <p:spPr>
          <a:xfrm>
            <a:off x="1219200" y="12712702"/>
            <a:ext cx="19841061"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23363849" y="12712702"/>
            <a:ext cx="102016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0" descr="ident_4_onscreen_png"/>
          <p:cNvPicPr>
            <a:picLocks noChangeAspect="1" noChangeArrowheads="1"/>
          </p:cNvPicPr>
          <p:nvPr userDrawn="1"/>
        </p:nvPicPr>
        <p:blipFill>
          <a:blip r:embed="rId2" cstate="email">
            <a:lum bright="-100000" contrast="-70000"/>
            <a:extLst>
              <a:ext uri="{28A0092B-C50C-407E-A947-70E740481C1C}">
                <a14:useLocalDpi xmlns:a14="http://schemas.microsoft.com/office/drawing/2010/main"/>
              </a:ext>
            </a:extLst>
          </a:blip>
          <a:srcRect/>
          <a:stretch>
            <a:fillRect/>
          </a:stretch>
        </p:blipFill>
        <p:spPr bwMode="auto">
          <a:xfrm>
            <a:off x="1227663" y="12804335"/>
            <a:ext cx="2661608" cy="56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44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219200" y="12712705"/>
            <a:ext cx="5689600" cy="730250"/>
          </a:xfrm>
          <a:prstGeom prst="rect">
            <a:avLst/>
          </a:prstGeom>
        </p:spPr>
        <p:txBody>
          <a:bodyPr/>
          <a:lstStyle/>
          <a:p>
            <a:fld id="{AC1D03FC-C47B-0847-B192-86C38D79DAF2}" type="datetimeFigureOut">
              <a:rPr lang="en-US" smtClean="0"/>
              <a:t>5/1/18</a:t>
            </a:fld>
            <a:endParaRPr lang="en-US"/>
          </a:p>
        </p:txBody>
      </p:sp>
      <p:sp>
        <p:nvSpPr>
          <p:cNvPr id="4" name="Footer Placeholder 3"/>
          <p:cNvSpPr>
            <a:spLocks noGrp="1"/>
          </p:cNvSpPr>
          <p:nvPr>
            <p:ph type="ftr" sz="quarter" idx="11"/>
          </p:nvPr>
        </p:nvSpPr>
        <p:spPr>
          <a:xfrm>
            <a:off x="8331200" y="12712705"/>
            <a:ext cx="7721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20274387" y="12550851"/>
            <a:ext cx="514563" cy="471924"/>
          </a:xfrm>
          <a:prstGeom prst="rect">
            <a:avLst/>
          </a:prstGeom>
        </p:spPr>
        <p:txBody>
          <a:bodyPr/>
          <a:lstStyle/>
          <a:p>
            <a:fld id="{94194941-24BA-8040-AD5D-78F6A1619FF0}" type="slidenum">
              <a:rPr lang="en-US" smtClean="0"/>
              <a:t>‹#›</a:t>
            </a:fld>
            <a:endParaRPr lang="en-US"/>
          </a:p>
        </p:txBody>
      </p:sp>
      <p:sp>
        <p:nvSpPr>
          <p:cNvPr id="6" name="Slide Number Placeholder 5"/>
          <p:cNvSpPr txBox="1">
            <a:spLocks/>
          </p:cNvSpPr>
          <p:nvPr userDrawn="1"/>
        </p:nvSpPr>
        <p:spPr>
          <a:xfrm>
            <a:off x="17686869" y="12550851"/>
            <a:ext cx="5689600" cy="323702"/>
          </a:xfrm>
          <a:prstGeom prst="rect">
            <a:avLst/>
          </a:prstGeom>
        </p:spPr>
        <p:txBody>
          <a:bodyPr vert="horz" lIns="182880" tIns="91440" rIns="182880" bIns="91440" rtlCol="0" anchor="ctr"/>
          <a:lstStyle>
            <a:defPPr>
              <a:defRPr lang="en-US"/>
            </a:defPPr>
            <a:lvl1pPr marL="0" algn="r" defTabSz="457200" rtl="0" eaLnBrk="1" latinLnBrk="0" hangingPunct="1">
              <a:defRPr sz="120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200" i="1" dirty="0"/>
              <a:t> Slide </a:t>
            </a:r>
            <a:fld id="{94194941-24BA-8040-AD5D-78F6A1619FF0}" type="slidenum">
              <a:rPr lang="en-US" sz="2200" i="1" smtClean="0"/>
              <a:pPr/>
              <a:t>‹#›</a:t>
            </a:fld>
            <a:endParaRPr lang="en-US" sz="2200" i="1" dirty="0"/>
          </a:p>
        </p:txBody>
      </p:sp>
      <p:cxnSp>
        <p:nvCxnSpPr>
          <p:cNvPr id="7" name="Straight Connector 6"/>
          <p:cNvCxnSpPr/>
          <p:nvPr userDrawn="1"/>
        </p:nvCxnSpPr>
        <p:spPr>
          <a:xfrm>
            <a:off x="1219200" y="12712702"/>
            <a:ext cx="19841061"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23363849" y="12712702"/>
            <a:ext cx="102016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10" descr="ident_4_onscreen_png"/>
          <p:cNvPicPr>
            <a:picLocks noChangeAspect="1" noChangeArrowheads="1"/>
          </p:cNvPicPr>
          <p:nvPr userDrawn="1"/>
        </p:nvPicPr>
        <p:blipFill>
          <a:blip r:embed="rId2" cstate="email">
            <a:lum bright="-100000" contrast="-70000"/>
            <a:extLst>
              <a:ext uri="{28A0092B-C50C-407E-A947-70E740481C1C}">
                <a14:useLocalDpi xmlns:a14="http://schemas.microsoft.com/office/drawing/2010/main"/>
              </a:ext>
            </a:extLst>
          </a:blip>
          <a:srcRect/>
          <a:stretch>
            <a:fillRect/>
          </a:stretch>
        </p:blipFill>
        <p:spPr bwMode="auto">
          <a:xfrm>
            <a:off x="1227663" y="12804335"/>
            <a:ext cx="2661608" cy="56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32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778000" y="4533900"/>
            <a:ext cx="20828000" cy="46482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AEB518-548B-4B4C-AAE2-1DF76CB6F925}"/>
              </a:ext>
            </a:extLst>
          </p:cNvPr>
          <p:cNvSpPr>
            <a:spLocks noGrp="1"/>
          </p:cNvSpPr>
          <p:nvPr>
            <p:ph type="sldNum" sz="quarter" idx="10"/>
          </p:nvPr>
        </p:nvSpPr>
        <p:spPr>
          <a:xfrm>
            <a:off x="23682617" y="13050688"/>
            <a:ext cx="514564" cy="471924"/>
          </a:xfrm>
        </p:spPr>
        <p:txBody>
          <a:bodyPr/>
          <a:lstStyle>
            <a:lvl1pPr>
              <a:defRPr b="1" i="1"/>
            </a:lvl1pPr>
          </a:lstStyle>
          <a:p>
            <a:fld id="{86CB4B4D-7CA3-9044-876B-883B54F8677D}" type="slidenum">
              <a:rPr lang="en-US" smtClean="0"/>
              <a:pPr/>
              <a:t>‹#›</a:t>
            </a:fld>
            <a:endParaRPr lang="en-US"/>
          </a:p>
        </p:txBody>
      </p:sp>
      <p:pic>
        <p:nvPicPr>
          <p:cNvPr id="5" name="Picture 4">
            <a:extLst>
              <a:ext uri="{FF2B5EF4-FFF2-40B4-BE49-F238E27FC236}">
                <a16:creationId xmlns:a16="http://schemas.microsoft.com/office/drawing/2014/main" id="{00FD54AF-B514-334E-9D31-9AC28E8CB3FB}"/>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25" b="-1"/>
          <a:stretch/>
        </p:blipFill>
        <p:spPr>
          <a:xfrm>
            <a:off x="0" y="-1"/>
            <a:ext cx="24384000" cy="13742235"/>
          </a:xfrm>
          <a:prstGeom prst="rect">
            <a:avLst/>
          </a:prstGeom>
        </p:spPr>
      </p:pic>
    </p:spTree>
    <p:extLst>
      <p:ext uri="{BB962C8B-B14F-4D97-AF65-F5344CB8AC3E}">
        <p14:creationId xmlns:p14="http://schemas.microsoft.com/office/powerpoint/2010/main" val="20663255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6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9" name="title slides-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7" y="0"/>
            <a:ext cx="24378567" cy="137160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3" name="Shape 123"/>
          <p:cNvSpPr/>
          <p:nvPr/>
        </p:nvSpPr>
        <p:spPr>
          <a:xfrm>
            <a:off x="1874431" y="5143283"/>
            <a:ext cx="22687301" cy="36728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5000">
                <a:solidFill>
                  <a:schemeClr val="accent6">
                    <a:lumOff val="-21524"/>
                  </a:schemeClr>
                </a:solidFill>
                <a:latin typeface="Arial"/>
                <a:ea typeface="Arial"/>
                <a:cs typeface="Arial"/>
                <a:sym typeface="Arial"/>
              </a:defRPr>
            </a:lvl1pPr>
          </a:lstStyle>
          <a:p>
            <a:r>
              <a:rPr lang="en-US" sz="8000" dirty="0"/>
              <a:t>Landsat : Earth Observations for Decision Making</a:t>
            </a:r>
            <a:br>
              <a:rPr lang="en-US" sz="8000" dirty="0"/>
            </a:br>
            <a:r>
              <a:rPr lang="en-US" sz="7200" i="1" dirty="0"/>
              <a:t>Fueling the Open Data Revolution</a:t>
            </a:r>
            <a:br>
              <a:rPr lang="en-US" sz="7200" i="1" dirty="0"/>
            </a:br>
            <a:endParaRPr sz="8000" i="1" dirty="0"/>
          </a:p>
        </p:txBody>
      </p:sp>
      <p:sp>
        <p:nvSpPr>
          <p:cNvPr id="4" name="Shape 124">
            <a:extLst>
              <a:ext uri="{FF2B5EF4-FFF2-40B4-BE49-F238E27FC236}">
                <a16:creationId xmlns:a16="http://schemas.microsoft.com/office/drawing/2014/main" id="{5E8DC026-8172-0D44-A23D-D39CEACCC46F}"/>
              </a:ext>
            </a:extLst>
          </p:cNvPr>
          <p:cNvSpPr/>
          <p:nvPr/>
        </p:nvSpPr>
        <p:spPr>
          <a:xfrm>
            <a:off x="1938145" y="7934608"/>
            <a:ext cx="21858548" cy="142603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4300">
                <a:solidFill>
                  <a:schemeClr val="accent1"/>
                </a:solidFill>
                <a:latin typeface="Arial"/>
                <a:ea typeface="Arial"/>
                <a:cs typeface="Arial"/>
                <a:sym typeface="Arial"/>
              </a:defRPr>
            </a:lvl1pPr>
          </a:lstStyle>
          <a:p>
            <a:r>
              <a:rPr lang="en-US" dirty="0"/>
              <a:t>Ivan </a:t>
            </a:r>
            <a:r>
              <a:rPr lang="en-US" dirty="0" err="1"/>
              <a:t>DeLoatch</a:t>
            </a:r>
            <a:r>
              <a:rPr lang="en-US" dirty="0"/>
              <a:t> / Executive Director / Federal Geographic Data Committee</a:t>
            </a:r>
          </a:p>
          <a:p>
            <a:r>
              <a:rPr lang="en-US" dirty="0"/>
              <a:t>Pete Doucette / Associate Program Coordinator / National Land Imaging Program, USGS</a:t>
            </a:r>
            <a:endParaRPr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5" name="Shape 145"/>
          <p:cNvSpPr/>
          <p:nvPr/>
        </p:nvSpPr>
        <p:spPr>
          <a:xfrm>
            <a:off x="922524" y="1060628"/>
            <a:ext cx="10676000"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Landsat</a:t>
            </a:r>
            <a:r>
              <a:rPr dirty="0">
                <a:solidFill>
                  <a:schemeClr val="accent6">
                    <a:lumOff val="-21524"/>
                  </a:schemeClr>
                </a:solidFill>
              </a:rPr>
              <a:t> </a:t>
            </a:r>
            <a:r>
              <a:rPr dirty="0">
                <a:solidFill>
                  <a:srgbClr val="A6AAA9"/>
                </a:solidFill>
              </a:rPr>
              <a:t>/</a:t>
            </a:r>
            <a:r>
              <a:rPr dirty="0"/>
              <a:t> </a:t>
            </a:r>
            <a:r>
              <a:rPr lang="en-US" dirty="0">
                <a:solidFill>
                  <a:schemeClr val="accent1"/>
                </a:solidFill>
              </a:rPr>
              <a:t>Data Continuity Since 1972</a:t>
            </a:r>
            <a:endParaRPr dirty="0">
              <a:solidFill>
                <a:schemeClr val="accent1"/>
              </a:solidFill>
            </a:endParaRPr>
          </a:p>
        </p:txBody>
      </p:sp>
      <p:grpSp>
        <p:nvGrpSpPr>
          <p:cNvPr id="2" name="Group 1">
            <a:extLst>
              <a:ext uri="{FF2B5EF4-FFF2-40B4-BE49-F238E27FC236}">
                <a16:creationId xmlns:a16="http://schemas.microsoft.com/office/drawing/2014/main" id="{F8D0D684-7113-B44C-A16F-CB2919294A4A}"/>
              </a:ext>
            </a:extLst>
          </p:cNvPr>
          <p:cNvGrpSpPr/>
          <p:nvPr/>
        </p:nvGrpSpPr>
        <p:grpSpPr>
          <a:xfrm>
            <a:off x="-3073696" y="2321496"/>
            <a:ext cx="26628439" cy="9251383"/>
            <a:chOff x="-1553889" y="840759"/>
            <a:chExt cx="10697890" cy="3833414"/>
          </a:xfrm>
        </p:grpSpPr>
        <p:sp>
          <p:nvSpPr>
            <p:cNvPr id="16" name="Content Placeholder 2">
              <a:extLst>
                <a:ext uri="{FF2B5EF4-FFF2-40B4-BE49-F238E27FC236}">
                  <a16:creationId xmlns:a16="http://schemas.microsoft.com/office/drawing/2014/main" id="{347CA723-ED82-6A4B-A855-0DA04CA99D9B}"/>
                </a:ext>
              </a:extLst>
            </p:cNvPr>
            <p:cNvSpPr txBox="1">
              <a:spLocks/>
            </p:cNvSpPr>
            <p:nvPr/>
          </p:nvSpPr>
          <p:spPr>
            <a:xfrm>
              <a:off x="51580" y="4202718"/>
              <a:ext cx="9092419" cy="471455"/>
            </a:xfrm>
            <a:prstGeom prst="rect">
              <a:avLst/>
            </a:prstGeom>
            <a:solidFill>
              <a:schemeClr val="bg2">
                <a:lumMod val="50000"/>
              </a:schemeClr>
            </a:solidFill>
            <a:ln w="38100" cmpd="sng">
              <a:solidFill>
                <a:schemeClr val="tx1"/>
              </a:solidFill>
            </a:ln>
          </p:spPr>
          <p:txBody>
            <a:bodyPr anchor="ct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hangingPunct="1">
                <a:defRPr/>
              </a:pPr>
              <a:r>
                <a:rPr lang="en-US" altLang="en-US" sz="3200" b="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The Landsat Program has amassed the longest and most comprehensive record of the Earth’s land surface in existence</a:t>
              </a:r>
              <a:r>
                <a:rPr lang="en-US" altLang="en-US" sz="3600" b="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a:t>
              </a:r>
            </a:p>
          </p:txBody>
        </p:sp>
        <p:pic>
          <p:nvPicPr>
            <p:cNvPr id="17" name="Picture 2" descr="Landsat Mission Timeline-Master Image-Trans.png">
              <a:extLst>
                <a:ext uri="{FF2B5EF4-FFF2-40B4-BE49-F238E27FC236}">
                  <a16:creationId xmlns:a16="http://schemas.microsoft.com/office/drawing/2014/main" id="{B99FFF0E-FDC4-7B4D-927A-773EC050C649}"/>
                </a:ext>
              </a:extLst>
            </p:cNvPr>
            <p:cNvPicPr>
              <a:picLocks noChangeAspect="1"/>
            </p:cNvPicPr>
            <p:nvPr/>
          </p:nvPicPr>
          <p:blipFill rotWithShape="1">
            <a:blip r:embed="rId4">
              <a:extLst>
                <a:ext uri="{28A0092B-C50C-407E-A947-70E740481C1C}">
                  <a14:useLocalDpi xmlns:a14="http://schemas.microsoft.com/office/drawing/2010/main" val="0"/>
                </a:ext>
              </a:extLst>
            </a:blip>
            <a:srcRect l="9065" t="6661" r="2318" b="33724"/>
            <a:stretch/>
          </p:blipFill>
          <p:spPr bwMode="auto">
            <a:xfrm>
              <a:off x="-32108" y="840759"/>
              <a:ext cx="9176109" cy="329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a:extLst>
                <a:ext uri="{FF2B5EF4-FFF2-40B4-BE49-F238E27FC236}">
                  <a16:creationId xmlns:a16="http://schemas.microsoft.com/office/drawing/2014/main" id="{1496BC5B-AAD8-CC40-A9C6-2C3F4E60CC76}"/>
                </a:ext>
              </a:extLst>
            </p:cNvPr>
            <p:cNvSpPr/>
            <p:nvPr/>
          </p:nvSpPr>
          <p:spPr>
            <a:xfrm>
              <a:off x="8063344" y="3396338"/>
              <a:ext cx="1080655" cy="534394"/>
            </a:xfrm>
            <a:prstGeom prst="ellipse">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504F8449-33E0-234B-824E-DB3A28CD1CF0}"/>
                </a:ext>
              </a:extLst>
            </p:cNvPr>
            <p:cNvSpPr/>
            <p:nvPr/>
          </p:nvSpPr>
          <p:spPr>
            <a:xfrm>
              <a:off x="6970813" y="2553195"/>
              <a:ext cx="1270660" cy="110440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3795B2-8F7A-A94A-AE91-8B69E0C93E0E}"/>
                </a:ext>
              </a:extLst>
            </p:cNvPr>
            <p:cNvSpPr txBox="1"/>
            <p:nvPr/>
          </p:nvSpPr>
          <p:spPr>
            <a:xfrm>
              <a:off x="4370122" y="3074515"/>
              <a:ext cx="2708627" cy="400110"/>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Landsat 7 &amp; 8 operating</a:t>
              </a:r>
            </a:p>
          </p:txBody>
        </p:sp>
        <p:sp>
          <p:nvSpPr>
            <p:cNvPr id="21" name="TextBox 20">
              <a:extLst>
                <a:ext uri="{FF2B5EF4-FFF2-40B4-BE49-F238E27FC236}">
                  <a16:creationId xmlns:a16="http://schemas.microsoft.com/office/drawing/2014/main" id="{F0F95668-2EC7-E54F-98D6-12B818A170B5}"/>
                </a:ext>
              </a:extLst>
            </p:cNvPr>
            <p:cNvSpPr txBox="1"/>
            <p:nvPr/>
          </p:nvSpPr>
          <p:spPr>
            <a:xfrm>
              <a:off x="3489359" y="3445674"/>
              <a:ext cx="4639925" cy="400110"/>
            </a:xfrm>
            <a:prstGeom prst="rect">
              <a:avLst/>
            </a:prstGeom>
            <a:noFill/>
          </p:spPr>
          <p:txBody>
            <a:bodyPr wrap="none" rtlCol="0">
              <a:spAutoFit/>
            </a:bodyPr>
            <a:lstStyle/>
            <a:p>
              <a:r>
                <a:rPr lang="en-US" sz="2000" b="1" dirty="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Landsat 9 in development for 2020 launch</a:t>
              </a:r>
            </a:p>
          </p:txBody>
        </p:sp>
        <p:sp>
          <p:nvSpPr>
            <p:cNvPr id="22" name="TextBox 21">
              <a:extLst>
                <a:ext uri="{FF2B5EF4-FFF2-40B4-BE49-F238E27FC236}">
                  <a16:creationId xmlns:a16="http://schemas.microsoft.com/office/drawing/2014/main" id="{D681131F-73C3-724D-9D9F-4C119932EE15}"/>
                </a:ext>
              </a:extLst>
            </p:cNvPr>
            <p:cNvSpPr txBox="1"/>
            <p:nvPr/>
          </p:nvSpPr>
          <p:spPr>
            <a:xfrm>
              <a:off x="3546759" y="3798129"/>
              <a:ext cx="4153188" cy="400110"/>
            </a:xfrm>
            <a:prstGeom prst="rect">
              <a:avLst/>
            </a:prstGeom>
            <a:noFill/>
          </p:spPr>
          <p:txBody>
            <a:bodyPr wrap="none" rtlCol="0">
              <a:spAutoFit/>
            </a:bodyPr>
            <a:lstStyle/>
            <a:p>
              <a:r>
                <a:rPr lang="en-US" sz="2000" b="1" dirty="0">
                  <a:solidFill>
                    <a:srgbClr val="7030A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Landsat 10 architecture study in 2018</a:t>
              </a:r>
            </a:p>
          </p:txBody>
        </p:sp>
        <p:grpSp>
          <p:nvGrpSpPr>
            <p:cNvPr id="23" name="Group 22">
              <a:extLst>
                <a:ext uri="{FF2B5EF4-FFF2-40B4-BE49-F238E27FC236}">
                  <a16:creationId xmlns:a16="http://schemas.microsoft.com/office/drawing/2014/main" id="{AF499745-7C8E-F548-9216-1C86CC3749B3}"/>
                </a:ext>
              </a:extLst>
            </p:cNvPr>
            <p:cNvGrpSpPr/>
            <p:nvPr/>
          </p:nvGrpSpPr>
          <p:grpSpPr>
            <a:xfrm>
              <a:off x="-1553889" y="2719454"/>
              <a:ext cx="7859844" cy="1427511"/>
              <a:chOff x="-1553889" y="2719454"/>
              <a:chExt cx="7859844" cy="1427511"/>
            </a:xfrm>
          </p:grpSpPr>
          <p:pic>
            <p:nvPicPr>
              <p:cNvPr id="24" name="Picture 23">
                <a:extLst>
                  <a:ext uri="{FF2B5EF4-FFF2-40B4-BE49-F238E27FC236}">
                    <a16:creationId xmlns:a16="http://schemas.microsoft.com/office/drawing/2014/main" id="{0336A5A4-1CA3-A24F-AC87-CEEB4966725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58034" y="3495726"/>
                <a:ext cx="761540" cy="630240"/>
              </a:xfrm>
              <a:prstGeom prst="rect">
                <a:avLst/>
              </a:prstGeom>
            </p:spPr>
          </p:pic>
          <p:pic>
            <p:nvPicPr>
              <p:cNvPr id="25" name="Picture 24">
                <a:extLst>
                  <a:ext uri="{FF2B5EF4-FFF2-40B4-BE49-F238E27FC236}">
                    <a16:creationId xmlns:a16="http://schemas.microsoft.com/office/drawing/2014/main" id="{27FA6724-B964-BE41-AE3E-1C717BE995BA}"/>
                  </a:ext>
                </a:extLst>
              </p:cNvPr>
              <p:cNvPicPr>
                <a:picLocks noChangeAspect="1"/>
              </p:cNvPicPr>
              <p:nvPr/>
            </p:nvPicPr>
            <p:blipFill>
              <a:blip r:embed="rId6">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2137487" y="3498584"/>
                <a:ext cx="648381" cy="648381"/>
              </a:xfrm>
              <a:prstGeom prst="rect">
                <a:avLst/>
              </a:prstGeom>
            </p:spPr>
          </p:pic>
          <p:sp>
            <p:nvSpPr>
              <p:cNvPr id="26" name="TextBox 25">
                <a:extLst>
                  <a:ext uri="{FF2B5EF4-FFF2-40B4-BE49-F238E27FC236}">
                    <a16:creationId xmlns:a16="http://schemas.microsoft.com/office/drawing/2014/main" id="{C5F5BDFE-0A66-944F-A1F8-3E72BC20E56B}"/>
                  </a:ext>
                </a:extLst>
              </p:cNvPr>
              <p:cNvSpPr txBox="1"/>
              <p:nvPr/>
            </p:nvSpPr>
            <p:spPr>
              <a:xfrm>
                <a:off x="-1553889" y="2719454"/>
                <a:ext cx="7859844" cy="709025"/>
              </a:xfrm>
              <a:prstGeom prst="rect">
                <a:avLst/>
              </a:prstGeom>
              <a:noFill/>
            </p:spPr>
            <p:txBody>
              <a:bodyPr wrap="square" rtlCol="0">
                <a:spAutoFit/>
              </a:bodyPr>
              <a:lstStyle/>
              <a:p>
                <a:r>
                  <a:rPr lang="en-US" b="1" dirty="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NASA – space segment</a:t>
                </a:r>
              </a:p>
              <a:p>
                <a:r>
                  <a:rPr lang="en-US" b="1" dirty="0">
                    <a:solidFill>
                      <a:srgbClr val="0066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DOI/USGS – ground segment</a:t>
                </a:r>
              </a:p>
            </p:txBody>
          </p:sp>
        </p:grpSp>
        <p:sp>
          <p:nvSpPr>
            <p:cNvPr id="27" name="Oval 26">
              <a:extLst>
                <a:ext uri="{FF2B5EF4-FFF2-40B4-BE49-F238E27FC236}">
                  <a16:creationId xmlns:a16="http://schemas.microsoft.com/office/drawing/2014/main" id="{A2C38A9C-D961-DD40-AF27-0CF46FD4240B}"/>
                </a:ext>
              </a:extLst>
            </p:cNvPr>
            <p:cNvSpPr/>
            <p:nvPr/>
          </p:nvSpPr>
          <p:spPr>
            <a:xfrm>
              <a:off x="7699167" y="3798128"/>
              <a:ext cx="898568" cy="351680"/>
            </a:xfrm>
            <a:prstGeom prst="ellipse">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410C180-F65B-684C-A1D6-9D4EB27A5C9D}"/>
              </a:ext>
            </a:extLst>
          </p:cNvPr>
          <p:cNvGrpSpPr/>
          <p:nvPr/>
        </p:nvGrpSpPr>
        <p:grpSpPr>
          <a:xfrm>
            <a:off x="7151440" y="2537520"/>
            <a:ext cx="16273808" cy="9020899"/>
            <a:chOff x="3825877" y="1392642"/>
            <a:chExt cx="17008474" cy="112037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77" y="1392642"/>
              <a:ext cx="17008474" cy="11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5632088" y="7105117"/>
              <a:ext cx="4308432" cy="3470868"/>
              <a:chOff x="1835894" y="4157141"/>
              <a:chExt cx="2154216" cy="1735434"/>
            </a:xfrm>
          </p:grpSpPr>
          <p:sp>
            <p:nvSpPr>
              <p:cNvPr id="9" name="TextBox 6"/>
              <p:cNvSpPr txBox="1">
                <a:spLocks noChangeArrowheads="1"/>
              </p:cNvSpPr>
              <p:nvPr/>
            </p:nvSpPr>
            <p:spPr bwMode="auto">
              <a:xfrm>
                <a:off x="1835894" y="4157141"/>
                <a:ext cx="2154216" cy="653512"/>
              </a:xfrm>
              <a:prstGeom prst="rect">
                <a:avLst/>
              </a:prstGeom>
              <a:solidFill>
                <a:schemeClr val="accent3">
                  <a:lumMod val="40000"/>
                  <a:lumOff val="60000"/>
                </a:schemeClr>
              </a:solidFill>
              <a:ln w="9525">
                <a:solidFill>
                  <a:srgbClr val="000000"/>
                </a:solidFill>
                <a:miter lim="800000"/>
                <a:headEnd/>
                <a:tailEnd/>
              </a:ln>
              <a:extLst/>
            </p:spPr>
            <p:txBody>
              <a:bodyPr wrap="square">
                <a:spAutoFit/>
              </a:bodyPr>
              <a:lstStyle>
                <a:lvl1pPr eaLnBrk="0" hangingPunct="0">
                  <a:defRPr sz="2000" b="1" u="sng">
                    <a:solidFill>
                      <a:schemeClr val="tx2"/>
                    </a:solidFill>
                    <a:latin typeface="Tahoma" charset="0"/>
                    <a:ea typeface="MS PGothic" charset="0"/>
                    <a:cs typeface="MS PGothic" charset="0"/>
                  </a:defRPr>
                </a:lvl1pPr>
                <a:lvl2pPr marL="742950" indent="-285750" eaLnBrk="0" hangingPunct="0">
                  <a:defRPr sz="2000" b="1" u="sng">
                    <a:solidFill>
                      <a:schemeClr val="tx2"/>
                    </a:solidFill>
                    <a:latin typeface="Tahoma" charset="0"/>
                    <a:ea typeface="MS PGothic" charset="0"/>
                    <a:cs typeface="MS PGothic" charset="0"/>
                  </a:defRPr>
                </a:lvl2pPr>
                <a:lvl3pPr marL="1143000" indent="-228600" eaLnBrk="0" hangingPunct="0">
                  <a:defRPr sz="2000" b="1" u="sng">
                    <a:solidFill>
                      <a:schemeClr val="tx2"/>
                    </a:solidFill>
                    <a:latin typeface="Tahoma" charset="0"/>
                    <a:ea typeface="MS PGothic" charset="0"/>
                    <a:cs typeface="MS PGothic" charset="0"/>
                  </a:defRPr>
                </a:lvl3pPr>
                <a:lvl4pPr marL="1600200" indent="-228600" eaLnBrk="0" hangingPunct="0">
                  <a:defRPr sz="2000" b="1" u="sng">
                    <a:solidFill>
                      <a:schemeClr val="tx2"/>
                    </a:solidFill>
                    <a:latin typeface="Tahoma" charset="0"/>
                    <a:ea typeface="MS PGothic" charset="0"/>
                    <a:cs typeface="MS PGothic" charset="0"/>
                  </a:defRPr>
                </a:lvl4pPr>
                <a:lvl5pPr marL="2057400" indent="-228600" eaLnBrk="0" hangingPunct="0">
                  <a:defRPr sz="2000" b="1" u="sng">
                    <a:solidFill>
                      <a:schemeClr val="tx2"/>
                    </a:solidFill>
                    <a:latin typeface="Tahoma" charset="0"/>
                    <a:ea typeface="MS PGothic" charset="0"/>
                    <a:cs typeface="MS PGothic" charset="0"/>
                  </a:defRPr>
                </a:lvl5pPr>
                <a:lvl6pPr marL="2514600" indent="-228600" algn="ctr" eaLnBrk="0" fontAlgn="base" hangingPunct="0">
                  <a:spcBef>
                    <a:spcPct val="0"/>
                  </a:spcBef>
                  <a:spcAft>
                    <a:spcPct val="0"/>
                  </a:spcAft>
                  <a:defRPr sz="2000" b="1" u="sng">
                    <a:solidFill>
                      <a:schemeClr val="tx2"/>
                    </a:solidFill>
                    <a:latin typeface="Tahoma" charset="0"/>
                    <a:ea typeface="MS PGothic" charset="0"/>
                    <a:cs typeface="MS PGothic" charset="0"/>
                  </a:defRPr>
                </a:lvl6pPr>
                <a:lvl7pPr marL="2971800" indent="-228600" algn="ctr" eaLnBrk="0" fontAlgn="base" hangingPunct="0">
                  <a:spcBef>
                    <a:spcPct val="0"/>
                  </a:spcBef>
                  <a:spcAft>
                    <a:spcPct val="0"/>
                  </a:spcAft>
                  <a:defRPr sz="2000" b="1" u="sng">
                    <a:solidFill>
                      <a:schemeClr val="tx2"/>
                    </a:solidFill>
                    <a:latin typeface="Tahoma" charset="0"/>
                    <a:ea typeface="MS PGothic" charset="0"/>
                    <a:cs typeface="MS PGothic" charset="0"/>
                  </a:defRPr>
                </a:lvl7pPr>
                <a:lvl8pPr marL="3429000" indent="-228600" algn="ctr" eaLnBrk="0" fontAlgn="base" hangingPunct="0">
                  <a:spcBef>
                    <a:spcPct val="0"/>
                  </a:spcBef>
                  <a:spcAft>
                    <a:spcPct val="0"/>
                  </a:spcAft>
                  <a:defRPr sz="2000" b="1" u="sng">
                    <a:solidFill>
                      <a:schemeClr val="tx2"/>
                    </a:solidFill>
                    <a:latin typeface="Tahoma" charset="0"/>
                    <a:ea typeface="MS PGothic" charset="0"/>
                    <a:cs typeface="MS PGothic" charset="0"/>
                  </a:defRPr>
                </a:lvl8pPr>
                <a:lvl9pPr marL="3886200" indent="-228600" algn="ctr" eaLnBrk="0" fontAlgn="base" hangingPunct="0">
                  <a:spcBef>
                    <a:spcPct val="0"/>
                  </a:spcBef>
                  <a:spcAft>
                    <a:spcPct val="0"/>
                  </a:spcAft>
                  <a:defRPr sz="2000" b="1" u="sng">
                    <a:solidFill>
                      <a:schemeClr val="tx2"/>
                    </a:solidFill>
                    <a:latin typeface="Tahoma" charset="0"/>
                    <a:ea typeface="MS PGothic" charset="0"/>
                    <a:cs typeface="MS PGothic" charset="0"/>
                  </a:defRPr>
                </a:lvl9pPr>
              </a:lstStyle>
              <a:p>
                <a:pPr eaLnBrk="1" hangingPunct="1"/>
                <a:r>
                  <a:rPr lang="en-US" sz="3200" u="none" dirty="0">
                    <a:solidFill>
                      <a:srgbClr val="000000"/>
                    </a:solidFill>
                    <a:effectLst>
                      <a:outerShdw blurRad="38100" dist="38100" dir="2700000" algn="tl">
                        <a:srgbClr val="000000">
                          <a:alpha val="43137"/>
                        </a:srgbClr>
                      </a:outerShdw>
                    </a:effectLst>
                    <a:latin typeface="Arial"/>
                  </a:rPr>
                  <a:t>Free and open data policy</a:t>
                </a:r>
              </a:p>
            </p:txBody>
          </p:sp>
          <p:cxnSp>
            <p:nvCxnSpPr>
              <p:cNvPr id="11" name="Straight Arrow Connector 10"/>
              <p:cNvCxnSpPr/>
              <p:nvPr/>
            </p:nvCxnSpPr>
            <p:spPr>
              <a:xfrm>
                <a:off x="1875000" y="4873035"/>
                <a:ext cx="1" cy="1019540"/>
              </a:xfrm>
              <a:prstGeom prst="straightConnector1">
                <a:avLst/>
              </a:prstGeom>
              <a:ln w="57150">
                <a:solidFill>
                  <a:schemeClr val="tx1"/>
                </a:solidFill>
                <a:tailEnd type="arrow"/>
              </a:ln>
            </p:spPr>
            <p:style>
              <a:lnRef idx="1">
                <a:schemeClr val="dk1"/>
              </a:lnRef>
              <a:fillRef idx="0">
                <a:schemeClr val="dk1"/>
              </a:fillRef>
              <a:effectRef idx="0">
                <a:schemeClr val="dk1"/>
              </a:effectRef>
              <a:fontRef idx="minor">
                <a:schemeClr val="tx1"/>
              </a:fontRef>
            </p:style>
          </p:cxnSp>
        </p:grpSp>
        <p:sp>
          <p:nvSpPr>
            <p:cNvPr id="14" name="TextBox 13"/>
            <p:cNvSpPr txBox="1"/>
            <p:nvPr/>
          </p:nvSpPr>
          <p:spPr>
            <a:xfrm>
              <a:off x="16417428" y="7903135"/>
              <a:ext cx="4246773" cy="2790423"/>
            </a:xfrm>
            <a:prstGeom prst="rect">
              <a:avLst/>
            </a:prstGeom>
            <a:solidFill>
              <a:schemeClr val="accent2">
                <a:lumMod val="20000"/>
                <a:lumOff val="80000"/>
              </a:schemeClr>
            </a:solidFill>
            <a:ln>
              <a:solidFill>
                <a:schemeClr val="tx1"/>
              </a:solidFill>
            </a:ln>
          </p:spPr>
          <p:txBody>
            <a:bodyPr wrap="square" rtlCol="0">
              <a:spAutoFit/>
            </a:bodyPr>
            <a:lstStyle/>
            <a:p>
              <a:r>
                <a:rPr lang="en-US" sz="2800" b="1" dirty="0">
                  <a:effectLst>
                    <a:outerShdw blurRad="38100" dist="38100" dir="2700000" algn="tl">
                      <a:srgbClr val="000000">
                        <a:alpha val="43137"/>
                      </a:srgbClr>
                    </a:outerShdw>
                  </a:effectLst>
                </a:rPr>
                <a:t>Emergent data hosts </a:t>
              </a:r>
            </a:p>
            <a:p>
              <a:pPr marL="571500" indent="-571500">
                <a:buFontTx/>
                <a:buChar char="-"/>
              </a:pPr>
              <a:r>
                <a:rPr lang="en-US" sz="2800" b="1" dirty="0">
                  <a:effectLst>
                    <a:outerShdw blurRad="38100" dist="38100" dir="2700000" algn="tl">
                      <a:srgbClr val="000000">
                        <a:alpha val="43137"/>
                      </a:srgbClr>
                    </a:outerShdw>
                  </a:effectLst>
                </a:rPr>
                <a:t>Google  </a:t>
              </a:r>
              <a:r>
                <a:rPr lang="en-US" sz="2800" dirty="0"/>
                <a:t>(entire Landsat archive)</a:t>
              </a:r>
            </a:p>
            <a:p>
              <a:pPr marL="571500" indent="-571500">
                <a:buFontTx/>
                <a:buChar char="-"/>
              </a:pPr>
              <a:r>
                <a:rPr lang="en-US" sz="2800" b="1" dirty="0">
                  <a:effectLst>
                    <a:outerShdw blurRad="38100" dist="38100" dir="2700000" algn="tl">
                      <a:srgbClr val="000000">
                        <a:alpha val="43137"/>
                      </a:srgbClr>
                    </a:outerShdw>
                  </a:effectLst>
                </a:rPr>
                <a:t>Amazon Web Services </a:t>
              </a:r>
              <a:r>
                <a:rPr lang="en-US" sz="2800" dirty="0"/>
                <a:t>(L8)</a:t>
              </a:r>
            </a:p>
          </p:txBody>
        </p:sp>
        <p:grpSp>
          <p:nvGrpSpPr>
            <p:cNvPr id="3" name="Group 2"/>
            <p:cNvGrpSpPr/>
            <p:nvPr/>
          </p:nvGrpSpPr>
          <p:grpSpPr>
            <a:xfrm>
              <a:off x="8931214" y="4165504"/>
              <a:ext cx="6173936" cy="5306300"/>
              <a:chOff x="2941607" y="2677946"/>
              <a:chExt cx="3086968" cy="2653150"/>
            </a:xfrm>
          </p:grpSpPr>
          <p:sp>
            <p:nvSpPr>
              <p:cNvPr id="15" name="TextBox 14"/>
              <p:cNvSpPr txBox="1"/>
              <p:nvPr/>
            </p:nvSpPr>
            <p:spPr>
              <a:xfrm>
                <a:off x="2941607" y="2677946"/>
                <a:ext cx="3086968" cy="1012962"/>
              </a:xfrm>
              <a:prstGeom prst="rect">
                <a:avLst/>
              </a:prstGeom>
              <a:solidFill>
                <a:schemeClr val="tx2">
                  <a:lumMod val="20000"/>
                  <a:lumOff val="80000"/>
                </a:schemeClr>
              </a:solidFill>
              <a:ln>
                <a:solidFill>
                  <a:schemeClr val="tx1"/>
                </a:solidFill>
              </a:ln>
            </p:spPr>
            <p:txBody>
              <a:bodyPr wrap="square" rtlCol="0">
                <a:spAutoFit/>
              </a:bodyPr>
              <a:lstStyle/>
              <a:p>
                <a:pPr algn="ctr"/>
                <a:r>
                  <a:rPr lang="en-US" sz="4000" b="1" dirty="0">
                    <a:effectLst>
                      <a:outerShdw blurRad="38100" dist="38100" dir="2700000" algn="tl">
                        <a:srgbClr val="000000">
                          <a:alpha val="43137"/>
                        </a:srgbClr>
                      </a:outerShdw>
                    </a:effectLst>
                  </a:rPr>
                  <a:t>$2.2B in annual global economic benefit </a:t>
                </a:r>
              </a:p>
              <a:p>
                <a:pPr algn="ctr"/>
                <a:r>
                  <a:rPr lang="en-US" sz="2000" dirty="0"/>
                  <a:t>(OPR2013-269, USGS/DIO)</a:t>
                </a:r>
              </a:p>
            </p:txBody>
          </p:sp>
          <p:cxnSp>
            <p:nvCxnSpPr>
              <p:cNvPr id="4" name="Straight Arrow Connector 3"/>
              <p:cNvCxnSpPr/>
              <p:nvPr/>
            </p:nvCxnSpPr>
            <p:spPr>
              <a:xfrm>
                <a:off x="4060913" y="3724619"/>
                <a:ext cx="0" cy="1606477"/>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sp>
        <p:nvSpPr>
          <p:cNvPr id="16" name="Shape 145">
            <a:extLst>
              <a:ext uri="{FF2B5EF4-FFF2-40B4-BE49-F238E27FC236}">
                <a16:creationId xmlns:a16="http://schemas.microsoft.com/office/drawing/2014/main" id="{AC813FA5-F37F-A14E-9CDB-2CEE52B5C007}"/>
              </a:ext>
            </a:extLst>
          </p:cNvPr>
          <p:cNvSpPr/>
          <p:nvPr/>
        </p:nvSpPr>
        <p:spPr>
          <a:xfrm>
            <a:off x="922524" y="1060628"/>
            <a:ext cx="12025728"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Landsat </a:t>
            </a:r>
            <a:r>
              <a:rPr dirty="0">
                <a:solidFill>
                  <a:srgbClr val="A6AAA9"/>
                </a:solidFill>
              </a:rPr>
              <a:t>/</a:t>
            </a:r>
            <a:r>
              <a:rPr dirty="0"/>
              <a:t> </a:t>
            </a:r>
            <a:r>
              <a:rPr lang="en-US" dirty="0">
                <a:solidFill>
                  <a:schemeClr val="accent1"/>
                </a:solidFill>
              </a:rPr>
              <a:t>Demand for Free and Open EO</a:t>
            </a:r>
            <a:endParaRPr dirty="0">
              <a:solidFill>
                <a:schemeClr val="accent1"/>
              </a:solidFill>
            </a:endParaRPr>
          </a:p>
        </p:txBody>
      </p:sp>
      <p:sp>
        <p:nvSpPr>
          <p:cNvPr id="6" name="TextBox 5">
            <a:extLst>
              <a:ext uri="{FF2B5EF4-FFF2-40B4-BE49-F238E27FC236}">
                <a16:creationId xmlns:a16="http://schemas.microsoft.com/office/drawing/2014/main" id="{D364E34A-FFA4-7E4C-856A-36B06164945E}"/>
              </a:ext>
            </a:extLst>
          </p:cNvPr>
          <p:cNvSpPr txBox="1"/>
          <p:nvPr/>
        </p:nvSpPr>
        <p:spPr>
          <a:xfrm>
            <a:off x="1337378" y="4176579"/>
            <a:ext cx="5427117" cy="50885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Light"/>
              </a:rPr>
              <a:t>Landsat demand, economic </a:t>
            </a:r>
            <a:r>
              <a:rPr lang="en-US" sz="5400" b="1" dirty="0">
                <a:latin typeface="Calibri" panose="020F0502020204030204" pitchFamily="34" charset="0"/>
                <a:cs typeface="Calibri" panose="020F0502020204030204" pitchFamily="34" charset="0"/>
              </a:rPr>
              <a:t>v</a:t>
            </a:r>
            <a:r>
              <a:rPr kumimoji="0" lang="en-US" sz="54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Light"/>
              </a:rPr>
              <a:t>alue, application &amp; commercial, services for EO data is increasing.</a:t>
            </a:r>
          </a:p>
        </p:txBody>
      </p:sp>
    </p:spTree>
    <p:extLst>
      <p:ext uri="{BB962C8B-B14F-4D97-AF65-F5344CB8AC3E}">
        <p14:creationId xmlns:p14="http://schemas.microsoft.com/office/powerpoint/2010/main" val="141067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745454151"/>
              </p:ext>
            </p:extLst>
          </p:nvPr>
        </p:nvGraphicFramePr>
        <p:xfrm>
          <a:off x="11390161" y="2574174"/>
          <a:ext cx="12993839" cy="9996264"/>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p:cNvSpPr>
            <a:spLocks noGrp="1"/>
          </p:cNvSpPr>
          <p:nvPr>
            <p:ph type="title" idx="4294967295"/>
          </p:nvPr>
        </p:nvSpPr>
        <p:spPr>
          <a:xfrm>
            <a:off x="3157736" y="-2113799"/>
            <a:ext cx="16916400" cy="1828800"/>
          </a:xfrm>
          <a:prstGeom prst="rect">
            <a:avLst/>
          </a:prstGeom>
        </p:spPr>
        <p:txBody>
          <a:bodyPr>
            <a:noAutofit/>
          </a:bodyPr>
          <a:lstStyle/>
          <a:p>
            <a:pPr algn="l" defTabSz="1828800">
              <a:defRPr/>
            </a:pPr>
            <a:r>
              <a:rPr lang="en-US" sz="7200" dirty="0">
                <a:effectLst>
                  <a:outerShdw blurRad="38100" dist="38100" dir="2700000" algn="tl">
                    <a:srgbClr val="000000">
                      <a:alpha val="43137"/>
                    </a:srgbClr>
                  </a:outerShdw>
                </a:effectLst>
              </a:rPr>
              <a:t>Drivers</a:t>
            </a:r>
            <a:r>
              <a:rPr lang="en-US" sz="7200" dirty="0">
                <a:solidFill>
                  <a:sysClr val="windowText" lastClr="000000"/>
                </a:solidFill>
                <a:effectLst>
                  <a:outerShdw blurRad="38100" dist="38100" dir="2700000" algn="tl">
                    <a:srgbClr val="000000">
                      <a:alpha val="43137"/>
                    </a:srgbClr>
                  </a:outerShdw>
                </a:effectLst>
              </a:rPr>
              <a:t> for </a:t>
            </a:r>
            <a:r>
              <a:rPr lang="en-US" sz="7200" b="1" dirty="0">
                <a:solidFill>
                  <a:sysClr val="windowText" lastClr="000000"/>
                </a:solidFill>
                <a:effectLst>
                  <a:outerShdw blurRad="38100" dist="38100" dir="2700000" algn="tl">
                    <a:srgbClr val="000000">
                      <a:alpha val="43137"/>
                    </a:srgbClr>
                  </a:outerShdw>
                </a:effectLst>
              </a:rPr>
              <a:t>Landsat data</a:t>
            </a:r>
            <a:endParaRPr lang="en-US" sz="7200" b="1" i="1" dirty="0">
              <a:solidFill>
                <a:sysClr val="windowText" lastClr="000000"/>
              </a:solidFill>
              <a:effectLst>
                <a:outerShdw blurRad="38100" dist="38100" dir="2700000" algn="tl">
                  <a:srgbClr val="000000">
                    <a:alpha val="43137"/>
                  </a:srgbClr>
                </a:outerShdw>
              </a:effectLst>
            </a:endParaRPr>
          </a:p>
        </p:txBody>
      </p:sp>
      <p:sp>
        <p:nvSpPr>
          <p:cNvPr id="2" name="TextBox 1"/>
          <p:cNvSpPr txBox="1"/>
          <p:nvPr/>
        </p:nvSpPr>
        <p:spPr>
          <a:xfrm>
            <a:off x="753051" y="2574173"/>
            <a:ext cx="11187176" cy="4093428"/>
          </a:xfrm>
          <a:prstGeom prst="rect">
            <a:avLst/>
          </a:prstGeom>
          <a:noFill/>
        </p:spPr>
        <p:txBody>
          <a:bodyPr wrap="square" rtlCol="0">
            <a:spAutoFit/>
          </a:bodyPr>
          <a:lstStyle/>
          <a:p>
            <a:pPr marL="466726" indent="-466726" algn="l">
              <a:spcAft>
                <a:spcPts val="2400"/>
              </a:spcAft>
              <a:buFont typeface="Arial" panose="020B0604020202020204" pitchFamily="34" charset="0"/>
              <a:buChar char="•"/>
            </a:pPr>
            <a:r>
              <a:rPr lang="en-US" sz="4400" b="1" dirty="0">
                <a:solidFill>
                  <a:schemeClr val="tx1"/>
                </a:solidFill>
                <a:effectLst>
                  <a:outerShdw blurRad="38100" dist="38100" dir="2700000" algn="tl">
                    <a:srgbClr val="000000">
                      <a:alpha val="43137"/>
                    </a:srgbClr>
                  </a:outerShdw>
                </a:effectLst>
              </a:rPr>
              <a:t>“Moderate” resolution</a:t>
            </a:r>
          </a:p>
          <a:p>
            <a:pPr marL="466726" indent="-466726" algn="l">
              <a:spcAft>
                <a:spcPts val="2400"/>
              </a:spcAft>
              <a:buFont typeface="Arial" panose="020B0604020202020204" pitchFamily="34" charset="0"/>
              <a:buChar char="•"/>
            </a:pPr>
            <a:r>
              <a:rPr lang="en-US" sz="4400" b="1" dirty="0">
                <a:solidFill>
                  <a:schemeClr val="tx1"/>
                </a:solidFill>
                <a:effectLst>
                  <a:outerShdw blurRad="38100" dist="38100" dir="2700000" algn="tl">
                    <a:srgbClr val="000000">
                      <a:alpha val="43137"/>
                    </a:srgbClr>
                  </a:outerShdw>
                </a:effectLst>
              </a:rPr>
              <a:t>8-day global landmass refresh for monitoring seasonal change</a:t>
            </a:r>
          </a:p>
          <a:p>
            <a:pPr marL="466726" indent="-466726" algn="l">
              <a:spcAft>
                <a:spcPts val="2400"/>
              </a:spcAft>
              <a:buFont typeface="Arial" panose="020B0604020202020204" pitchFamily="34" charset="0"/>
              <a:buChar char="•"/>
            </a:pPr>
            <a:r>
              <a:rPr lang="en-US" sz="4400" b="1" dirty="0">
                <a:solidFill>
                  <a:schemeClr val="tx1"/>
                </a:solidFill>
                <a:effectLst>
                  <a:outerShdw blurRad="38100" dist="38100" dir="2700000" algn="tl">
                    <a:srgbClr val="000000">
                      <a:alpha val="43137"/>
                    </a:srgbClr>
                  </a:outerShdw>
                </a:effectLst>
              </a:rPr>
              <a:t>The “gold standard” of data calibration (radiometry/geometry)</a:t>
            </a:r>
          </a:p>
        </p:txBody>
      </p:sp>
      <p:sp>
        <p:nvSpPr>
          <p:cNvPr id="14" name="Shape 145">
            <a:extLst>
              <a:ext uri="{FF2B5EF4-FFF2-40B4-BE49-F238E27FC236}">
                <a16:creationId xmlns:a16="http://schemas.microsoft.com/office/drawing/2014/main" id="{91859A14-ABF7-DE49-B6E6-C6D7B6D67C0F}"/>
              </a:ext>
            </a:extLst>
          </p:cNvPr>
          <p:cNvSpPr/>
          <p:nvPr/>
        </p:nvSpPr>
        <p:spPr>
          <a:xfrm>
            <a:off x="922524" y="1060628"/>
            <a:ext cx="9749464"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Landsat </a:t>
            </a:r>
            <a:r>
              <a:rPr dirty="0">
                <a:solidFill>
                  <a:srgbClr val="A6AAA9"/>
                </a:solidFill>
              </a:rPr>
              <a:t>/</a:t>
            </a:r>
            <a:r>
              <a:rPr dirty="0"/>
              <a:t> </a:t>
            </a:r>
            <a:r>
              <a:rPr lang="en-US" dirty="0">
                <a:solidFill>
                  <a:schemeClr val="accent1"/>
                </a:solidFill>
              </a:rPr>
              <a:t>End-user Application(s) </a:t>
            </a:r>
            <a:endParaRPr dirty="0">
              <a:solidFill>
                <a:schemeClr val="accent1"/>
              </a:solidFill>
            </a:endParaRPr>
          </a:p>
        </p:txBody>
      </p:sp>
      <p:grpSp>
        <p:nvGrpSpPr>
          <p:cNvPr id="9" name="Group 8">
            <a:extLst>
              <a:ext uri="{FF2B5EF4-FFF2-40B4-BE49-F238E27FC236}">
                <a16:creationId xmlns:a16="http://schemas.microsoft.com/office/drawing/2014/main" id="{F669E81A-9281-2043-9FAC-7F62EF45EDE8}"/>
              </a:ext>
            </a:extLst>
          </p:cNvPr>
          <p:cNvGrpSpPr/>
          <p:nvPr/>
        </p:nvGrpSpPr>
        <p:grpSpPr>
          <a:xfrm>
            <a:off x="922524" y="7309112"/>
            <a:ext cx="10423298" cy="3505200"/>
            <a:chOff x="895884" y="7813545"/>
            <a:chExt cx="10423298" cy="3505200"/>
          </a:xfrm>
        </p:grpSpPr>
        <p:pic>
          <p:nvPicPr>
            <p:cNvPr id="10" name="Picture 9" descr="nu_035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5884" y="7813545"/>
              <a:ext cx="1962422" cy="3461048"/>
            </a:xfrm>
            <a:prstGeom prst="rect">
              <a:avLst/>
            </a:prstGeom>
          </p:spPr>
        </p:pic>
        <p:pic>
          <p:nvPicPr>
            <p:cNvPr id="13" name="Picture 12" descr="1409v1_20130820-landsataug10-764.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02645" y="7813545"/>
              <a:ext cx="2163661" cy="3505200"/>
            </a:xfrm>
            <a:prstGeom prst="rect">
              <a:avLst/>
            </a:prstGeom>
          </p:spPr>
        </p:pic>
        <p:pic>
          <p:nvPicPr>
            <p:cNvPr id="5" name="Picture 4" descr="crops-forests-citie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10645" y="7813545"/>
              <a:ext cx="6208537" cy="3504818"/>
            </a:xfrm>
            <a:prstGeom prst="rect">
              <a:avLst/>
            </a:prstGeom>
          </p:spPr>
        </p:pic>
        <p:sp>
          <p:nvSpPr>
            <p:cNvPr id="8" name="TextBox 7">
              <a:extLst>
                <a:ext uri="{FF2B5EF4-FFF2-40B4-BE49-F238E27FC236}">
                  <a16:creationId xmlns:a16="http://schemas.microsoft.com/office/drawing/2014/main" id="{6E7E93C0-6AF2-C547-BF6B-4B9513CF25EA}"/>
                </a:ext>
              </a:extLst>
            </p:cNvPr>
            <p:cNvSpPr txBox="1"/>
            <p:nvPr/>
          </p:nvSpPr>
          <p:spPr>
            <a:xfrm flipH="1">
              <a:off x="895884" y="10382133"/>
              <a:ext cx="10423298" cy="652331"/>
            </a:xfrm>
            <a:prstGeom prst="rect">
              <a:avLst/>
            </a:prstGeom>
            <a:gradFill flip="none" rotWithShape="1">
              <a:gsLst>
                <a:gs pos="0">
                  <a:schemeClr val="bg1">
                    <a:shade val="30000"/>
                    <a:satMod val="115000"/>
                    <a:alpha val="84000"/>
                  </a:schemeClr>
                </a:gs>
                <a:gs pos="50000">
                  <a:schemeClr val="bg1">
                    <a:shade val="67500"/>
                    <a:satMod val="115000"/>
                    <a:alpha val="82000"/>
                  </a:schemeClr>
                </a:gs>
                <a:gs pos="100000">
                  <a:schemeClr val="bg1">
                    <a:shade val="100000"/>
                    <a:satMod val="115000"/>
                  </a:schemeClr>
                </a:gs>
              </a:gsLst>
              <a:lin ang="54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Light"/>
                </a:rPr>
                <a:t> Flooding     Wildfire         Crops        Forests        Cities</a:t>
              </a:r>
            </a:p>
          </p:txBody>
        </p:sp>
      </p:grpSp>
    </p:spTree>
    <p:extLst>
      <p:ext uri="{BB962C8B-B14F-4D97-AF65-F5344CB8AC3E}">
        <p14:creationId xmlns:p14="http://schemas.microsoft.com/office/powerpoint/2010/main" val="28196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3" name="Shape 123"/>
          <p:cNvSpPr/>
          <p:nvPr/>
        </p:nvSpPr>
        <p:spPr>
          <a:xfrm>
            <a:off x="1874431" y="5143283"/>
            <a:ext cx="22687301" cy="36728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5000">
                <a:solidFill>
                  <a:schemeClr val="accent6">
                    <a:lumOff val="-21524"/>
                  </a:schemeClr>
                </a:solidFill>
                <a:latin typeface="Arial"/>
                <a:ea typeface="Arial"/>
                <a:cs typeface="Arial"/>
                <a:sym typeface="Arial"/>
              </a:defRPr>
            </a:lvl1pPr>
          </a:lstStyle>
          <a:p>
            <a:r>
              <a:rPr lang="en-US" sz="8000" dirty="0"/>
              <a:t>Landsat : Earth Observations for Decision Making</a:t>
            </a:r>
            <a:br>
              <a:rPr lang="en-US" sz="8000" dirty="0"/>
            </a:br>
            <a:r>
              <a:rPr lang="en-US" sz="7200" i="1" dirty="0"/>
              <a:t>Fueling the Open Data Revolution</a:t>
            </a:r>
            <a:br>
              <a:rPr lang="en-US" sz="7200" i="1" dirty="0"/>
            </a:br>
            <a:endParaRPr sz="8000" i="1" dirty="0"/>
          </a:p>
        </p:txBody>
      </p:sp>
      <p:sp>
        <p:nvSpPr>
          <p:cNvPr id="4" name="Shape 124">
            <a:extLst>
              <a:ext uri="{FF2B5EF4-FFF2-40B4-BE49-F238E27FC236}">
                <a16:creationId xmlns:a16="http://schemas.microsoft.com/office/drawing/2014/main" id="{5E8DC026-8172-0D44-A23D-D39CEACCC46F}"/>
              </a:ext>
            </a:extLst>
          </p:cNvPr>
          <p:cNvSpPr/>
          <p:nvPr/>
        </p:nvSpPr>
        <p:spPr>
          <a:xfrm>
            <a:off x="1938145" y="7934608"/>
            <a:ext cx="21858548" cy="142603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4300">
                <a:solidFill>
                  <a:schemeClr val="accent1"/>
                </a:solidFill>
                <a:latin typeface="Arial"/>
                <a:ea typeface="Arial"/>
                <a:cs typeface="Arial"/>
                <a:sym typeface="Arial"/>
              </a:defRPr>
            </a:lvl1pPr>
          </a:lstStyle>
          <a:p>
            <a:r>
              <a:rPr lang="en-US" dirty="0"/>
              <a:t>Ivan </a:t>
            </a:r>
            <a:r>
              <a:rPr lang="en-US" dirty="0" err="1"/>
              <a:t>DeLoatch</a:t>
            </a:r>
            <a:r>
              <a:rPr lang="en-US" dirty="0"/>
              <a:t> / Executive Director / Federal Geographic Data Committee</a:t>
            </a:r>
          </a:p>
          <a:p>
            <a:r>
              <a:rPr lang="en-US" dirty="0"/>
              <a:t>Pete Doucette / Associate Program Coordinator / National Land Imaging Program, USGS</a:t>
            </a:r>
            <a:endParaRPr dirty="0"/>
          </a:p>
        </p:txBody>
      </p:sp>
      <p:sp>
        <p:nvSpPr>
          <p:cNvPr id="5" name="Shape 142">
            <a:extLst>
              <a:ext uri="{FF2B5EF4-FFF2-40B4-BE49-F238E27FC236}">
                <a16:creationId xmlns:a16="http://schemas.microsoft.com/office/drawing/2014/main" id="{DC83F99F-114A-F849-8B8B-82DF3C881BD0}"/>
              </a:ext>
            </a:extLst>
          </p:cNvPr>
          <p:cNvSpPr/>
          <p:nvPr/>
        </p:nvSpPr>
        <p:spPr>
          <a:xfrm>
            <a:off x="1606824" y="2362348"/>
            <a:ext cx="9009572" cy="223637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5000">
                <a:solidFill>
                  <a:schemeClr val="accent6">
                    <a:lumOff val="-21524"/>
                  </a:schemeClr>
                </a:solidFill>
                <a:latin typeface="Arial"/>
                <a:ea typeface="Arial"/>
                <a:cs typeface="Arial"/>
                <a:sym typeface="Arial"/>
              </a:defRPr>
            </a:lvl1pPr>
          </a:lstStyle>
          <a:p>
            <a:r>
              <a:rPr dirty="0"/>
              <a:t>Thank you</a:t>
            </a:r>
          </a:p>
        </p:txBody>
      </p:sp>
    </p:spTree>
    <p:extLst>
      <p:ext uri="{BB962C8B-B14F-4D97-AF65-F5344CB8AC3E}">
        <p14:creationId xmlns:p14="http://schemas.microsoft.com/office/powerpoint/2010/main" val="1989378720"/>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939</TotalTime>
  <Words>496</Words>
  <Application>Microsoft Macintosh PowerPoint</Application>
  <PresentationFormat>Custom</PresentationFormat>
  <Paragraphs>60</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MS PGothic</vt:lpstr>
      <vt:lpstr>MS PGothic</vt:lpstr>
      <vt:lpstr>Arial</vt:lpstr>
      <vt:lpstr>Arial Narrow</vt:lpstr>
      <vt:lpstr>Calibri</vt:lpstr>
      <vt:lpstr>Helvetica Light</vt:lpstr>
      <vt:lpstr>Helvetica Neue</vt:lpstr>
      <vt:lpstr>White</vt:lpstr>
      <vt:lpstr>PowerPoint Presentation</vt:lpstr>
      <vt:lpstr>PowerPoint Presentation</vt:lpstr>
      <vt:lpstr>PowerPoint Presentation</vt:lpstr>
      <vt:lpstr>PowerPoint Presentation</vt:lpstr>
      <vt:lpstr>Drivers for Landsat data</vt:lpstr>
      <vt:lpstr>PowerPoint Presentation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De Salvo</dc:creator>
  <cp:lastModifiedBy>Eldrich L. Frazier</cp:lastModifiedBy>
  <cp:revision>20</cp:revision>
  <dcterms:modified xsi:type="dcterms:W3CDTF">2018-05-02T04:01:43Z</dcterms:modified>
</cp:coreProperties>
</file>