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8" r:id="rId3"/>
    <p:sldId id="263" r:id="rId4"/>
    <p:sldId id="264" r:id="rId5"/>
    <p:sldId id="266" r:id="rId6"/>
    <p:sldId id="274" r:id="rId7"/>
    <p:sldId id="268" r:id="rId8"/>
    <p:sldId id="277" r:id="rId9"/>
    <p:sldId id="278" r:id="rId10"/>
    <p:sldId id="270" r:id="rId11"/>
    <p:sldId id="276" r:id="rId12"/>
    <p:sldId id="279" r:id="rId13"/>
    <p:sldId id="271" r:id="rId14"/>
    <p:sldId id="257" r:id="rId15"/>
    <p:sldId id="262"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8" autoAdjust="0"/>
  </p:normalViewPr>
  <p:slideViewPr>
    <p:cSldViewPr>
      <p:cViewPr>
        <p:scale>
          <a:sx n="30" d="100"/>
          <a:sy n="30" d="100"/>
        </p:scale>
        <p:origin x="-438" y="-228"/>
      </p:cViewPr>
      <p:guideLst>
        <p:guide orient="horz" pos="4320"/>
        <p:guide pos="7680"/>
      </p:guideLst>
    </p:cSldViewPr>
  </p:slideViewPr>
  <p:outlineViewPr>
    <p:cViewPr>
      <p:scale>
        <a:sx n="33" d="100"/>
        <a:sy n="33" d="100"/>
      </p:scale>
      <p:origin x="0" y="292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167505739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ca-ES" dirty="0" smtClean="0"/>
              <a:t>https://ec.europa.eu/easme/en/news/have-you-heard-about-concept-citizens-observatories</a:t>
            </a:r>
            <a:endParaRPr lang="ca-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1" y="4400550"/>
            <a:ext cx="5486399" cy="3600450"/>
          </a:xfrm>
          <a:prstGeom prst="rect">
            <a:avLst/>
          </a:prstGeom>
          <a:noFill/>
          <a:ln>
            <a:noFill/>
          </a:ln>
        </p:spPr>
        <p:txBody>
          <a:bodyPr lIns="91416" tIns="45695" rIns="91416" bIns="45695" anchor="t" anchorCtr="0">
            <a:noAutofit/>
          </a:bodyPr>
          <a:lstStyle/>
          <a:p>
            <a:pPr>
              <a:buSzPct val="25000"/>
            </a:pPr>
            <a:endParaRPr dirty="0"/>
          </a:p>
        </p:txBody>
      </p:sp>
      <p:sp>
        <p:nvSpPr>
          <p:cNvPr id="140" name="Shape 140"/>
          <p:cNvSpPr txBox="1">
            <a:spLocks noGrp="1"/>
          </p:cNvSpPr>
          <p:nvPr>
            <p:ph type="sldNum" idx="12"/>
          </p:nvPr>
        </p:nvSpPr>
        <p:spPr>
          <a:xfrm>
            <a:off x="3884612" y="8685213"/>
            <a:ext cx="2971799" cy="458786"/>
          </a:xfrm>
          <a:prstGeom prst="rect">
            <a:avLst/>
          </a:prstGeom>
          <a:noFill/>
          <a:ln>
            <a:noFill/>
          </a:ln>
        </p:spPr>
        <p:txBody>
          <a:bodyPr lIns="91416" tIns="45695" rIns="91416" bIns="45695" anchor="b" anchorCtr="0">
            <a:noAutofit/>
          </a:bodyPr>
          <a:lstStyle/>
          <a:p>
            <a:pPr algn="r">
              <a:buSzPct val="25000"/>
            </a:pPr>
            <a:fld id="{00000000-1234-1234-1234-123412341234}" type="slidenum">
              <a:rPr lang="nl-NL" sz="1200">
                <a:solidFill>
                  <a:schemeClr val="dk1"/>
                </a:solidFill>
                <a:latin typeface="Calibri"/>
                <a:ea typeface="Calibri"/>
                <a:cs typeface="Calibri"/>
                <a:sym typeface="Calibri"/>
              </a:rPr>
              <a:pPr algn="r">
                <a:buSzPct val="25000"/>
              </a:pPr>
              <a:t>8</a:t>
            </a:fld>
            <a:endParaRPr lang="nl-NL" sz="1200" dirty="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420586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1" y="4400550"/>
            <a:ext cx="5486399" cy="3600450"/>
          </a:xfrm>
          <a:prstGeom prst="rect">
            <a:avLst/>
          </a:prstGeom>
          <a:noFill/>
          <a:ln>
            <a:noFill/>
          </a:ln>
        </p:spPr>
        <p:txBody>
          <a:bodyPr lIns="91416" tIns="45695" rIns="91416" bIns="45695" anchor="t" anchorCtr="0">
            <a:noAutofit/>
          </a:bodyPr>
          <a:lstStyle/>
          <a:p>
            <a:pPr>
              <a:buSzPct val="25000"/>
            </a:pPr>
            <a:endParaRPr dirty="0"/>
          </a:p>
        </p:txBody>
      </p:sp>
      <p:sp>
        <p:nvSpPr>
          <p:cNvPr id="149" name="Shape 149"/>
          <p:cNvSpPr txBox="1">
            <a:spLocks noGrp="1"/>
          </p:cNvSpPr>
          <p:nvPr>
            <p:ph type="sldNum" idx="12"/>
          </p:nvPr>
        </p:nvSpPr>
        <p:spPr>
          <a:xfrm>
            <a:off x="3884612" y="8685213"/>
            <a:ext cx="2971799" cy="458786"/>
          </a:xfrm>
          <a:prstGeom prst="rect">
            <a:avLst/>
          </a:prstGeom>
          <a:noFill/>
          <a:ln>
            <a:noFill/>
          </a:ln>
        </p:spPr>
        <p:txBody>
          <a:bodyPr lIns="91416" tIns="45695" rIns="91416" bIns="45695" anchor="b" anchorCtr="0">
            <a:noAutofit/>
          </a:bodyPr>
          <a:lstStyle/>
          <a:p>
            <a:pPr algn="r">
              <a:buSzPct val="25000"/>
            </a:pPr>
            <a:fld id="{00000000-1234-1234-1234-123412341234}" type="slidenum">
              <a:rPr lang="nl-NL" sz="1200">
                <a:solidFill>
                  <a:schemeClr val="dk1"/>
                </a:solidFill>
                <a:latin typeface="Calibri"/>
                <a:ea typeface="Calibri"/>
                <a:cs typeface="Calibri"/>
                <a:sym typeface="Calibri"/>
              </a:rPr>
              <a:pPr algn="r">
                <a:buSzPct val="25000"/>
              </a:pPr>
              <a:t>9</a:t>
            </a:fld>
            <a:endParaRPr lang="nl-NL" sz="1200" dirty="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97758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ca-ES" dirty="0" smtClean="0"/>
              <a:t>https://www.cs-eu.net/events/external/citizen-science-workshop-day-university-geneva</a:t>
            </a:r>
            <a:endParaRPr lang="ca-E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026" name="Picture 2" descr="D:\docs\creaf\miramon\Projectes\h2020\WeObserve\dissemination\3GEOSSDataProvidersWorkshop2018\ppt\media\image2.png"/>
          <p:cNvPicPr>
            <a:picLocks noChangeAspect="1" noChangeArrowheads="1"/>
          </p:cNvPicPr>
          <p:nvPr userDrawn="1"/>
        </p:nvPicPr>
        <p:blipFill>
          <a:blip r:embed="rId2" cstate="print"/>
          <a:srcRect/>
          <a:stretch>
            <a:fillRect/>
          </a:stretch>
        </p:blipFill>
        <p:spPr bwMode="auto">
          <a:xfrm>
            <a:off x="0" y="0"/>
            <a:ext cx="24358601" cy="13708063"/>
          </a:xfrm>
          <a:prstGeom prst="rect">
            <a:avLst/>
          </a:prstGeom>
          <a:noFill/>
        </p:spPr>
      </p:pic>
      <p:sp>
        <p:nvSpPr>
          <p:cNvPr id="11" name="Shape 11"/>
          <p:cNvSpPr>
            <a:spLocks noGrp="1"/>
          </p:cNvSpPr>
          <p:nvPr>
            <p:ph type="title"/>
          </p:nvPr>
        </p:nvSpPr>
        <p:spPr>
          <a:xfrm>
            <a:off x="1778000" y="3417342"/>
            <a:ext cx="8010206" cy="2410916"/>
          </a:xfrm>
          <a:prstGeom prst="rect">
            <a:avLst/>
          </a:prstGeom>
          <a:ln w="12700">
            <a:miter lim="400000"/>
          </a:ln>
        </p:spPr>
        <p:txBody>
          <a:bodyPr wrap="none" lIns="50800" tIns="50800" rIns="50800" bIns="50800" anchor="ctr">
            <a:spAutoFit/>
          </a:bodyPr>
          <a:lstStyle>
            <a:lvl1pPr marL="0" marR="0" indent="0" algn="l" defTabSz="825500" rtl="0" fontAlgn="auto" latinLnBrk="0" hangingPunct="0">
              <a:lnSpc>
                <a:spcPct val="100000"/>
              </a:lnSpc>
              <a:spcBef>
                <a:spcPts val="0"/>
              </a:spcBef>
              <a:spcAft>
                <a:spcPts val="0"/>
              </a:spcAft>
              <a:buClrTx/>
              <a:buSzTx/>
              <a:buFontTx/>
              <a:buNone/>
              <a:tabLst/>
              <a:defRPr kumimoji="0" lang="ca-ES" sz="15000" b="0" i="0" u="none" strike="noStrike" cap="none" spc="0" normalizeH="0" baseline="0" dirty="0" err="1" smtClean="0">
                <a:ln>
                  <a:noFill/>
                </a:ln>
                <a:solidFill>
                  <a:schemeClr val="accent6">
                    <a:lumOff val="-21524"/>
                  </a:schemeClr>
                </a:solidFill>
                <a:effectLst/>
                <a:uFillTx/>
                <a:latin typeface="Arial"/>
                <a:ea typeface="Arial"/>
                <a:cs typeface="Arial"/>
                <a:sym typeface="Arial"/>
              </a:defRPr>
            </a:lvl1pPr>
          </a:lstStyle>
          <a:p>
            <a:r>
              <a:t>Title Text</a:t>
            </a:r>
          </a:p>
        </p:txBody>
      </p:sp>
      <p:sp>
        <p:nvSpPr>
          <p:cNvPr id="12" name="Shape 12"/>
          <p:cNvSpPr>
            <a:spLocks noGrp="1"/>
          </p:cNvSpPr>
          <p:nvPr>
            <p:ph type="body" sz="quarter" idx="1"/>
          </p:nvPr>
        </p:nvSpPr>
        <p:spPr>
          <a:xfrm>
            <a:off x="1778000" y="6162055"/>
            <a:ext cx="4421082" cy="3411190"/>
          </a:xfrm>
          <a:prstGeom prst="rect">
            <a:avLst/>
          </a:prstGeom>
          <a:ln w="12700">
            <a:miter lim="400000"/>
          </a:ln>
        </p:spPr>
        <p:txBody>
          <a:bodyPr wrap="none" lIns="50800" tIns="50800" rIns="50800" bIns="50800" anchor="ctr">
            <a:spAutoFit/>
          </a:bodyPr>
          <a:lstStyle>
            <a:lvl1pPr marL="0" marR="0" indent="0" algn="l" defTabSz="825500" rtl="0" fontAlgn="auto" latinLnBrk="0" hangingPunct="0">
              <a:lnSpc>
                <a:spcPct val="100000"/>
              </a:lnSpc>
              <a:spcBef>
                <a:spcPts val="0"/>
              </a:spcBef>
              <a:spcAft>
                <a:spcPts val="0"/>
              </a:spcAft>
              <a:buClrTx/>
              <a:buSzTx/>
              <a:buFontTx/>
              <a:buNone/>
              <a:tabLst/>
              <a:defRPr kumimoji="0" lang="ca-ES" sz="4300" b="0" i="0" u="none" strike="noStrike" cap="none" spc="0" normalizeH="0" baseline="0" dirty="0" smtClean="0">
                <a:ln>
                  <a:noFill/>
                </a:ln>
                <a:solidFill>
                  <a:schemeClr val="accent1"/>
                </a:solidFill>
                <a:effectLst/>
                <a:uFillTx/>
                <a:latin typeface="Arial"/>
                <a:ea typeface="Arial"/>
                <a:cs typeface="Arial"/>
                <a:sym typeface="Arial"/>
              </a:defRPr>
            </a:lvl1pPr>
            <a:lvl2pPr marL="0" marR="0" indent="0" algn="l" defTabSz="825500" rtl="0" fontAlgn="auto" latinLnBrk="0" hangingPunct="0">
              <a:lnSpc>
                <a:spcPct val="100000"/>
              </a:lnSpc>
              <a:spcBef>
                <a:spcPts val="0"/>
              </a:spcBef>
              <a:spcAft>
                <a:spcPts val="0"/>
              </a:spcAft>
              <a:buClrTx/>
              <a:buSzTx/>
              <a:buFontTx/>
              <a:buNone/>
              <a:tabLst/>
              <a:defRPr kumimoji="0" lang="ca-ES" sz="4300" b="0" i="0" u="none" strike="noStrike" cap="none" spc="0" normalizeH="0" baseline="0" dirty="0" smtClean="0">
                <a:ln>
                  <a:noFill/>
                </a:ln>
                <a:solidFill>
                  <a:schemeClr val="accent1"/>
                </a:solidFill>
                <a:effectLst/>
                <a:uFillTx/>
                <a:latin typeface="Arial"/>
                <a:ea typeface="Arial"/>
                <a:cs typeface="Arial"/>
                <a:sym typeface="Arial"/>
              </a:defRPr>
            </a:lvl2pPr>
            <a:lvl3pPr marL="0" marR="0" indent="0" algn="l" defTabSz="825500" rtl="0" fontAlgn="auto" latinLnBrk="0" hangingPunct="0">
              <a:lnSpc>
                <a:spcPct val="100000"/>
              </a:lnSpc>
              <a:spcBef>
                <a:spcPts val="0"/>
              </a:spcBef>
              <a:spcAft>
                <a:spcPts val="0"/>
              </a:spcAft>
              <a:buClrTx/>
              <a:buSzTx/>
              <a:buFontTx/>
              <a:buNone/>
              <a:tabLst/>
              <a:defRPr kumimoji="0" lang="ca-ES" sz="4300" b="0" i="0" u="none" strike="noStrike" cap="none" spc="0" normalizeH="0" baseline="0" dirty="0" smtClean="0">
                <a:ln>
                  <a:noFill/>
                </a:ln>
                <a:solidFill>
                  <a:schemeClr val="accent1"/>
                </a:solidFill>
                <a:effectLst/>
                <a:uFillTx/>
                <a:latin typeface="Arial"/>
                <a:ea typeface="Arial"/>
                <a:cs typeface="Arial"/>
                <a:sym typeface="Arial"/>
              </a:defRPr>
            </a:lvl3pPr>
            <a:lvl4pPr marL="0" marR="0" indent="0" algn="l" defTabSz="825500" rtl="0" fontAlgn="auto" latinLnBrk="0" hangingPunct="0">
              <a:lnSpc>
                <a:spcPct val="100000"/>
              </a:lnSpc>
              <a:spcBef>
                <a:spcPts val="0"/>
              </a:spcBef>
              <a:spcAft>
                <a:spcPts val="0"/>
              </a:spcAft>
              <a:buClrTx/>
              <a:buSzTx/>
              <a:buFontTx/>
              <a:buNone/>
              <a:tabLst/>
              <a:defRPr kumimoji="0" lang="ca-ES" sz="4300" b="0" i="0" u="none" strike="noStrike" cap="none" spc="0" normalizeH="0" baseline="0" dirty="0" smtClean="0">
                <a:ln>
                  <a:noFill/>
                </a:ln>
                <a:solidFill>
                  <a:schemeClr val="accent1"/>
                </a:solidFill>
                <a:effectLst/>
                <a:uFillTx/>
                <a:latin typeface="Arial"/>
                <a:ea typeface="Arial"/>
                <a:cs typeface="Arial"/>
                <a:sym typeface="Arial"/>
              </a:defRPr>
            </a:lvl4pPr>
            <a:lvl5pPr marL="0" marR="0" indent="0" algn="l" defTabSz="825500" rtl="0" fontAlgn="auto" latinLnBrk="0" hangingPunct="0">
              <a:lnSpc>
                <a:spcPct val="100000"/>
              </a:lnSpc>
              <a:spcBef>
                <a:spcPts val="0"/>
              </a:spcBef>
              <a:spcAft>
                <a:spcPts val="0"/>
              </a:spcAft>
              <a:buClrTx/>
              <a:buSzTx/>
              <a:buFontTx/>
              <a:buNone/>
              <a:tabLst/>
              <a:defRPr kumimoji="0" lang="ca-ES" sz="4300" b="0" i="0" u="none" strike="noStrike" cap="none" spc="0" normalizeH="0" baseline="0" dirty="0" smtClean="0">
                <a:ln>
                  <a:noFill/>
                </a:ln>
                <a:solidFill>
                  <a:schemeClr val="accent1"/>
                </a:solidFill>
                <a:effectLst/>
                <a:uFillTx/>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Shape 40"/>
        <p:cNvGrpSpPr/>
        <p:nvPr/>
      </p:nvGrpSpPr>
      <p:grpSpPr>
        <a:xfrm>
          <a:off x="0" y="0"/>
          <a:ext cx="0" cy="0"/>
          <a:chOff x="0" y="0"/>
          <a:chExt cx="0" cy="0"/>
        </a:xfrm>
      </p:grpSpPr>
      <p:pic>
        <p:nvPicPr>
          <p:cNvPr id="10" name="Picture 2" descr="D:\docs\creaf\miramon\Projectes\h2020\WeObserve\dissemination\3GEOSSDataProvidersWorkshop2018\ppt\media\image2.png"/>
          <p:cNvPicPr>
            <a:picLocks noChangeAspect="1" noChangeArrowheads="1"/>
          </p:cNvPicPr>
          <p:nvPr userDrawn="1"/>
        </p:nvPicPr>
        <p:blipFill>
          <a:blip r:embed="rId2" cstate="print"/>
          <a:srcRect/>
          <a:stretch>
            <a:fillRect/>
          </a:stretch>
        </p:blipFill>
        <p:spPr bwMode="auto">
          <a:xfrm>
            <a:off x="25400" y="7937"/>
            <a:ext cx="24358600" cy="13708063"/>
          </a:xfrm>
          <a:prstGeom prst="rect">
            <a:avLst/>
          </a:prstGeom>
          <a:noFill/>
        </p:spPr>
      </p:pic>
      <p:sp>
        <p:nvSpPr>
          <p:cNvPr id="41" name="Shape 41"/>
          <p:cNvSpPr txBox="1">
            <a:spLocks noGrp="1"/>
          </p:cNvSpPr>
          <p:nvPr>
            <p:ph type="title"/>
          </p:nvPr>
        </p:nvSpPr>
        <p:spPr>
          <a:xfrm>
            <a:off x="1676404" y="730250"/>
            <a:ext cx="21031197" cy="1571516"/>
          </a:xfrm>
          <a:prstGeom prst="rect">
            <a:avLst/>
          </a:prstGeom>
          <a:noFill/>
          <a:ln>
            <a:noFill/>
          </a:ln>
        </p:spPr>
        <p:txBody>
          <a:bodyPr lIns="217674" tIns="217674" rIns="217674" bIns="217674" anchor="ctr" anchorCtr="0"/>
          <a:lstStyle>
            <a:lvl1pPr marL="0" marR="0" lvl="0" indent="0" algn="l" rtl="0">
              <a:lnSpc>
                <a:spcPct val="90000"/>
              </a:lnSpc>
              <a:spcBef>
                <a:spcPts val="0"/>
              </a:spcBef>
              <a:buClr>
                <a:schemeClr val="dk1"/>
              </a:buClr>
              <a:buFont typeface="Calibri"/>
              <a:buNone/>
              <a:defRPr sz="10500" b="0" i="0" u="none" strike="noStrike" cap="none">
                <a:solidFill>
                  <a:schemeClr val="dk1"/>
                </a:solidFill>
                <a:latin typeface="Calibri"/>
                <a:ea typeface="Calibri"/>
                <a:cs typeface="Calibri"/>
                <a:sym typeface="Calibri"/>
              </a:defRPr>
            </a:lvl1pPr>
            <a:lvl2pPr lvl="1" indent="0">
              <a:spcBef>
                <a:spcPts val="0"/>
              </a:spcBef>
              <a:buNone/>
              <a:defRPr sz="4300"/>
            </a:lvl2pPr>
            <a:lvl3pPr lvl="2" indent="0">
              <a:spcBef>
                <a:spcPts val="0"/>
              </a:spcBef>
              <a:buNone/>
              <a:defRPr sz="4300"/>
            </a:lvl3pPr>
            <a:lvl4pPr lvl="3" indent="0">
              <a:spcBef>
                <a:spcPts val="0"/>
              </a:spcBef>
              <a:buNone/>
              <a:defRPr sz="4300"/>
            </a:lvl4pPr>
            <a:lvl5pPr lvl="4" indent="0">
              <a:spcBef>
                <a:spcPts val="0"/>
              </a:spcBef>
              <a:buNone/>
              <a:defRPr sz="4300"/>
            </a:lvl5pPr>
            <a:lvl6pPr lvl="5" indent="0">
              <a:spcBef>
                <a:spcPts val="0"/>
              </a:spcBef>
              <a:buNone/>
              <a:defRPr sz="4300"/>
            </a:lvl6pPr>
            <a:lvl7pPr lvl="6" indent="0">
              <a:spcBef>
                <a:spcPts val="0"/>
              </a:spcBef>
              <a:buNone/>
              <a:defRPr sz="4300"/>
            </a:lvl7pPr>
            <a:lvl8pPr lvl="7" indent="0">
              <a:spcBef>
                <a:spcPts val="0"/>
              </a:spcBef>
              <a:buNone/>
              <a:defRPr sz="4300"/>
            </a:lvl8pPr>
            <a:lvl9pPr lvl="8" indent="0">
              <a:spcBef>
                <a:spcPts val="0"/>
              </a:spcBef>
              <a:buNone/>
              <a:defRPr sz="4300"/>
            </a:lvl9pPr>
          </a:lstStyle>
          <a:p>
            <a:endParaRPr dirty="0"/>
          </a:p>
        </p:txBody>
      </p:sp>
      <p:sp>
        <p:nvSpPr>
          <p:cNvPr id="44" name="Shape 44"/>
          <p:cNvSpPr txBox="1">
            <a:spLocks noGrp="1"/>
          </p:cNvSpPr>
          <p:nvPr>
            <p:ph type="dt" idx="10"/>
          </p:nvPr>
        </p:nvSpPr>
        <p:spPr>
          <a:xfrm>
            <a:off x="1676404" y="12712703"/>
            <a:ext cx="5486397" cy="730250"/>
          </a:xfrm>
          <a:prstGeom prst="rect">
            <a:avLst/>
          </a:prstGeom>
          <a:noFill/>
          <a:ln>
            <a:noFill/>
          </a:ln>
        </p:spPr>
        <p:txBody>
          <a:bodyPr lIns="217674" tIns="217674" rIns="217674" bIns="217674" anchor="ctr" anchorCtr="0"/>
          <a:lstStyle>
            <a:lvl1pPr marL="0" marR="0" lvl="0" indent="0" algn="l" rtl="0">
              <a:spcBef>
                <a:spcPts val="0"/>
              </a:spcBef>
              <a:buNone/>
              <a:defRPr sz="2900">
                <a:solidFill>
                  <a:srgbClr val="888888"/>
                </a:solidFill>
                <a:latin typeface="Calibri"/>
                <a:ea typeface="Calibri"/>
                <a:cs typeface="Calibri"/>
                <a:sym typeface="Calibri"/>
              </a:defRPr>
            </a:lvl1pPr>
            <a:lvl2pPr marL="1088547" marR="0" lvl="1" indent="0" algn="l" rtl="0">
              <a:spcBef>
                <a:spcPts val="0"/>
              </a:spcBef>
              <a:buNone/>
              <a:defRPr sz="4300" b="0" i="0" u="none" strike="noStrike" cap="none">
                <a:solidFill>
                  <a:schemeClr val="dk1"/>
                </a:solidFill>
                <a:latin typeface="Calibri"/>
                <a:ea typeface="Calibri"/>
                <a:cs typeface="Calibri"/>
                <a:sym typeface="Calibri"/>
              </a:defRPr>
            </a:lvl2pPr>
            <a:lvl3pPr marL="2177095" marR="0" lvl="2" indent="0" algn="l" rtl="0">
              <a:spcBef>
                <a:spcPts val="0"/>
              </a:spcBef>
              <a:buNone/>
              <a:defRPr sz="4300" b="0" i="0" u="none" strike="noStrike" cap="none">
                <a:solidFill>
                  <a:schemeClr val="dk1"/>
                </a:solidFill>
                <a:latin typeface="Calibri"/>
                <a:ea typeface="Calibri"/>
                <a:cs typeface="Calibri"/>
                <a:sym typeface="Calibri"/>
              </a:defRPr>
            </a:lvl3pPr>
            <a:lvl4pPr marL="3265642" marR="0" lvl="3" indent="0" algn="l" rtl="0">
              <a:spcBef>
                <a:spcPts val="0"/>
              </a:spcBef>
              <a:buNone/>
              <a:defRPr sz="4300" b="0" i="0" u="none" strike="noStrike" cap="none">
                <a:solidFill>
                  <a:schemeClr val="dk1"/>
                </a:solidFill>
                <a:latin typeface="Calibri"/>
                <a:ea typeface="Calibri"/>
                <a:cs typeface="Calibri"/>
                <a:sym typeface="Calibri"/>
              </a:defRPr>
            </a:lvl4pPr>
            <a:lvl5pPr marL="4354190" marR="0" lvl="4" indent="0" algn="l" rtl="0">
              <a:spcBef>
                <a:spcPts val="0"/>
              </a:spcBef>
              <a:buNone/>
              <a:defRPr sz="4300" b="0" i="0" u="none" strike="noStrike" cap="none">
                <a:solidFill>
                  <a:schemeClr val="dk1"/>
                </a:solidFill>
                <a:latin typeface="Calibri"/>
                <a:ea typeface="Calibri"/>
                <a:cs typeface="Calibri"/>
                <a:sym typeface="Calibri"/>
              </a:defRPr>
            </a:lvl5pPr>
            <a:lvl6pPr marL="5442737" marR="0" lvl="5" indent="0" algn="l" rtl="0">
              <a:spcBef>
                <a:spcPts val="0"/>
              </a:spcBef>
              <a:buNone/>
              <a:defRPr sz="4300" b="0" i="0" u="none" strike="noStrike" cap="none">
                <a:solidFill>
                  <a:schemeClr val="dk1"/>
                </a:solidFill>
                <a:latin typeface="Calibri"/>
                <a:ea typeface="Calibri"/>
                <a:cs typeface="Calibri"/>
                <a:sym typeface="Calibri"/>
              </a:defRPr>
            </a:lvl6pPr>
            <a:lvl7pPr marL="6531285" marR="0" lvl="6" indent="0" algn="l" rtl="0">
              <a:spcBef>
                <a:spcPts val="0"/>
              </a:spcBef>
              <a:buNone/>
              <a:defRPr sz="4300" b="0" i="0" u="none" strike="noStrike" cap="none">
                <a:solidFill>
                  <a:schemeClr val="dk1"/>
                </a:solidFill>
                <a:latin typeface="Calibri"/>
                <a:ea typeface="Calibri"/>
                <a:cs typeface="Calibri"/>
                <a:sym typeface="Calibri"/>
              </a:defRPr>
            </a:lvl7pPr>
            <a:lvl8pPr marL="7619832" marR="0" lvl="7" indent="0" algn="l" rtl="0">
              <a:spcBef>
                <a:spcPts val="0"/>
              </a:spcBef>
              <a:buNone/>
              <a:defRPr sz="4300" b="0" i="0" u="none" strike="noStrike" cap="none">
                <a:solidFill>
                  <a:schemeClr val="dk1"/>
                </a:solidFill>
                <a:latin typeface="Calibri"/>
                <a:ea typeface="Calibri"/>
                <a:cs typeface="Calibri"/>
                <a:sym typeface="Calibri"/>
              </a:defRPr>
            </a:lvl8pPr>
            <a:lvl9pPr marL="8708380" marR="0" lvl="8" indent="0" algn="l" rtl="0">
              <a:spcBef>
                <a:spcPts val="0"/>
              </a:spcBef>
              <a:buNone/>
              <a:defRPr sz="43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8077200" y="12712703"/>
            <a:ext cx="8229600" cy="730250"/>
          </a:xfrm>
          <a:prstGeom prst="rect">
            <a:avLst/>
          </a:prstGeom>
          <a:noFill/>
          <a:ln>
            <a:noFill/>
          </a:ln>
        </p:spPr>
        <p:txBody>
          <a:bodyPr lIns="217674" tIns="217674" rIns="217674" bIns="217674" anchor="ctr" anchorCtr="0"/>
          <a:lstStyle>
            <a:lvl1pPr marL="0" marR="0" lvl="0" indent="0" algn="ctr" rtl="0">
              <a:spcBef>
                <a:spcPts val="0"/>
              </a:spcBef>
              <a:buNone/>
              <a:defRPr sz="2900">
                <a:solidFill>
                  <a:srgbClr val="888888"/>
                </a:solidFill>
                <a:latin typeface="Calibri"/>
                <a:ea typeface="Calibri"/>
                <a:cs typeface="Calibri"/>
                <a:sym typeface="Calibri"/>
              </a:defRPr>
            </a:lvl1pPr>
            <a:lvl2pPr marL="1088547" marR="0" lvl="1" indent="0" algn="l" rtl="0">
              <a:spcBef>
                <a:spcPts val="0"/>
              </a:spcBef>
              <a:buNone/>
              <a:defRPr sz="4300" b="0" i="0" u="none" strike="noStrike" cap="none">
                <a:solidFill>
                  <a:schemeClr val="dk1"/>
                </a:solidFill>
                <a:latin typeface="Calibri"/>
                <a:ea typeface="Calibri"/>
                <a:cs typeface="Calibri"/>
                <a:sym typeface="Calibri"/>
              </a:defRPr>
            </a:lvl2pPr>
            <a:lvl3pPr marL="2177095" marR="0" lvl="2" indent="0" algn="l" rtl="0">
              <a:spcBef>
                <a:spcPts val="0"/>
              </a:spcBef>
              <a:buNone/>
              <a:defRPr sz="4300" b="0" i="0" u="none" strike="noStrike" cap="none">
                <a:solidFill>
                  <a:schemeClr val="dk1"/>
                </a:solidFill>
                <a:latin typeface="Calibri"/>
                <a:ea typeface="Calibri"/>
                <a:cs typeface="Calibri"/>
                <a:sym typeface="Calibri"/>
              </a:defRPr>
            </a:lvl3pPr>
            <a:lvl4pPr marL="3265642" marR="0" lvl="3" indent="0" algn="l" rtl="0">
              <a:spcBef>
                <a:spcPts val="0"/>
              </a:spcBef>
              <a:buNone/>
              <a:defRPr sz="4300" b="0" i="0" u="none" strike="noStrike" cap="none">
                <a:solidFill>
                  <a:schemeClr val="dk1"/>
                </a:solidFill>
                <a:latin typeface="Calibri"/>
                <a:ea typeface="Calibri"/>
                <a:cs typeface="Calibri"/>
                <a:sym typeface="Calibri"/>
              </a:defRPr>
            </a:lvl4pPr>
            <a:lvl5pPr marL="4354190" marR="0" lvl="4" indent="0" algn="l" rtl="0">
              <a:spcBef>
                <a:spcPts val="0"/>
              </a:spcBef>
              <a:buNone/>
              <a:defRPr sz="4300" b="0" i="0" u="none" strike="noStrike" cap="none">
                <a:solidFill>
                  <a:schemeClr val="dk1"/>
                </a:solidFill>
                <a:latin typeface="Calibri"/>
                <a:ea typeface="Calibri"/>
                <a:cs typeface="Calibri"/>
                <a:sym typeface="Calibri"/>
              </a:defRPr>
            </a:lvl5pPr>
            <a:lvl6pPr marL="5442737" marR="0" lvl="5" indent="0" algn="l" rtl="0">
              <a:spcBef>
                <a:spcPts val="0"/>
              </a:spcBef>
              <a:buNone/>
              <a:defRPr sz="4300" b="0" i="0" u="none" strike="noStrike" cap="none">
                <a:solidFill>
                  <a:schemeClr val="dk1"/>
                </a:solidFill>
                <a:latin typeface="Calibri"/>
                <a:ea typeface="Calibri"/>
                <a:cs typeface="Calibri"/>
                <a:sym typeface="Calibri"/>
              </a:defRPr>
            </a:lvl6pPr>
            <a:lvl7pPr marL="6531285" marR="0" lvl="6" indent="0" algn="l" rtl="0">
              <a:spcBef>
                <a:spcPts val="0"/>
              </a:spcBef>
              <a:buNone/>
              <a:defRPr sz="4300" b="0" i="0" u="none" strike="noStrike" cap="none">
                <a:solidFill>
                  <a:schemeClr val="dk1"/>
                </a:solidFill>
                <a:latin typeface="Calibri"/>
                <a:ea typeface="Calibri"/>
                <a:cs typeface="Calibri"/>
                <a:sym typeface="Calibri"/>
              </a:defRPr>
            </a:lvl7pPr>
            <a:lvl8pPr marL="7619832" marR="0" lvl="7" indent="0" algn="l" rtl="0">
              <a:spcBef>
                <a:spcPts val="0"/>
              </a:spcBef>
              <a:buNone/>
              <a:defRPr sz="4300" b="0" i="0" u="none" strike="noStrike" cap="none">
                <a:solidFill>
                  <a:schemeClr val="dk1"/>
                </a:solidFill>
                <a:latin typeface="Calibri"/>
                <a:ea typeface="Calibri"/>
                <a:cs typeface="Calibri"/>
                <a:sym typeface="Calibri"/>
              </a:defRPr>
            </a:lvl8pPr>
            <a:lvl9pPr marL="8708380" marR="0" lvl="8" indent="0" algn="l" rtl="0">
              <a:spcBef>
                <a:spcPts val="0"/>
              </a:spcBef>
              <a:buNone/>
              <a:defRPr sz="43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17221204" y="12712703"/>
            <a:ext cx="5486397" cy="730250"/>
          </a:xfrm>
          <a:prstGeom prst="rect">
            <a:avLst/>
          </a:prstGeom>
          <a:noFill/>
          <a:ln>
            <a:noFill/>
          </a:ln>
        </p:spPr>
        <p:txBody>
          <a:bodyPr lIns="217674" tIns="108807" rIns="217674" bIns="108807" anchor="ctr" anchorCtr="0">
            <a:noAutofit/>
          </a:bodyPr>
          <a:lstStyle/>
          <a:p>
            <a:pPr algn="r">
              <a:buSzPct val="25000"/>
            </a:pPr>
            <a:fld id="{00000000-1234-1234-1234-123412341234}" type="slidenum">
              <a:rPr lang="nl-NL" sz="2900">
                <a:solidFill>
                  <a:srgbClr val="888888"/>
                </a:solidFill>
                <a:latin typeface="Calibri"/>
                <a:ea typeface="Calibri"/>
                <a:cs typeface="Calibri"/>
                <a:sym typeface="Calibri"/>
              </a:rPr>
              <a:pPr algn="r">
                <a:buSzPct val="25000"/>
              </a:pPr>
              <a:t>‹Nº›</a:t>
            </a:fld>
            <a:endParaRPr lang="nl-NL" sz="2900" dirty="0">
              <a:solidFill>
                <a:srgbClr val="888888"/>
              </a:solidFill>
              <a:latin typeface="Calibri"/>
              <a:ea typeface="Calibri"/>
              <a:cs typeface="Calibri"/>
              <a:sym typeface="Calibri"/>
            </a:endParaRPr>
          </a:p>
        </p:txBody>
      </p:sp>
      <p:sp>
        <p:nvSpPr>
          <p:cNvPr id="9" name="8 Marcador de contenido"/>
          <p:cNvSpPr>
            <a:spLocks noGrp="1"/>
          </p:cNvSpPr>
          <p:nvPr>
            <p:ph sz="quarter" idx="13"/>
          </p:nvPr>
        </p:nvSpPr>
        <p:spPr>
          <a:xfrm>
            <a:off x="1575679" y="2615544"/>
            <a:ext cx="1046797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11" name="10 Marcador de contenido"/>
          <p:cNvSpPr>
            <a:spLocks noGrp="1"/>
          </p:cNvSpPr>
          <p:nvPr>
            <p:ph sz="quarter" idx="14"/>
          </p:nvPr>
        </p:nvSpPr>
        <p:spPr>
          <a:xfrm>
            <a:off x="1546227" y="7410453"/>
            <a:ext cx="10467973" cy="5013326"/>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ca-ES" dirty="0"/>
          </a:p>
        </p:txBody>
      </p:sp>
      <p:sp>
        <p:nvSpPr>
          <p:cNvPr id="13" name="12 Marcador de contenido"/>
          <p:cNvSpPr>
            <a:spLocks noGrp="1"/>
          </p:cNvSpPr>
          <p:nvPr>
            <p:ph sz="quarter" idx="15"/>
          </p:nvPr>
        </p:nvSpPr>
        <p:spPr>
          <a:xfrm>
            <a:off x="12360277" y="2584450"/>
            <a:ext cx="10436224" cy="469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15" name="14 Marcador de contenido"/>
          <p:cNvSpPr>
            <a:spLocks noGrp="1"/>
          </p:cNvSpPr>
          <p:nvPr>
            <p:ph sz="quarter" idx="16"/>
          </p:nvPr>
        </p:nvSpPr>
        <p:spPr>
          <a:xfrm>
            <a:off x="12360279" y="7473950"/>
            <a:ext cx="10563224" cy="4981576"/>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ca-ES" dirty="0"/>
          </a:p>
        </p:txBody>
      </p:sp>
    </p:spTree>
    <p:extLst>
      <p:ext uri="{BB962C8B-B14F-4D97-AF65-F5344CB8AC3E}">
        <p14:creationId xmlns="" xmlns:p14="http://schemas.microsoft.com/office/powerpoint/2010/main" val="406404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idx="10"/>
          </p:nvPr>
        </p:nvSpPr>
        <p:spPr>
          <a:xfrm>
            <a:off x="1219200" y="12712701"/>
            <a:ext cx="5689600" cy="730250"/>
          </a:xfrm>
          <a:prstGeom prst="rect">
            <a:avLst/>
          </a:prstGeom>
        </p:spPr>
        <p:txBody>
          <a:bodyPr lIns="217709" tIns="108855" rIns="217709" bIns="108855"/>
          <a:lstStyle/>
          <a:p>
            <a:endParaRPr lang="ca-ES"/>
          </a:p>
        </p:txBody>
      </p:sp>
      <p:sp>
        <p:nvSpPr>
          <p:cNvPr id="4" name="3 Marcador de pie de página"/>
          <p:cNvSpPr>
            <a:spLocks noGrp="1"/>
          </p:cNvSpPr>
          <p:nvPr>
            <p:ph type="ftr" idx="11"/>
          </p:nvPr>
        </p:nvSpPr>
        <p:spPr>
          <a:xfrm>
            <a:off x="8331200" y="12712701"/>
            <a:ext cx="7721600" cy="730250"/>
          </a:xfrm>
          <a:prstGeom prst="rect">
            <a:avLst/>
          </a:prstGeom>
        </p:spPr>
        <p:txBody>
          <a:bodyPr lIns="217709" tIns="108855" rIns="217709" bIns="108855"/>
          <a:lstStyle/>
          <a:p>
            <a:endParaRPr lang="ca-ES"/>
          </a:p>
        </p:txBody>
      </p:sp>
      <p:sp>
        <p:nvSpPr>
          <p:cNvPr id="5" name="4 Marcador de número de diapositiva"/>
          <p:cNvSpPr>
            <a:spLocks noGrp="1"/>
          </p:cNvSpPr>
          <p:nvPr>
            <p:ph type="sldNum" idx="12"/>
          </p:nvPr>
        </p:nvSpPr>
        <p:spPr>
          <a:xfrm>
            <a:off x="11710154" y="13081000"/>
            <a:ext cx="702115" cy="548868"/>
          </a:xfrm>
        </p:spPr>
        <p:txBody>
          <a:bodyPr/>
          <a:lstStyle/>
          <a:p>
            <a:pPr algn="r">
              <a:buClr>
                <a:srgbClr val="888888"/>
              </a:buClr>
              <a:buSzPct val="25000"/>
            </a:pPr>
            <a:fld id="{00000000-1234-1234-1234-123412341234}" type="slidenum">
              <a:rPr lang="en-US" sz="2900" smtClean="0">
                <a:solidFill>
                  <a:srgbClr val="888888"/>
                </a:solidFill>
                <a:latin typeface="Century Gothic"/>
                <a:ea typeface="Century Gothic"/>
                <a:cs typeface="Century Gothic"/>
                <a:sym typeface="Century Gothic"/>
              </a:rPr>
              <a:pPr algn="r">
                <a:buClr>
                  <a:srgbClr val="888888"/>
                </a:buClr>
                <a:buSzPct val="25000"/>
              </a:pPr>
              <a:t>‹Nº›</a:t>
            </a:fld>
            <a:endParaRPr lang="en-US" sz="2900" dirty="0">
              <a:solidFill>
                <a:srgbClr val="888888"/>
              </a:solidFill>
              <a:latin typeface="Century Gothic"/>
              <a:ea typeface="Century Gothic"/>
              <a:cs typeface="Century Gothic"/>
              <a:sym typeface="Century Gothic"/>
            </a:endParaRPr>
          </a:p>
        </p:txBody>
      </p:sp>
      <p:sp>
        <p:nvSpPr>
          <p:cNvPr id="7" name="6 Marcador de texto"/>
          <p:cNvSpPr>
            <a:spLocks noGrp="1"/>
          </p:cNvSpPr>
          <p:nvPr>
            <p:ph type="body" sz="quarter" idx="13"/>
          </p:nvPr>
        </p:nvSpPr>
        <p:spPr>
          <a:xfrm>
            <a:off x="1678832" y="3545632"/>
            <a:ext cx="10225136" cy="8928992"/>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ca-ES" dirty="0"/>
          </a:p>
        </p:txBody>
      </p:sp>
      <p:sp>
        <p:nvSpPr>
          <p:cNvPr id="9" name="8 Marcador de texto"/>
          <p:cNvSpPr>
            <a:spLocks noGrp="1"/>
          </p:cNvSpPr>
          <p:nvPr>
            <p:ph type="body" sz="quarter" idx="14"/>
          </p:nvPr>
        </p:nvSpPr>
        <p:spPr>
          <a:xfrm>
            <a:off x="12335620" y="3546479"/>
            <a:ext cx="10369549" cy="907097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676401" y="730250"/>
            <a:ext cx="21031198" cy="2651124"/>
          </a:xfrm>
          <a:prstGeom prst="rect">
            <a:avLst/>
          </a:prstGeom>
          <a:noFill/>
          <a:ln>
            <a:noFill/>
          </a:ln>
        </p:spPr>
        <p:txBody>
          <a:bodyPr lIns="182850" tIns="182850" rIns="182850" bIns="182850" anchor="ctr" anchorCtr="0"/>
          <a:lstStyle>
            <a:lvl1pPr marL="0" marR="0" lvl="0" indent="0" algn="l" rtl="0">
              <a:lnSpc>
                <a:spcPct val="90000"/>
              </a:lnSpc>
              <a:spcBef>
                <a:spcPts val="0"/>
              </a:spcBef>
              <a:spcAft>
                <a:spcPts val="0"/>
              </a:spcAft>
              <a:buClr>
                <a:srgbClr val="7F7F7F"/>
              </a:buClr>
              <a:buFont typeface="Century Gothic"/>
              <a:buNone/>
              <a:defRPr sz="8000" b="1" i="0" u="none" strike="noStrike" cap="none">
                <a:solidFill>
                  <a:srgbClr val="7F7F7F"/>
                </a:solidFill>
                <a:latin typeface="Century Gothic"/>
                <a:ea typeface="Century Gothic"/>
                <a:cs typeface="Century Gothic"/>
                <a:sym typeface="Century Gothic"/>
              </a:defRPr>
            </a:lvl1pPr>
            <a:lvl2pPr lvl="1" indent="0">
              <a:spcBef>
                <a:spcPts val="0"/>
              </a:spcBef>
              <a:buFont typeface="Arial"/>
              <a:buNone/>
              <a:defRPr sz="3600"/>
            </a:lvl2pPr>
            <a:lvl3pPr lvl="2" indent="0">
              <a:spcBef>
                <a:spcPts val="0"/>
              </a:spcBef>
              <a:buFont typeface="Arial"/>
              <a:buNone/>
              <a:defRPr sz="3600"/>
            </a:lvl3pPr>
            <a:lvl4pPr lvl="3" indent="0">
              <a:spcBef>
                <a:spcPts val="0"/>
              </a:spcBef>
              <a:buFont typeface="Arial"/>
              <a:buNone/>
              <a:defRPr sz="3600"/>
            </a:lvl4pPr>
            <a:lvl5pPr lvl="4" indent="0">
              <a:spcBef>
                <a:spcPts val="0"/>
              </a:spcBef>
              <a:buFont typeface="Arial"/>
              <a:buNone/>
              <a:defRPr sz="3600"/>
            </a:lvl5pPr>
            <a:lvl6pPr lvl="5" indent="0">
              <a:spcBef>
                <a:spcPts val="0"/>
              </a:spcBef>
              <a:buFont typeface="Arial"/>
              <a:buNone/>
              <a:defRPr sz="3600"/>
            </a:lvl6pPr>
            <a:lvl7pPr lvl="6" indent="0">
              <a:spcBef>
                <a:spcPts val="0"/>
              </a:spcBef>
              <a:buFont typeface="Arial"/>
              <a:buNone/>
              <a:defRPr sz="3600"/>
            </a:lvl7pPr>
            <a:lvl8pPr lvl="7" indent="0">
              <a:spcBef>
                <a:spcPts val="0"/>
              </a:spcBef>
              <a:buFont typeface="Arial"/>
              <a:buNone/>
              <a:defRPr sz="3600"/>
            </a:lvl8pPr>
            <a:lvl9pPr lvl="8" indent="0">
              <a:spcBef>
                <a:spcPts val="0"/>
              </a:spcBef>
              <a:buFont typeface="Arial"/>
              <a:buNone/>
              <a:defRPr sz="3600"/>
            </a:lvl9pPr>
          </a:lstStyle>
          <a:p>
            <a:endParaRPr/>
          </a:p>
        </p:txBody>
      </p:sp>
      <p:sp>
        <p:nvSpPr>
          <p:cNvPr id="23" name="Shape 23"/>
          <p:cNvSpPr txBox="1">
            <a:spLocks noGrp="1"/>
          </p:cNvSpPr>
          <p:nvPr>
            <p:ph type="body" idx="1"/>
          </p:nvPr>
        </p:nvSpPr>
        <p:spPr>
          <a:xfrm>
            <a:off x="1676401" y="3651250"/>
            <a:ext cx="21031198" cy="8702676"/>
          </a:xfrm>
          <a:prstGeom prst="rect">
            <a:avLst/>
          </a:prstGeom>
          <a:noFill/>
          <a:ln>
            <a:noFill/>
          </a:ln>
        </p:spPr>
        <p:txBody>
          <a:bodyPr lIns="182850" tIns="182850" rIns="182850" bIns="182850" anchor="t" anchorCtr="0"/>
          <a:lstStyle>
            <a:lvl1pPr marL="457200" marR="0" lvl="0" indent="203200" algn="l" rtl="0">
              <a:lnSpc>
                <a:spcPct val="90000"/>
              </a:lnSpc>
              <a:spcBef>
                <a:spcPts val="2000"/>
              </a:spcBef>
              <a:spcAft>
                <a:spcPts val="0"/>
              </a:spcAft>
              <a:buClr>
                <a:schemeClr val="dk1"/>
              </a:buClr>
              <a:buSzPct val="100000"/>
              <a:buFont typeface="Arial"/>
              <a:buChar char="•"/>
              <a:defRPr sz="5200" b="0" i="0" u="none" strike="noStrike" cap="none">
                <a:solidFill>
                  <a:schemeClr val="dk1"/>
                </a:solidFill>
                <a:latin typeface="Century Gothic"/>
                <a:ea typeface="Century Gothic"/>
                <a:cs typeface="Century Gothic"/>
                <a:sym typeface="Century Gothic"/>
              </a:defRPr>
            </a:lvl1pPr>
            <a:lvl2pPr marL="1371600" marR="0" lvl="1" indent="101600" algn="l" rtl="0">
              <a:lnSpc>
                <a:spcPct val="90000"/>
              </a:lnSpc>
              <a:spcBef>
                <a:spcPts val="1000"/>
              </a:spcBef>
              <a:spcAft>
                <a:spcPts val="0"/>
              </a:spcAft>
              <a:buClr>
                <a:schemeClr val="dk1"/>
              </a:buClr>
              <a:buSzPct val="100000"/>
              <a:buFont typeface="Arial"/>
              <a:buChar char="•"/>
              <a:defRPr sz="4400" b="0" i="0" u="none" strike="noStrike" cap="none">
                <a:solidFill>
                  <a:schemeClr val="dk1"/>
                </a:solidFill>
                <a:latin typeface="Century Gothic"/>
                <a:ea typeface="Century Gothic"/>
                <a:cs typeface="Century Gothic"/>
                <a:sym typeface="Century Gothic"/>
              </a:defRPr>
            </a:lvl2pPr>
            <a:lvl3pPr marL="2286000" marR="0" lvl="2" indent="0" algn="l" rtl="0">
              <a:lnSpc>
                <a:spcPct val="90000"/>
              </a:lnSpc>
              <a:spcBef>
                <a:spcPts val="1000"/>
              </a:spcBef>
              <a:spcAft>
                <a:spcPts val="0"/>
              </a:spcAft>
              <a:buClr>
                <a:schemeClr val="dk1"/>
              </a:buClr>
              <a:buSzPct val="100000"/>
              <a:buFont typeface="Arial"/>
              <a:buChar char="•"/>
              <a:defRPr sz="3600" b="0" i="0" u="none" strike="noStrike" cap="none">
                <a:solidFill>
                  <a:schemeClr val="dk1"/>
                </a:solidFill>
                <a:latin typeface="Century Gothic"/>
                <a:ea typeface="Century Gothic"/>
                <a:cs typeface="Century Gothic"/>
                <a:sym typeface="Century Gothic"/>
              </a:defRPr>
            </a:lvl3pPr>
            <a:lvl4pPr marL="3200400" marR="0" lvl="3" indent="-50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entury Gothic"/>
                <a:ea typeface="Century Gothic"/>
                <a:cs typeface="Century Gothic"/>
                <a:sym typeface="Century Gothic"/>
              </a:defRPr>
            </a:lvl4pPr>
            <a:lvl5pPr marL="4114800" marR="0" lvl="4" indent="-1016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5pPr>
            <a:lvl6pPr marL="5029200" marR="0" lvl="5" indent="0" algn="l" rtl="0">
              <a:lnSpc>
                <a:spcPct val="90000"/>
              </a:lnSpc>
              <a:spcBef>
                <a:spcPts val="1000"/>
              </a:spcBef>
              <a:spcAft>
                <a:spcPts val="0"/>
              </a:spcAft>
              <a:buClr>
                <a:schemeClr val="dk1"/>
              </a:buClr>
              <a:buSzPct val="100000"/>
              <a:buFont typeface="Arial"/>
              <a:buChar char="•"/>
              <a:defRPr sz="3600" b="0" i="0" u="none" strike="noStrike" cap="none">
                <a:solidFill>
                  <a:schemeClr val="dk1"/>
                </a:solidFill>
                <a:latin typeface="Century Gothic"/>
                <a:ea typeface="Century Gothic"/>
                <a:cs typeface="Century Gothic"/>
                <a:sym typeface="Century Gothic"/>
              </a:defRPr>
            </a:lvl6pPr>
            <a:lvl7pPr marL="5943600" marR="0" lvl="6" indent="0" algn="l" rtl="0">
              <a:lnSpc>
                <a:spcPct val="90000"/>
              </a:lnSpc>
              <a:spcBef>
                <a:spcPts val="1000"/>
              </a:spcBef>
              <a:spcAft>
                <a:spcPts val="0"/>
              </a:spcAft>
              <a:buClr>
                <a:schemeClr val="dk1"/>
              </a:buClr>
              <a:buSzPct val="100000"/>
              <a:buFont typeface="Arial"/>
              <a:buChar char="•"/>
              <a:defRPr sz="3600" b="0" i="0" u="none" strike="noStrike" cap="none">
                <a:solidFill>
                  <a:schemeClr val="dk1"/>
                </a:solidFill>
                <a:latin typeface="Century Gothic"/>
                <a:ea typeface="Century Gothic"/>
                <a:cs typeface="Century Gothic"/>
                <a:sym typeface="Century Gothic"/>
              </a:defRPr>
            </a:lvl7pPr>
            <a:lvl8pPr marL="6858000" marR="0" lvl="7" indent="0" algn="l" rtl="0">
              <a:lnSpc>
                <a:spcPct val="90000"/>
              </a:lnSpc>
              <a:spcBef>
                <a:spcPts val="1000"/>
              </a:spcBef>
              <a:spcAft>
                <a:spcPts val="0"/>
              </a:spcAft>
              <a:buClr>
                <a:schemeClr val="dk1"/>
              </a:buClr>
              <a:buSzPct val="100000"/>
              <a:buFont typeface="Arial"/>
              <a:buChar char="•"/>
              <a:defRPr sz="3600" b="0" i="0" u="none" strike="noStrike" cap="none">
                <a:solidFill>
                  <a:schemeClr val="dk1"/>
                </a:solidFill>
                <a:latin typeface="Century Gothic"/>
                <a:ea typeface="Century Gothic"/>
                <a:cs typeface="Century Gothic"/>
                <a:sym typeface="Century Gothic"/>
              </a:defRPr>
            </a:lvl8pPr>
            <a:lvl9pPr marL="7772400" marR="0" lvl="8" indent="0" algn="l" rtl="0">
              <a:lnSpc>
                <a:spcPct val="90000"/>
              </a:lnSpc>
              <a:spcBef>
                <a:spcPts val="1000"/>
              </a:spcBef>
              <a:spcAft>
                <a:spcPts val="0"/>
              </a:spcAft>
              <a:buClr>
                <a:schemeClr val="dk1"/>
              </a:buClr>
              <a:buSzPct val="100000"/>
              <a:buFont typeface="Arial"/>
              <a:buChar char="•"/>
              <a:defRPr sz="3600" b="0" i="0" u="none" strike="noStrike" cap="none">
                <a:solidFill>
                  <a:schemeClr val="dk1"/>
                </a:solidFill>
                <a:latin typeface="Century Gothic"/>
                <a:ea typeface="Century Gothic"/>
                <a:cs typeface="Century Gothic"/>
                <a:sym typeface="Century Gothic"/>
              </a:defRPr>
            </a:lvl9pPr>
          </a:lstStyle>
          <a:p>
            <a:endParaRPr/>
          </a:p>
        </p:txBody>
      </p:sp>
      <p:sp>
        <p:nvSpPr>
          <p:cNvPr id="24" name="Shape 24"/>
          <p:cNvSpPr txBox="1">
            <a:spLocks noGrp="1"/>
          </p:cNvSpPr>
          <p:nvPr>
            <p:ph type="ftr" idx="11"/>
          </p:nvPr>
        </p:nvSpPr>
        <p:spPr>
          <a:xfrm>
            <a:off x="6368142" y="12712701"/>
            <a:ext cx="9938656" cy="730250"/>
          </a:xfrm>
          <a:prstGeom prst="rect">
            <a:avLst/>
          </a:prstGeom>
          <a:noFill/>
          <a:ln>
            <a:noFill/>
          </a:ln>
        </p:spPr>
        <p:txBody>
          <a:bodyPr lIns="182850" tIns="182850" rIns="182850" bIns="182850" anchor="ctr" anchorCtr="0"/>
          <a:lstStyle>
            <a:lvl1pPr marL="0" marR="0" lvl="0" indent="0" algn="ctr" rtl="0">
              <a:lnSpc>
                <a:spcPct val="100000"/>
              </a:lnSpc>
              <a:spcBef>
                <a:spcPts val="0"/>
              </a:spcBef>
              <a:spcAft>
                <a:spcPts val="0"/>
              </a:spcAft>
              <a:buClr>
                <a:srgbClr val="888888"/>
              </a:buClr>
              <a:buFont typeface="Century Gothic"/>
              <a:buNone/>
              <a:defRPr sz="2400" b="0" i="0" u="none" strike="noStrike" cap="none">
                <a:solidFill>
                  <a:srgbClr val="888888"/>
                </a:solidFill>
                <a:latin typeface="Century Gothic"/>
                <a:ea typeface="Century Gothic"/>
                <a:cs typeface="Century Gothic"/>
                <a:sym typeface="Century Gothic"/>
              </a:defRPr>
            </a:lvl1pPr>
            <a:lvl2pPr marL="914400" marR="0" lvl="1" indent="0" algn="l" rtl="0">
              <a:lnSpc>
                <a:spcPct val="100000"/>
              </a:lnSpc>
              <a:spcBef>
                <a:spcPts val="0"/>
              </a:spcBef>
              <a:spcAft>
                <a:spcPts val="0"/>
              </a:spcAft>
              <a:buClr>
                <a:schemeClr val="dk1"/>
              </a:buClr>
              <a:buFont typeface="Century Gothic"/>
              <a:buNone/>
              <a:defRPr sz="3600" b="0" i="0" u="none" strike="noStrike" cap="none">
                <a:solidFill>
                  <a:schemeClr val="dk1"/>
                </a:solidFill>
                <a:latin typeface="Century Gothic"/>
                <a:ea typeface="Century Gothic"/>
                <a:cs typeface="Century Gothic"/>
                <a:sym typeface="Century Gothic"/>
              </a:defRPr>
            </a:lvl2pPr>
            <a:lvl3pPr marL="1828800" marR="0" lvl="2" indent="0" algn="l" rtl="0">
              <a:lnSpc>
                <a:spcPct val="100000"/>
              </a:lnSpc>
              <a:spcBef>
                <a:spcPts val="0"/>
              </a:spcBef>
              <a:spcAft>
                <a:spcPts val="0"/>
              </a:spcAft>
              <a:buClr>
                <a:schemeClr val="dk1"/>
              </a:buClr>
              <a:buFont typeface="Century Gothic"/>
              <a:buNone/>
              <a:defRPr sz="3600" b="0" i="0" u="none" strike="noStrike" cap="none">
                <a:solidFill>
                  <a:schemeClr val="dk1"/>
                </a:solidFill>
                <a:latin typeface="Century Gothic"/>
                <a:ea typeface="Century Gothic"/>
                <a:cs typeface="Century Gothic"/>
                <a:sym typeface="Century Gothic"/>
              </a:defRPr>
            </a:lvl3pPr>
            <a:lvl4pPr marL="2743200" marR="0" lvl="3" indent="0" algn="l" rtl="0">
              <a:lnSpc>
                <a:spcPct val="100000"/>
              </a:lnSpc>
              <a:spcBef>
                <a:spcPts val="0"/>
              </a:spcBef>
              <a:spcAft>
                <a:spcPts val="0"/>
              </a:spcAft>
              <a:buClr>
                <a:schemeClr val="dk1"/>
              </a:buClr>
              <a:buFont typeface="Century Gothic"/>
              <a:buNone/>
              <a:defRPr sz="3600" b="0" i="0" u="none" strike="noStrike" cap="none">
                <a:solidFill>
                  <a:schemeClr val="dk1"/>
                </a:solidFill>
                <a:latin typeface="Century Gothic"/>
                <a:ea typeface="Century Gothic"/>
                <a:cs typeface="Century Gothic"/>
                <a:sym typeface="Century Gothic"/>
              </a:defRPr>
            </a:lvl4pPr>
            <a:lvl5pPr marL="3657600" marR="0" lvl="4" indent="0" algn="l" rtl="0">
              <a:lnSpc>
                <a:spcPct val="100000"/>
              </a:lnSpc>
              <a:spcBef>
                <a:spcPts val="0"/>
              </a:spcBef>
              <a:spcAft>
                <a:spcPts val="0"/>
              </a:spcAft>
              <a:buClr>
                <a:schemeClr val="dk1"/>
              </a:buClr>
              <a:buFont typeface="Century Gothic"/>
              <a:buNone/>
              <a:defRPr sz="3600" b="0" i="0" u="none" strike="noStrike" cap="none">
                <a:solidFill>
                  <a:schemeClr val="dk1"/>
                </a:solidFill>
                <a:latin typeface="Century Gothic"/>
                <a:ea typeface="Century Gothic"/>
                <a:cs typeface="Century Gothic"/>
                <a:sym typeface="Century Gothic"/>
              </a:defRPr>
            </a:lvl5pPr>
            <a:lvl6pPr marL="4572000" marR="0" lvl="5" indent="0" algn="l" rtl="0">
              <a:lnSpc>
                <a:spcPct val="100000"/>
              </a:lnSpc>
              <a:spcBef>
                <a:spcPts val="0"/>
              </a:spcBef>
              <a:spcAft>
                <a:spcPts val="0"/>
              </a:spcAft>
              <a:buClr>
                <a:schemeClr val="dk1"/>
              </a:buClr>
              <a:buFont typeface="Century Gothic"/>
              <a:buNone/>
              <a:defRPr sz="3600" b="0" i="0" u="none" strike="noStrike" cap="none">
                <a:solidFill>
                  <a:schemeClr val="dk1"/>
                </a:solidFill>
                <a:latin typeface="Century Gothic"/>
                <a:ea typeface="Century Gothic"/>
                <a:cs typeface="Century Gothic"/>
                <a:sym typeface="Century Gothic"/>
              </a:defRPr>
            </a:lvl6pPr>
            <a:lvl7pPr marL="5486400" marR="0" lvl="6" indent="0" algn="l" rtl="0">
              <a:lnSpc>
                <a:spcPct val="100000"/>
              </a:lnSpc>
              <a:spcBef>
                <a:spcPts val="0"/>
              </a:spcBef>
              <a:spcAft>
                <a:spcPts val="0"/>
              </a:spcAft>
              <a:buClr>
                <a:schemeClr val="dk1"/>
              </a:buClr>
              <a:buFont typeface="Century Gothic"/>
              <a:buNone/>
              <a:defRPr sz="3600" b="0" i="0" u="none" strike="noStrike" cap="none">
                <a:solidFill>
                  <a:schemeClr val="dk1"/>
                </a:solidFill>
                <a:latin typeface="Century Gothic"/>
                <a:ea typeface="Century Gothic"/>
                <a:cs typeface="Century Gothic"/>
                <a:sym typeface="Century Gothic"/>
              </a:defRPr>
            </a:lvl7pPr>
            <a:lvl8pPr marL="6400800" marR="0" lvl="7" indent="0" algn="l" rtl="0">
              <a:lnSpc>
                <a:spcPct val="100000"/>
              </a:lnSpc>
              <a:spcBef>
                <a:spcPts val="0"/>
              </a:spcBef>
              <a:spcAft>
                <a:spcPts val="0"/>
              </a:spcAft>
              <a:buClr>
                <a:schemeClr val="dk1"/>
              </a:buClr>
              <a:buFont typeface="Century Gothic"/>
              <a:buNone/>
              <a:defRPr sz="3600" b="0" i="0" u="none" strike="noStrike" cap="none">
                <a:solidFill>
                  <a:schemeClr val="dk1"/>
                </a:solidFill>
                <a:latin typeface="Century Gothic"/>
                <a:ea typeface="Century Gothic"/>
                <a:cs typeface="Century Gothic"/>
                <a:sym typeface="Century Gothic"/>
              </a:defRPr>
            </a:lvl8pPr>
            <a:lvl9pPr marL="7315200" marR="0" lvl="8" indent="0" algn="l" rtl="0">
              <a:lnSpc>
                <a:spcPct val="100000"/>
              </a:lnSpc>
              <a:spcBef>
                <a:spcPts val="0"/>
              </a:spcBef>
              <a:spcAft>
                <a:spcPts val="0"/>
              </a:spcAft>
              <a:buClr>
                <a:schemeClr val="dk1"/>
              </a:buClr>
              <a:buFont typeface="Century Gothic"/>
              <a:buNone/>
              <a:defRPr sz="3600" b="0" i="0" u="none" strike="noStrike" cap="none">
                <a:solidFill>
                  <a:schemeClr val="dk1"/>
                </a:solidFill>
                <a:latin typeface="Century Gothic"/>
                <a:ea typeface="Century Gothic"/>
                <a:cs typeface="Century Gothic"/>
                <a:sym typeface="Century Gothic"/>
              </a:defRPr>
            </a:lvl9pPr>
          </a:lstStyle>
          <a:p>
            <a:endParaRPr/>
          </a:p>
        </p:txBody>
      </p:sp>
      <p:sp>
        <p:nvSpPr>
          <p:cNvPr id="25" name="Shape 25"/>
          <p:cNvSpPr txBox="1">
            <a:spLocks noGrp="1"/>
          </p:cNvSpPr>
          <p:nvPr>
            <p:ph type="sldNum" idx="12"/>
          </p:nvPr>
        </p:nvSpPr>
        <p:spPr>
          <a:xfrm>
            <a:off x="17221201" y="12712701"/>
            <a:ext cx="5486398" cy="730250"/>
          </a:xfrm>
          <a:prstGeom prst="rect">
            <a:avLst/>
          </a:prstGeom>
          <a:noFill/>
          <a:ln>
            <a:noFill/>
          </a:ln>
        </p:spPr>
        <p:txBody>
          <a:bodyPr lIns="182850" tIns="91400" rIns="182850" bIns="91400" anchor="ctr" anchorCtr="0">
            <a:noAutofit/>
          </a:bodyPr>
          <a:lstStyle/>
          <a:p>
            <a:pPr algn="r">
              <a:buClr>
                <a:srgbClr val="888888"/>
              </a:buClr>
              <a:buSzPct val="25000"/>
            </a:pPr>
            <a:fld id="{00000000-1234-1234-1234-123412341234}" type="slidenum">
              <a:rPr lang="en-US" smtClean="0">
                <a:solidFill>
                  <a:srgbClr val="888888"/>
                </a:solidFill>
                <a:latin typeface="Century Gothic"/>
                <a:ea typeface="Century Gothic"/>
                <a:cs typeface="Century Gothic"/>
                <a:sym typeface="Century Gothic"/>
              </a:rPr>
              <a:pPr algn="r">
                <a:buClr>
                  <a:srgbClr val="888888"/>
                </a:buClr>
                <a:buSzPct val="25000"/>
              </a:pPr>
              <a:t>‹Nº›</a:t>
            </a:fld>
            <a:endParaRPr lang="en-US" dirty="0">
              <a:solidFill>
                <a:srgbClr val="888888"/>
              </a:solidFill>
              <a:latin typeface="Century Gothic"/>
              <a:ea typeface="Century Gothic"/>
              <a:cs typeface="Century Gothic"/>
              <a:sym typeface="Century Gothic"/>
            </a:endParaRPr>
          </a:p>
        </p:txBody>
      </p:sp>
      <p:pic>
        <p:nvPicPr>
          <p:cNvPr id="26" name="Shape 26"/>
          <p:cNvPicPr preferRelativeResize="0"/>
          <p:nvPr/>
        </p:nvPicPr>
        <p:blipFill rotWithShape="1">
          <a:blip r:embed="rId2" cstate="print">
            <a:alphaModFix/>
          </a:blip>
          <a:srcRect/>
          <a:stretch/>
        </p:blipFill>
        <p:spPr>
          <a:xfrm>
            <a:off x="20258315" y="12712700"/>
            <a:ext cx="3641270" cy="82674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676401" y="12712701"/>
            <a:ext cx="5486398" cy="730250"/>
          </a:xfrm>
          <a:prstGeom prst="rect">
            <a:avLst/>
          </a:prstGeom>
        </p:spPr>
        <p:txBody>
          <a:bodyPr lIns="182880" tIns="91440" rIns="182880" bIns="91440"/>
          <a:lstStyle/>
          <a:p>
            <a:fld id="{309FE916-8771-4DC2-B3B2-2D389248649C}" type="datetimeFigureOut">
              <a:rPr lang="en-GB" smtClean="0"/>
              <a:pPr/>
              <a:t>01/05/2018</a:t>
            </a:fld>
            <a:endParaRPr lang="en-GB"/>
          </a:p>
        </p:txBody>
      </p:sp>
      <p:sp>
        <p:nvSpPr>
          <p:cNvPr id="4" name="Footer Placeholder 3"/>
          <p:cNvSpPr>
            <a:spLocks noGrp="1"/>
          </p:cNvSpPr>
          <p:nvPr>
            <p:ph type="ftr" sz="quarter" idx="11"/>
          </p:nvPr>
        </p:nvSpPr>
        <p:spPr>
          <a:xfrm>
            <a:off x="8077200" y="12712701"/>
            <a:ext cx="8229600" cy="730250"/>
          </a:xfrm>
          <a:prstGeom prst="rect">
            <a:avLst/>
          </a:prstGeom>
        </p:spPr>
        <p:txBody>
          <a:bodyPr lIns="182880" tIns="91440" rIns="182880" bIns="91440"/>
          <a:lstStyle/>
          <a:p>
            <a:endParaRPr lang="en-GB"/>
          </a:p>
        </p:txBody>
      </p:sp>
      <p:sp>
        <p:nvSpPr>
          <p:cNvPr id="5" name="Slide Number Placeholder 4"/>
          <p:cNvSpPr>
            <a:spLocks noGrp="1"/>
          </p:cNvSpPr>
          <p:nvPr>
            <p:ph type="sldNum" sz="quarter" idx="12"/>
          </p:nvPr>
        </p:nvSpPr>
        <p:spPr>
          <a:xfrm>
            <a:off x="11864248" y="13081000"/>
            <a:ext cx="642805" cy="471924"/>
          </a:xfrm>
        </p:spPr>
        <p:txBody>
          <a:bodyPr/>
          <a:lstStyle/>
          <a:p>
            <a:fld id="{CABA0597-1C76-42F1-88E6-89EDC04AE16A}" type="slidenum">
              <a:rPr lang="en-GB" smtClean="0"/>
              <a:pPr/>
              <a:t>‹Nº›</a:t>
            </a:fld>
            <a:endParaRPr lang="en-GB"/>
          </a:p>
        </p:txBody>
      </p:sp>
    </p:spTree>
    <p:extLst>
      <p:ext uri="{BB962C8B-B14F-4D97-AF65-F5344CB8AC3E}">
        <p14:creationId xmlns="" xmlns:p14="http://schemas.microsoft.com/office/powerpoint/2010/main" val="372444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nchor="b"/>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2050" name="Picture 2" descr="D:\docs\creaf\miramon\Projectes\h2020\WeObserve\dissemination\3GEOSSDataProvidersWorkshop2018\ppt\media\image2.png"/>
          <p:cNvPicPr>
            <a:picLocks noChangeAspect="1" noChangeArrowheads="1"/>
          </p:cNvPicPr>
          <p:nvPr userDrawn="1"/>
        </p:nvPicPr>
        <p:blipFill>
          <a:blip r:embed="rId2" cstate="print"/>
          <a:srcRect/>
          <a:stretch>
            <a:fillRect/>
          </a:stretch>
        </p:blipFill>
        <p:spPr bwMode="auto">
          <a:xfrm>
            <a:off x="25400" y="7937"/>
            <a:ext cx="24358600" cy="13708063"/>
          </a:xfrm>
          <a:prstGeom prst="rect">
            <a:avLst/>
          </a:prstGeom>
          <a:noFill/>
        </p:spPr>
      </p:pic>
      <p:sp>
        <p:nvSpPr>
          <p:cNvPr id="56" name="Shape 56"/>
          <p:cNvSpPr>
            <a:spLocks noGrp="1"/>
          </p:cNvSpPr>
          <p:nvPr>
            <p:ph type="title"/>
          </p:nvPr>
        </p:nvSpPr>
        <p:spPr>
          <a:prstGeom prst="rect">
            <a:avLst/>
          </a:prstGeom>
          <a:ln w="12700">
            <a:miter lim="400000"/>
          </a:ln>
        </p:spPr>
        <p:txBody>
          <a:bodyPr lIns="50800" tIns="50800" rIns="50800" bIns="50800" anchor="ctr">
            <a:normAutofit/>
          </a:bodyPr>
          <a:lstStyle>
            <a:lvl1pPr marL="0" marR="0" indent="0" algn="l" defTabSz="825500" rtl="0" latinLnBrk="0" hangingPunct="0">
              <a:lnSpc>
                <a:spcPct val="100000"/>
              </a:lnSpc>
              <a:spcBef>
                <a:spcPts val="0"/>
              </a:spcBef>
              <a:spcAft>
                <a:spcPts val="0"/>
              </a:spcAft>
              <a:buClrTx/>
              <a:buSzTx/>
              <a:buFontTx/>
              <a:buNone/>
              <a:tabLst/>
              <a:defRPr lang="en-US" sz="6600" b="0" i="0" u="none" strike="noStrike" cap="none" spc="0" baseline="0" dirty="0" smtClean="0">
                <a:ln>
                  <a:noFill/>
                </a:ln>
                <a:solidFill>
                  <a:schemeClr val="accent6">
                    <a:lumOff val="-21524"/>
                  </a:schemeClr>
                </a:solidFill>
                <a:uFillTx/>
                <a:latin typeface="Arial"/>
                <a:ea typeface="Arial"/>
                <a:cs typeface="Arial"/>
                <a:sym typeface="Arial"/>
              </a:defRPr>
            </a:lvl1pPr>
          </a:lstStyle>
          <a:p>
            <a:r>
              <a:rPr dirty="0"/>
              <a:t>Title Text</a:t>
            </a:r>
          </a:p>
        </p:txBody>
      </p:sp>
      <p:sp>
        <p:nvSpPr>
          <p:cNvPr id="57" name="Shape 57"/>
          <p:cNvSpPr>
            <a:spLocks noGrp="1"/>
          </p:cNvSpPr>
          <p:nvPr>
            <p:ph type="body" idx="1" hasCustomPrompt="1"/>
          </p:nvPr>
        </p:nvSpPr>
        <p:spPr>
          <a:prstGeom prst="rect">
            <a:avLst/>
          </a:prstGeom>
          <a:ln w="12700">
            <a:miter lim="400000"/>
          </a:ln>
        </p:spPr>
        <p:txBody>
          <a:bodyPr lIns="50800" tIns="50800" rIns="50800" bIns="50800" anchor="t">
            <a:normAutofit/>
          </a:bodyPr>
          <a:lstStyle>
            <a:lvl1pPr marL="635000" marR="0" indent="-635000" algn="l" defTabSz="825500" rtl="0" latinLnBrk="0">
              <a:lnSpc>
                <a:spcPct val="100000"/>
              </a:lnSpc>
              <a:spcBef>
                <a:spcPts val="600"/>
              </a:spcBef>
              <a:spcAft>
                <a:spcPts val="0"/>
              </a:spcAft>
              <a:buClrTx/>
              <a:buSzPct val="75000"/>
              <a:buFontTx/>
              <a:buChar char="•"/>
              <a:tabLst/>
              <a:defRPr lang="ca-ES" sz="5000" b="0" i="0" u="none" strike="noStrike" cap="none" spc="0" baseline="0" dirty="0" smtClean="0">
                <a:ln>
                  <a:noFill/>
                </a:ln>
                <a:solidFill>
                  <a:schemeClr val="accent6">
                    <a:lumOff val="-21524"/>
                  </a:schemeClr>
                </a:solidFill>
                <a:uFillTx/>
                <a:latin typeface="Arial"/>
                <a:ea typeface="Arial"/>
                <a:cs typeface="Arial"/>
                <a:sym typeface="Arial"/>
              </a:defRPr>
            </a:lvl1pPr>
            <a:lvl2pPr marL="1265238" marR="0" indent="-635000" algn="l" defTabSz="825500" rtl="0" latinLnBrk="0">
              <a:lnSpc>
                <a:spcPct val="100000"/>
              </a:lnSpc>
              <a:spcBef>
                <a:spcPts val="600"/>
              </a:spcBef>
              <a:spcAft>
                <a:spcPts val="0"/>
              </a:spcAft>
              <a:buClrTx/>
              <a:buSzPct val="75000"/>
              <a:buFontTx/>
              <a:buChar char="•"/>
              <a:tabLst/>
              <a:defRPr lang="ca-ES" sz="5000" b="0" i="0" u="none" strike="noStrike" cap="none" spc="0" baseline="0" dirty="0" smtClean="0">
                <a:ln>
                  <a:noFill/>
                </a:ln>
                <a:solidFill>
                  <a:schemeClr val="accent6">
                    <a:lumOff val="-21524"/>
                  </a:schemeClr>
                </a:solidFill>
                <a:uFillTx/>
                <a:latin typeface="Arial"/>
                <a:ea typeface="Arial"/>
                <a:cs typeface="Arial"/>
                <a:sym typeface="Arial"/>
              </a:defRPr>
            </a:lvl2pPr>
            <a:lvl3pPr marL="1892300" marR="0" indent="-635000" algn="l" defTabSz="522288" rtl="0" latinLnBrk="0">
              <a:lnSpc>
                <a:spcPct val="100000"/>
              </a:lnSpc>
              <a:spcBef>
                <a:spcPts val="600"/>
              </a:spcBef>
              <a:spcAft>
                <a:spcPts val="0"/>
              </a:spcAft>
              <a:buClrTx/>
              <a:buSzPct val="75000"/>
              <a:buFontTx/>
              <a:buChar char="•"/>
              <a:tabLst/>
              <a:defRPr lang="ca-ES" sz="5000" b="0" i="0" u="none" strike="noStrike" cap="none" spc="0" baseline="0" dirty="0" smtClean="0">
                <a:ln>
                  <a:noFill/>
                </a:ln>
                <a:solidFill>
                  <a:schemeClr val="accent6">
                    <a:lumOff val="-21524"/>
                  </a:schemeClr>
                </a:solidFill>
                <a:uFillTx/>
                <a:latin typeface="Arial"/>
                <a:ea typeface="Arial"/>
                <a:cs typeface="Arial"/>
                <a:sym typeface="Arial"/>
              </a:defRPr>
            </a:lvl3pPr>
            <a:lvl4pPr marL="2519363" marR="0" indent="-635000" algn="l" defTabSz="825500" rtl="0" latinLnBrk="0">
              <a:lnSpc>
                <a:spcPct val="100000"/>
              </a:lnSpc>
              <a:spcBef>
                <a:spcPts val="600"/>
              </a:spcBef>
              <a:spcAft>
                <a:spcPts val="0"/>
              </a:spcAft>
              <a:buClrTx/>
              <a:buSzPct val="75000"/>
              <a:buFontTx/>
              <a:buChar char="•"/>
              <a:tabLst/>
              <a:defRPr lang="ca-ES" sz="5000" b="0" i="0" u="none" strike="noStrike" cap="none" spc="0" baseline="0" dirty="0" smtClean="0">
                <a:ln>
                  <a:noFill/>
                </a:ln>
                <a:solidFill>
                  <a:schemeClr val="accent6">
                    <a:lumOff val="-21524"/>
                  </a:schemeClr>
                </a:solidFill>
                <a:uFillTx/>
                <a:latin typeface="Arial"/>
                <a:ea typeface="Arial"/>
                <a:cs typeface="Arial"/>
                <a:sym typeface="Arial"/>
              </a:defRPr>
            </a:lvl4pPr>
            <a:lvl5pPr marL="2705100" marR="0" indent="-635000" algn="l" defTabSz="825500" rtl="0" latinLnBrk="0">
              <a:lnSpc>
                <a:spcPct val="100000"/>
              </a:lnSpc>
              <a:spcBef>
                <a:spcPts val="600"/>
              </a:spcBef>
              <a:spcAft>
                <a:spcPts val="0"/>
              </a:spcAft>
              <a:buClrTx/>
              <a:buSzPct val="75000"/>
              <a:buFontTx/>
              <a:buChar char="•"/>
              <a:tabLst/>
              <a:defRPr lang="ca-ES" sz="5000" b="0" i="0" u="none" strike="noStrike" cap="none" spc="0" baseline="0" dirty="0" smtClean="0">
                <a:ln>
                  <a:noFill/>
                </a:ln>
                <a:solidFill>
                  <a:schemeClr val="accent6">
                    <a:lumOff val="-21524"/>
                  </a:schemeClr>
                </a:solidFill>
                <a:uFillTx/>
                <a:latin typeface="Arial"/>
                <a:ea typeface="Arial"/>
                <a:cs typeface="Arial"/>
                <a:sym typeface="Arial"/>
              </a:defRPr>
            </a:lvl5pPr>
            <a:lvl6pPr marL="4051300" indent="-635000">
              <a:spcBef>
                <a:spcPts val="600"/>
              </a:spcBef>
              <a:defRPr/>
            </a:lvl6pPr>
          </a:lstStyle>
          <a:p>
            <a:r>
              <a:rPr dirty="0"/>
              <a:t>Body Level </a:t>
            </a:r>
            <a:r>
              <a:rPr dirty="0" smtClean="0"/>
              <a:t>One</a:t>
            </a:r>
          </a:p>
          <a:p>
            <a:pPr lvl="1"/>
            <a:r>
              <a:rPr lang="ca-ES" dirty="0" err="1" smtClean="0"/>
              <a:t>Body</a:t>
            </a:r>
            <a:r>
              <a:rPr lang="ca-ES" dirty="0" smtClean="0"/>
              <a:t> </a:t>
            </a:r>
            <a:r>
              <a:rPr lang="ca-ES" dirty="0" err="1" smtClean="0"/>
              <a:t>Level</a:t>
            </a:r>
            <a:r>
              <a:rPr lang="ca-ES" dirty="0" smtClean="0"/>
              <a:t> </a:t>
            </a:r>
            <a:r>
              <a:rPr lang="ca-ES" dirty="0" err="1" smtClean="0"/>
              <a:t>Two</a:t>
            </a:r>
            <a:endParaRPr lang="ca-ES" dirty="0" smtClean="0"/>
          </a:p>
          <a:p>
            <a:pPr lvl="2"/>
            <a:r>
              <a:rPr lang="ca-ES" dirty="0" err="1" smtClean="0"/>
              <a:t>Body</a:t>
            </a:r>
            <a:r>
              <a:rPr lang="ca-ES" dirty="0" smtClean="0"/>
              <a:t> </a:t>
            </a:r>
            <a:r>
              <a:rPr lang="ca-ES" dirty="0" err="1" smtClean="0"/>
              <a:t>Level</a:t>
            </a:r>
            <a:r>
              <a:rPr lang="ca-ES" dirty="0" smtClean="0"/>
              <a:t> </a:t>
            </a:r>
            <a:r>
              <a:rPr lang="ca-ES" dirty="0" err="1" smtClean="0"/>
              <a:t>Three</a:t>
            </a:r>
            <a:endParaRPr lang="ca-ES" dirty="0" smtClean="0"/>
          </a:p>
          <a:p>
            <a:pPr lvl="3"/>
            <a:r>
              <a:rPr lang="ca-ES" dirty="0" err="1" smtClean="0"/>
              <a:t>Body</a:t>
            </a:r>
            <a:r>
              <a:rPr lang="ca-ES" dirty="0" smtClean="0"/>
              <a:t> </a:t>
            </a:r>
            <a:r>
              <a:rPr lang="ca-ES" dirty="0" err="1" smtClean="0"/>
              <a:t>Level</a:t>
            </a:r>
            <a:r>
              <a:rPr lang="ca-ES" dirty="0" smtClean="0"/>
              <a:t> </a:t>
            </a:r>
            <a:r>
              <a:rPr lang="ca-ES" dirty="0" err="1" smtClean="0"/>
              <a:t>Four</a:t>
            </a:r>
            <a:endParaRPr dirty="0" smtClean="0"/>
          </a:p>
        </p:txBody>
      </p:sp>
      <p:sp>
        <p:nvSpPr>
          <p:cNvPr id="58" name="Shape 58"/>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1_Title &amp; Bullets">
    <p:spTree>
      <p:nvGrpSpPr>
        <p:cNvPr id="1" name=""/>
        <p:cNvGrpSpPr/>
        <p:nvPr/>
      </p:nvGrpSpPr>
      <p:grpSpPr>
        <a:xfrm>
          <a:off x="0" y="0"/>
          <a:ext cx="0" cy="0"/>
          <a:chOff x="0" y="0"/>
          <a:chExt cx="0" cy="0"/>
        </a:xfrm>
      </p:grpSpPr>
      <p:pic>
        <p:nvPicPr>
          <p:cNvPr id="5" name="Picture 2" descr="D:\docs\creaf\miramon\Projectes\h2020\WeObserve\dissemination\3GEOSSDataProvidersWorkshop2018\ppt\media\image2.png"/>
          <p:cNvPicPr>
            <a:picLocks noChangeAspect="1" noChangeArrowheads="1"/>
          </p:cNvPicPr>
          <p:nvPr userDrawn="1"/>
        </p:nvPicPr>
        <p:blipFill>
          <a:blip r:embed="rId2" cstate="print"/>
          <a:srcRect/>
          <a:stretch>
            <a:fillRect/>
          </a:stretch>
        </p:blipFill>
        <p:spPr bwMode="auto">
          <a:xfrm>
            <a:off x="25400" y="7937"/>
            <a:ext cx="24358600" cy="13708063"/>
          </a:xfrm>
          <a:prstGeom prst="rect">
            <a:avLst/>
          </a:prstGeom>
          <a:noFill/>
        </p:spPr>
      </p:pic>
      <p:pic>
        <p:nvPicPr>
          <p:cNvPr id="3074" name="Picture 2" descr="D:\docs\creaf\miramon\Projectes\h2020\WeObserve\dissemination\3GEOSSDataProvidersWorkshop2018\ppt\media\image4.jpeg"/>
          <p:cNvPicPr>
            <a:picLocks noChangeAspect="1" noChangeArrowheads="1"/>
          </p:cNvPicPr>
          <p:nvPr userDrawn="1"/>
        </p:nvPicPr>
        <p:blipFill>
          <a:blip r:embed="rId3" cstate="print"/>
          <a:srcRect/>
          <a:stretch>
            <a:fillRect/>
          </a:stretch>
        </p:blipFill>
        <p:spPr bwMode="auto">
          <a:xfrm>
            <a:off x="0" y="2969568"/>
            <a:ext cx="24384000" cy="8991600"/>
          </a:xfrm>
          <a:prstGeom prst="rect">
            <a:avLst/>
          </a:prstGeom>
          <a:noFill/>
        </p:spPr>
      </p:pic>
      <p:sp>
        <p:nvSpPr>
          <p:cNvPr id="56" name="Shape 56"/>
          <p:cNvSpPr>
            <a:spLocks noGrp="1"/>
          </p:cNvSpPr>
          <p:nvPr>
            <p:ph type="title"/>
          </p:nvPr>
        </p:nvSpPr>
        <p:spPr>
          <a:prstGeom prst="rect">
            <a:avLst/>
          </a:prstGeom>
          <a:ln w="12700">
            <a:miter lim="400000"/>
          </a:ln>
        </p:spPr>
        <p:txBody>
          <a:bodyPr lIns="50800" tIns="50800" rIns="50800" bIns="50800" anchor="ctr">
            <a:normAutofit/>
          </a:bodyPr>
          <a:lstStyle>
            <a:lvl1pPr marL="0" marR="0" indent="0" algn="l" defTabSz="825500" rtl="0" latinLnBrk="0" hangingPunct="0">
              <a:lnSpc>
                <a:spcPct val="100000"/>
              </a:lnSpc>
              <a:spcBef>
                <a:spcPts val="0"/>
              </a:spcBef>
              <a:spcAft>
                <a:spcPts val="0"/>
              </a:spcAft>
              <a:buClrTx/>
              <a:buSzTx/>
              <a:buFontTx/>
              <a:buNone/>
              <a:tabLst/>
              <a:defRPr lang="en-US" sz="6600" b="0" i="0" u="none" strike="noStrike" cap="none" spc="0" baseline="0" dirty="0" smtClean="0">
                <a:ln>
                  <a:noFill/>
                </a:ln>
                <a:solidFill>
                  <a:schemeClr val="accent6">
                    <a:lumOff val="-21524"/>
                  </a:schemeClr>
                </a:solidFill>
                <a:uFillTx/>
                <a:latin typeface="Arial"/>
                <a:ea typeface="Arial"/>
                <a:cs typeface="Arial"/>
                <a:sym typeface="Arial"/>
              </a:defRPr>
            </a:lvl1pPr>
          </a:lstStyle>
          <a:p>
            <a:r>
              <a:rPr dirty="0"/>
              <a:t>Title Text</a:t>
            </a:r>
          </a:p>
        </p:txBody>
      </p:sp>
      <p:sp>
        <p:nvSpPr>
          <p:cNvPr id="57" name="Shape 57"/>
          <p:cNvSpPr>
            <a:spLocks noGrp="1"/>
          </p:cNvSpPr>
          <p:nvPr>
            <p:ph type="body" idx="1" hasCustomPrompt="1"/>
          </p:nvPr>
        </p:nvSpPr>
        <p:spPr>
          <a:prstGeom prst="rect">
            <a:avLst/>
          </a:prstGeom>
          <a:ln w="12700">
            <a:miter lim="400000"/>
          </a:ln>
        </p:spPr>
        <p:txBody>
          <a:bodyPr lIns="50800" tIns="50800" rIns="50800" bIns="50800" anchor="t">
            <a:normAutofit/>
          </a:bodyPr>
          <a:lstStyle>
            <a:lvl1pPr marL="635000" marR="0" indent="-635000" algn="l" defTabSz="825500" rtl="0" latinLnBrk="0">
              <a:lnSpc>
                <a:spcPct val="100000"/>
              </a:lnSpc>
              <a:spcBef>
                <a:spcPts val="600"/>
              </a:spcBef>
              <a:spcAft>
                <a:spcPts val="0"/>
              </a:spcAft>
              <a:buClrTx/>
              <a:buSzPct val="75000"/>
              <a:buFontTx/>
              <a:buChar char="•"/>
              <a:tabLst/>
              <a:defRPr lang="ca-ES" sz="5000" b="0" i="0" u="none" strike="noStrike" cap="none" spc="0" baseline="0" dirty="0" smtClean="0">
                <a:ln>
                  <a:noFill/>
                </a:ln>
                <a:solidFill>
                  <a:schemeClr val="bg1"/>
                </a:solidFill>
                <a:uFillTx/>
                <a:latin typeface="Arial"/>
                <a:ea typeface="Arial"/>
                <a:cs typeface="Arial"/>
                <a:sym typeface="Arial"/>
              </a:defRPr>
            </a:lvl1pPr>
            <a:lvl2pPr marL="1360488" marR="0" indent="-635000" algn="l" defTabSz="825500" rtl="0" latinLnBrk="0">
              <a:lnSpc>
                <a:spcPct val="100000"/>
              </a:lnSpc>
              <a:spcBef>
                <a:spcPts val="600"/>
              </a:spcBef>
              <a:spcAft>
                <a:spcPts val="0"/>
              </a:spcAft>
              <a:buClrTx/>
              <a:buSzPct val="75000"/>
              <a:buFontTx/>
              <a:buChar char="•"/>
              <a:tabLst/>
              <a:defRPr lang="ca-ES" sz="5000" b="0" i="0" u="none" strike="noStrike" cap="none" spc="0" baseline="0" dirty="0" smtClean="0">
                <a:ln>
                  <a:noFill/>
                </a:ln>
                <a:solidFill>
                  <a:schemeClr val="bg1"/>
                </a:solidFill>
                <a:uFillTx/>
                <a:latin typeface="Arial"/>
                <a:ea typeface="Arial"/>
                <a:cs typeface="Arial"/>
                <a:sym typeface="Arial"/>
              </a:defRPr>
            </a:lvl2pPr>
            <a:lvl3pPr marL="1892300" marR="0" indent="-635000" algn="l" defTabSz="522288" rtl="0" latinLnBrk="0">
              <a:lnSpc>
                <a:spcPct val="100000"/>
              </a:lnSpc>
              <a:spcBef>
                <a:spcPts val="600"/>
              </a:spcBef>
              <a:spcAft>
                <a:spcPts val="0"/>
              </a:spcAft>
              <a:buClrTx/>
              <a:buSzPct val="75000"/>
              <a:buFontTx/>
              <a:buChar char="•"/>
              <a:tabLst/>
              <a:defRPr lang="ca-ES" sz="5000" b="0" i="0" u="none" strike="noStrike" cap="none" spc="0" baseline="0" dirty="0" smtClean="0">
                <a:ln>
                  <a:noFill/>
                </a:ln>
                <a:solidFill>
                  <a:schemeClr val="bg1"/>
                </a:solidFill>
                <a:uFillTx/>
                <a:latin typeface="Arial"/>
                <a:ea typeface="Arial"/>
                <a:cs typeface="Arial"/>
                <a:sym typeface="Arial"/>
              </a:defRPr>
            </a:lvl3pPr>
            <a:lvl4pPr marL="2676525" marR="0" indent="-635000" algn="l" defTabSz="825500" rtl="0" latinLnBrk="0">
              <a:lnSpc>
                <a:spcPct val="100000"/>
              </a:lnSpc>
              <a:spcBef>
                <a:spcPts val="600"/>
              </a:spcBef>
              <a:spcAft>
                <a:spcPts val="0"/>
              </a:spcAft>
              <a:buClrTx/>
              <a:buSzPct val="75000"/>
              <a:buFontTx/>
              <a:buChar char="•"/>
              <a:tabLst/>
              <a:defRPr lang="ca-ES" sz="5000" b="0" i="0" u="none" strike="noStrike" cap="none" spc="0" baseline="0" dirty="0" smtClean="0">
                <a:ln>
                  <a:noFill/>
                </a:ln>
                <a:solidFill>
                  <a:schemeClr val="bg1"/>
                </a:solidFill>
                <a:uFillTx/>
                <a:latin typeface="Arial"/>
                <a:ea typeface="Arial"/>
                <a:cs typeface="Arial"/>
                <a:sym typeface="Arial"/>
              </a:defRPr>
            </a:lvl4pPr>
            <a:lvl5pPr marL="2705100" marR="0" indent="-635000" algn="l" defTabSz="825500" rtl="0" latinLnBrk="0">
              <a:lnSpc>
                <a:spcPct val="100000"/>
              </a:lnSpc>
              <a:spcBef>
                <a:spcPts val="600"/>
              </a:spcBef>
              <a:spcAft>
                <a:spcPts val="0"/>
              </a:spcAft>
              <a:buClrTx/>
              <a:buSzPct val="75000"/>
              <a:buFontTx/>
              <a:buChar char="•"/>
              <a:tabLst/>
              <a:defRPr lang="ca-ES" sz="5000" b="0" i="0" u="none" strike="noStrike" cap="none" spc="0" baseline="0" dirty="0" smtClean="0">
                <a:ln>
                  <a:noFill/>
                </a:ln>
                <a:solidFill>
                  <a:schemeClr val="bg1"/>
                </a:solidFill>
                <a:uFillTx/>
                <a:latin typeface="Arial"/>
                <a:ea typeface="Arial"/>
                <a:cs typeface="Arial"/>
                <a:sym typeface="Arial"/>
              </a:defRPr>
            </a:lvl5pPr>
            <a:lvl6pPr marL="4051300" indent="-635000">
              <a:spcBef>
                <a:spcPts val="600"/>
              </a:spcBef>
              <a:defRPr/>
            </a:lvl6pPr>
          </a:lstStyle>
          <a:p>
            <a:r>
              <a:rPr lang="en-US" dirty="0" smtClean="0"/>
              <a:t>Body Level One</a:t>
            </a:r>
          </a:p>
          <a:p>
            <a:pPr lvl="1"/>
            <a:r>
              <a:rPr lang="en-US" dirty="0" smtClean="0"/>
              <a:t>Body Level Two</a:t>
            </a:r>
          </a:p>
          <a:p>
            <a:pPr lvl="2"/>
            <a:r>
              <a:rPr lang="en-US" dirty="0" smtClean="0"/>
              <a:t>Body Level Three</a:t>
            </a:r>
          </a:p>
          <a:p>
            <a:pPr lvl="3"/>
            <a:r>
              <a:rPr lang="en-US" dirty="0" smtClean="0"/>
              <a:t>Body Level Four</a:t>
            </a:r>
            <a:endParaRPr lang="en-US" dirty="0" smtClean="0"/>
          </a:p>
        </p:txBody>
      </p:sp>
      <p:sp>
        <p:nvSpPr>
          <p:cNvPr id="58" name="Shape 58"/>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p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creaf.ca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9" name="title slides-15.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717" y="0"/>
            <a:ext cx="24378567" cy="13716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232560" y="2753544"/>
            <a:ext cx="6048672" cy="5616624"/>
          </a:xfrm>
        </p:spPr>
        <p:txBody>
          <a:bodyPr>
            <a:normAutofit/>
          </a:bodyPr>
          <a:lstStyle/>
          <a:p>
            <a:pPr lvl="0"/>
            <a:r>
              <a:rPr lang="en-US" sz="6000" dirty="0" smtClean="0"/>
              <a:t>The </a:t>
            </a:r>
            <a:r>
              <a:rPr lang="en-US" sz="6000" dirty="0" smtClean="0"/>
              <a:t>interoperability </a:t>
            </a:r>
            <a:r>
              <a:rPr lang="en-US" sz="6000" dirty="0" smtClean="0"/>
              <a:t>experiment on CS supported </a:t>
            </a:r>
            <a:r>
              <a:rPr lang="en-US" sz="6000" dirty="0" smtClean="0"/>
              <a:t>by</a:t>
            </a:r>
            <a:endParaRPr lang="ca-ES" sz="6000" dirty="0"/>
          </a:p>
        </p:txBody>
      </p:sp>
      <p:pic>
        <p:nvPicPr>
          <p:cNvPr id="4098" name="Picture 2"/>
          <p:cNvPicPr>
            <a:picLocks noChangeAspect="1" noChangeArrowheads="1"/>
          </p:cNvPicPr>
          <p:nvPr/>
        </p:nvPicPr>
        <p:blipFill>
          <a:blip r:embed="rId3" cstate="print"/>
          <a:srcRect/>
          <a:stretch>
            <a:fillRect/>
          </a:stretch>
        </p:blipFill>
        <p:spPr bwMode="auto">
          <a:xfrm>
            <a:off x="958752" y="449288"/>
            <a:ext cx="16040213" cy="11730665"/>
          </a:xfrm>
          <a:prstGeom prst="rect">
            <a:avLst/>
          </a:prstGeom>
          <a:noFill/>
          <a:ln w="9525">
            <a:noFill/>
            <a:miter lim="800000"/>
            <a:headEnd/>
            <a:tailEnd/>
          </a:ln>
        </p:spPr>
      </p:pic>
      <p:pic>
        <p:nvPicPr>
          <p:cNvPr id="5" name="Picture 5"/>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6368464" y="7218040"/>
            <a:ext cx="7657571" cy="2307319"/>
          </a:xfrm>
          <a:prstGeom prst="rect">
            <a:avLst/>
          </a:prstGeom>
        </p:spPr>
      </p:pic>
      <p:pic>
        <p:nvPicPr>
          <p:cNvPr id="6" name="Shape 11"/>
          <p:cNvPicPr preferRelativeResize="0"/>
          <p:nvPr/>
        </p:nvPicPr>
        <p:blipFill rotWithShape="1">
          <a:blip r:embed="rId5" cstate="print">
            <a:alphaModFix/>
          </a:blip>
          <a:srcRect/>
          <a:stretch/>
        </p:blipFill>
        <p:spPr>
          <a:xfrm>
            <a:off x="17448584" y="9594304"/>
            <a:ext cx="5635597" cy="1296144"/>
          </a:xfrm>
          <a:prstGeom prst="rect">
            <a:avLst/>
          </a:prstGeom>
          <a:noFill/>
          <a:ln>
            <a:noFill/>
          </a:ln>
        </p:spPr>
      </p:pic>
      <p:sp>
        <p:nvSpPr>
          <p:cNvPr id="7" name="Text Box 16"/>
          <p:cNvSpPr txBox="1">
            <a:spLocks noChangeArrowheads="1"/>
          </p:cNvSpPr>
          <p:nvPr/>
        </p:nvSpPr>
        <p:spPr bwMode="auto">
          <a:xfrm>
            <a:off x="17232560" y="11034464"/>
            <a:ext cx="2323947" cy="1107996"/>
          </a:xfrm>
          <a:prstGeom prst="rect">
            <a:avLst/>
          </a:prstGeom>
          <a:noFill/>
          <a:ln>
            <a:noFill/>
          </a:ln>
          <a:extLst/>
        </p:spPr>
        <p:txBody>
          <a:bodyPr wrap="square" lIns="0" tIns="0" rIns="0" b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defRPr/>
            </a:pPr>
            <a:r>
              <a:rPr lang="en-US" sz="7200" dirty="0" smtClean="0">
                <a:solidFill>
                  <a:schemeClr val="tx2"/>
                </a:solidFill>
                <a:latin typeface="Times New Roman" charset="0"/>
              </a:rPr>
              <a:t>OGC</a:t>
            </a:r>
          </a:p>
        </p:txBody>
      </p:sp>
      <p:sp>
        <p:nvSpPr>
          <p:cNvPr id="8" name="7 CuadroTexto"/>
          <p:cNvSpPr txBox="1"/>
          <p:nvPr/>
        </p:nvSpPr>
        <p:spPr>
          <a:xfrm rot="20737013">
            <a:off x="5461882" y="4853335"/>
            <a:ext cx="12283814" cy="4719241"/>
          </a:xfrm>
          <a:prstGeom prst="rect">
            <a:avLst/>
          </a:prstGeom>
          <a:solidFill>
            <a:srgbClr val="FFFF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6000" b="1" dirty="0" smtClean="0"/>
              <a:t>Kick off</a:t>
            </a:r>
            <a:r>
              <a:rPr lang="en-US" sz="6000" dirty="0" smtClean="0"/>
              <a:t> in the </a:t>
            </a:r>
            <a:br>
              <a:rPr lang="en-US" sz="6000" dirty="0" smtClean="0"/>
            </a:br>
            <a:r>
              <a:rPr lang="en-US" sz="6000" dirty="0" smtClean="0"/>
              <a:t>Citizen Science Workshop </a:t>
            </a:r>
            <a:br>
              <a:rPr lang="en-US" sz="6000" dirty="0" smtClean="0"/>
            </a:br>
            <a:r>
              <a:rPr lang="en-US" sz="5400" dirty="0" smtClean="0"/>
              <a:t>“</a:t>
            </a:r>
            <a:r>
              <a:rPr lang="en-US" sz="5400" i="1" dirty="0" smtClean="0"/>
              <a:t>ECSA conference extra day”</a:t>
            </a:r>
            <a:endParaRPr lang="en-US" sz="6000" i="1" dirty="0" smtClean="0"/>
          </a:p>
          <a:p>
            <a:pPr marL="0" marR="0" indent="0" algn="ctr" defTabSz="825500" rtl="0" fontAlgn="auto" latinLnBrk="0" hangingPunct="0">
              <a:lnSpc>
                <a:spcPct val="100000"/>
              </a:lnSpc>
              <a:spcBef>
                <a:spcPts val="0"/>
              </a:spcBef>
              <a:spcAft>
                <a:spcPts val="0"/>
              </a:spcAft>
              <a:buClrTx/>
              <a:buSzTx/>
              <a:buFontTx/>
              <a:buNone/>
              <a:tabLst/>
            </a:pPr>
            <a:r>
              <a:rPr lang="en-US" sz="6000" i="1" dirty="0" smtClean="0"/>
              <a:t>June 6th 9-12h</a:t>
            </a:r>
          </a:p>
          <a:p>
            <a:pPr marL="0" marR="0" indent="0" algn="ctr" defTabSz="825500" rtl="0" fontAlgn="auto" latinLnBrk="0" hangingPunct="0">
              <a:lnSpc>
                <a:spcPct val="100000"/>
              </a:lnSpc>
              <a:spcBef>
                <a:spcPts val="0"/>
              </a:spcBef>
              <a:spcAft>
                <a:spcPts val="0"/>
              </a:spcAft>
              <a:buClrTx/>
              <a:buSzTx/>
              <a:buFontTx/>
              <a:buNone/>
              <a:tabLst/>
            </a:pPr>
            <a:r>
              <a:rPr kumimoji="0" lang="en-US" sz="6000" b="0" i="1" u="none" strike="noStrike" cap="none" spc="0" normalizeH="0" baseline="0" dirty="0" smtClean="0">
                <a:ln>
                  <a:noFill/>
                </a:ln>
                <a:solidFill>
                  <a:srgbClr val="000000"/>
                </a:solidFill>
                <a:effectLst/>
                <a:uFillTx/>
                <a:latin typeface="+mn-lt"/>
                <a:ea typeface="+mn-ea"/>
                <a:cs typeface="+mn-cs"/>
                <a:sym typeface="Helvetica Light"/>
              </a:rPr>
              <a:t>Please</a:t>
            </a:r>
            <a:r>
              <a:rPr kumimoji="0" lang="en-US" sz="6000" b="0" i="1" u="none" strike="noStrike" cap="none" spc="0" normalizeH="0" dirty="0" smtClean="0">
                <a:ln>
                  <a:noFill/>
                </a:ln>
                <a:solidFill>
                  <a:srgbClr val="000000"/>
                </a:solidFill>
                <a:effectLst/>
                <a:uFillTx/>
                <a:latin typeface="+mn-lt"/>
                <a:ea typeface="+mn-ea"/>
                <a:cs typeface="+mn-cs"/>
                <a:sym typeface="Helvetica Light"/>
              </a:rPr>
              <a:t> participate!</a:t>
            </a:r>
            <a:endParaRPr kumimoji="0" lang="en-US" sz="6000" b="0" i="1"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43729" y="233264"/>
            <a:ext cx="13969552" cy="1872208"/>
          </a:xfrm>
        </p:spPr>
        <p:txBody>
          <a:bodyPr>
            <a:normAutofit/>
          </a:bodyPr>
          <a:lstStyle/>
          <a:p>
            <a:r>
              <a:rPr lang="en-GB" sz="7200" dirty="0" smtClean="0"/>
              <a:t>Community Activities</a:t>
            </a:r>
            <a:endParaRPr lang="en-GB" sz="7200" dirty="0"/>
          </a:p>
        </p:txBody>
      </p:sp>
      <p:sp>
        <p:nvSpPr>
          <p:cNvPr id="3" name="2 Marcador de texto"/>
          <p:cNvSpPr>
            <a:spLocks noGrp="1"/>
          </p:cNvSpPr>
          <p:nvPr>
            <p:ph type="body" sz="quarter" idx="13"/>
          </p:nvPr>
        </p:nvSpPr>
        <p:spPr>
          <a:xfrm>
            <a:off x="526704" y="2681536"/>
            <a:ext cx="11377264" cy="10513168"/>
          </a:xfrm>
        </p:spPr>
        <p:txBody>
          <a:bodyPr>
            <a:normAutofit fontScale="92500" lnSpcReduction="10000"/>
          </a:bodyPr>
          <a:lstStyle/>
          <a:p>
            <a:pPr>
              <a:lnSpc>
                <a:spcPct val="110000"/>
              </a:lnSpc>
              <a:spcBef>
                <a:spcPts val="0"/>
              </a:spcBef>
            </a:pPr>
            <a:r>
              <a:rPr lang="en-GB" sz="3600" dirty="0" smtClean="0"/>
              <a:t>Access to climate data in GEOSS</a:t>
            </a:r>
          </a:p>
          <a:p>
            <a:pPr>
              <a:lnSpc>
                <a:spcPct val="110000"/>
              </a:lnSpc>
              <a:spcBef>
                <a:spcPts val="0"/>
              </a:spcBef>
            </a:pPr>
            <a:r>
              <a:rPr lang="en-GB" sz="3600" dirty="0" smtClean="0"/>
              <a:t>Advancing Communication Networks</a:t>
            </a:r>
          </a:p>
          <a:p>
            <a:pPr>
              <a:lnSpc>
                <a:spcPct val="110000"/>
              </a:lnSpc>
              <a:spcBef>
                <a:spcPts val="0"/>
              </a:spcBef>
            </a:pPr>
            <a:r>
              <a:rPr lang="en-GB" sz="3600" dirty="0" smtClean="0"/>
              <a:t>African Geochemical Baselines</a:t>
            </a:r>
          </a:p>
          <a:p>
            <a:pPr>
              <a:lnSpc>
                <a:spcPct val="110000"/>
              </a:lnSpc>
              <a:spcBef>
                <a:spcPts val="0"/>
              </a:spcBef>
            </a:pPr>
            <a:r>
              <a:rPr lang="en-GB" sz="3600" dirty="0" err="1" smtClean="0"/>
              <a:t>Airnow</a:t>
            </a:r>
            <a:r>
              <a:rPr lang="en-GB" sz="3600" dirty="0" smtClean="0"/>
              <a:t> International: Expanding Networks and Integrating Methods for Air Quality and Health Data</a:t>
            </a:r>
          </a:p>
          <a:p>
            <a:pPr>
              <a:lnSpc>
                <a:spcPct val="110000"/>
              </a:lnSpc>
              <a:spcBef>
                <a:spcPts val="0"/>
              </a:spcBef>
            </a:pPr>
            <a:r>
              <a:rPr lang="en-GB" sz="3600" dirty="0" smtClean="0"/>
              <a:t>Chinese Tsunami Mitigation System</a:t>
            </a:r>
          </a:p>
          <a:p>
            <a:pPr>
              <a:lnSpc>
                <a:spcPct val="110000"/>
              </a:lnSpc>
              <a:spcBef>
                <a:spcPts val="0"/>
              </a:spcBef>
            </a:pPr>
            <a:r>
              <a:rPr lang="en-GB" sz="4300" b="1" dirty="0" smtClean="0"/>
              <a:t>Citizen Observatories and Crowdsourcing</a:t>
            </a:r>
          </a:p>
          <a:p>
            <a:pPr>
              <a:lnSpc>
                <a:spcPct val="110000"/>
              </a:lnSpc>
              <a:spcBef>
                <a:spcPts val="0"/>
              </a:spcBef>
            </a:pPr>
            <a:r>
              <a:rPr lang="en-GB" sz="3600" dirty="0" smtClean="0"/>
              <a:t>Copernicus Atmospheric Monitoring Service (CAMS)</a:t>
            </a:r>
          </a:p>
          <a:p>
            <a:pPr>
              <a:lnSpc>
                <a:spcPct val="110000"/>
              </a:lnSpc>
              <a:spcBef>
                <a:spcPts val="0"/>
              </a:spcBef>
            </a:pPr>
            <a:r>
              <a:rPr lang="en-GB" sz="3600" dirty="0" smtClean="0"/>
              <a:t>Copernicus Climate Change Service (C3S)</a:t>
            </a:r>
          </a:p>
          <a:p>
            <a:pPr>
              <a:lnSpc>
                <a:spcPct val="110000"/>
              </a:lnSpc>
              <a:spcBef>
                <a:spcPts val="0"/>
              </a:spcBef>
            </a:pPr>
            <a:r>
              <a:rPr lang="en-GB" sz="3600" dirty="0" smtClean="0"/>
              <a:t>Data Analysis and Integration System (DIAS)</a:t>
            </a:r>
          </a:p>
          <a:p>
            <a:pPr>
              <a:lnSpc>
                <a:spcPct val="110000"/>
              </a:lnSpc>
              <a:spcBef>
                <a:spcPts val="0"/>
              </a:spcBef>
            </a:pPr>
            <a:r>
              <a:rPr lang="en-GB" sz="3600" dirty="0" smtClean="0"/>
              <a:t>Digital </a:t>
            </a:r>
            <a:r>
              <a:rPr lang="en-GB" sz="3600" dirty="0" err="1" smtClean="0"/>
              <a:t>GEOMUSEUM</a:t>
            </a:r>
            <a:endParaRPr lang="en-GB" sz="3600" dirty="0" smtClean="0"/>
          </a:p>
          <a:p>
            <a:pPr>
              <a:lnSpc>
                <a:spcPct val="110000"/>
              </a:lnSpc>
              <a:spcBef>
                <a:spcPts val="0"/>
              </a:spcBef>
            </a:pPr>
            <a:r>
              <a:rPr lang="en-GB" sz="3600" dirty="0" smtClean="0"/>
              <a:t>Earth2Observe</a:t>
            </a:r>
          </a:p>
          <a:p>
            <a:pPr>
              <a:lnSpc>
                <a:spcPct val="110000"/>
              </a:lnSpc>
              <a:spcBef>
                <a:spcPts val="0"/>
              </a:spcBef>
            </a:pPr>
            <a:r>
              <a:rPr lang="en-GB" sz="3600" dirty="0" smtClean="0"/>
              <a:t>Earth Observations for Cultural Heritage Documentation</a:t>
            </a:r>
          </a:p>
          <a:p>
            <a:pPr>
              <a:lnSpc>
                <a:spcPct val="110000"/>
              </a:lnSpc>
              <a:spcBef>
                <a:spcPts val="0"/>
              </a:spcBef>
            </a:pPr>
            <a:r>
              <a:rPr lang="en-GB" sz="3600" dirty="0" smtClean="0"/>
              <a:t>Earth Observations for Disaster Risk Management</a:t>
            </a:r>
          </a:p>
          <a:p>
            <a:pPr>
              <a:lnSpc>
                <a:spcPct val="110000"/>
              </a:lnSpc>
              <a:spcBef>
                <a:spcPts val="0"/>
              </a:spcBef>
            </a:pPr>
            <a:r>
              <a:rPr lang="en-GB" sz="3600" dirty="0" smtClean="0"/>
              <a:t>Earth Observations for </a:t>
            </a:r>
            <a:r>
              <a:rPr lang="en-GB" sz="3600" dirty="0" err="1" smtClean="0"/>
              <a:t>Geohazards</a:t>
            </a:r>
            <a:r>
              <a:rPr lang="en-GB" sz="3600" dirty="0" smtClean="0"/>
              <a:t>, Land Degradation and Environmental Monitoring</a:t>
            </a:r>
          </a:p>
          <a:p>
            <a:pPr>
              <a:lnSpc>
                <a:spcPct val="110000"/>
              </a:lnSpc>
              <a:spcBef>
                <a:spcPts val="0"/>
              </a:spcBef>
            </a:pPr>
            <a:r>
              <a:rPr lang="en-GB" sz="3600" dirty="0" smtClean="0"/>
              <a:t>Earth Observations for Health (EO4HEALTH)</a:t>
            </a:r>
          </a:p>
          <a:p>
            <a:pPr>
              <a:lnSpc>
                <a:spcPct val="110000"/>
              </a:lnSpc>
              <a:spcBef>
                <a:spcPts val="0"/>
              </a:spcBef>
            </a:pPr>
            <a:r>
              <a:rPr lang="en-GB" sz="3600" dirty="0" smtClean="0"/>
              <a:t>Earth Observations for Managing Mineral Resources</a:t>
            </a:r>
          </a:p>
          <a:p>
            <a:pPr>
              <a:lnSpc>
                <a:spcPct val="110000"/>
              </a:lnSpc>
              <a:spcBef>
                <a:spcPts val="0"/>
              </a:spcBef>
            </a:pPr>
            <a:r>
              <a:rPr lang="en-GB" sz="3600" dirty="0" smtClean="0"/>
              <a:t>Earth Observations for the Water-Energy-Food (W-E-F) Nexus</a:t>
            </a:r>
          </a:p>
        </p:txBody>
      </p:sp>
      <p:sp>
        <p:nvSpPr>
          <p:cNvPr id="7" name="6 Marcador de texto"/>
          <p:cNvSpPr>
            <a:spLocks noGrp="1"/>
          </p:cNvSpPr>
          <p:nvPr>
            <p:ph type="body" sz="quarter" idx="14"/>
          </p:nvPr>
        </p:nvSpPr>
        <p:spPr>
          <a:xfrm>
            <a:off x="12335620" y="2825552"/>
            <a:ext cx="11089629" cy="10369152"/>
          </a:xfrm>
        </p:spPr>
        <p:txBody>
          <a:bodyPr>
            <a:normAutofit fontScale="92500" lnSpcReduction="20000"/>
          </a:bodyPr>
          <a:lstStyle/>
          <a:p>
            <a:pPr>
              <a:lnSpc>
                <a:spcPct val="110000"/>
              </a:lnSpc>
              <a:spcBef>
                <a:spcPts val="0"/>
              </a:spcBef>
              <a:buClr>
                <a:schemeClr val="dk1"/>
              </a:buClr>
              <a:buSzPct val="100000"/>
              <a:defRPr/>
            </a:pPr>
            <a:r>
              <a:rPr lang="en-GB" sz="3600" dirty="0" smtClean="0"/>
              <a:t>Forest Biodiversity in Asia and the Pacific Region: Capacity Building Phase</a:t>
            </a:r>
          </a:p>
          <a:p>
            <a:pPr>
              <a:lnSpc>
                <a:spcPct val="110000"/>
              </a:lnSpc>
              <a:spcBef>
                <a:spcPts val="0"/>
              </a:spcBef>
              <a:buClr>
                <a:schemeClr val="dk1"/>
              </a:buClr>
              <a:buSzPct val="100000"/>
              <a:defRPr/>
            </a:pPr>
            <a:r>
              <a:rPr lang="en-GB" sz="3600" dirty="0" smtClean="0"/>
              <a:t>GEO-CRADLE</a:t>
            </a:r>
          </a:p>
          <a:p>
            <a:pPr>
              <a:lnSpc>
                <a:spcPct val="110000"/>
              </a:lnSpc>
              <a:spcBef>
                <a:spcPts val="0"/>
              </a:spcBef>
            </a:pPr>
            <a:r>
              <a:rPr lang="en-GB" sz="3600" dirty="0" smtClean="0"/>
              <a:t>Global Agricultural Drought Monitoring</a:t>
            </a:r>
          </a:p>
          <a:p>
            <a:pPr>
              <a:lnSpc>
                <a:spcPct val="110000"/>
              </a:lnSpc>
              <a:spcBef>
                <a:spcPts val="0"/>
              </a:spcBef>
            </a:pPr>
            <a:r>
              <a:rPr lang="en-GB" sz="3600" dirty="0" smtClean="0"/>
              <a:t>Global Ecosystems and Environment Observation Analysis Report Cooperation (</a:t>
            </a:r>
            <a:r>
              <a:rPr lang="en-GB" sz="3600" dirty="0" err="1" smtClean="0"/>
              <a:t>GEOARC</a:t>
            </a:r>
            <a:r>
              <a:rPr lang="en-GB" sz="3600" dirty="0" smtClean="0"/>
              <a:t>)</a:t>
            </a:r>
          </a:p>
          <a:p>
            <a:pPr>
              <a:lnSpc>
                <a:spcPct val="110000"/>
              </a:lnSpc>
              <a:spcBef>
                <a:spcPts val="0"/>
              </a:spcBef>
            </a:pPr>
            <a:r>
              <a:rPr lang="en-GB" sz="3600" dirty="0" smtClean="0"/>
              <a:t>Global Flood Awareness System (</a:t>
            </a:r>
            <a:r>
              <a:rPr lang="en-GB" sz="3600" dirty="0" err="1" smtClean="0"/>
              <a:t>GloFAS</a:t>
            </a:r>
            <a:r>
              <a:rPr lang="en-GB" sz="3600" dirty="0" smtClean="0"/>
              <a:t>)</a:t>
            </a:r>
          </a:p>
          <a:p>
            <a:pPr>
              <a:lnSpc>
                <a:spcPct val="110000"/>
              </a:lnSpc>
              <a:spcBef>
                <a:spcPts val="0"/>
              </a:spcBef>
            </a:pPr>
            <a:r>
              <a:rPr lang="en-GB" sz="3600" dirty="0" smtClean="0"/>
              <a:t>Global Flood Risk Monitoring</a:t>
            </a:r>
          </a:p>
          <a:p>
            <a:pPr>
              <a:lnSpc>
                <a:spcPct val="110000"/>
              </a:lnSpc>
              <a:spcBef>
                <a:spcPts val="0"/>
              </a:spcBef>
            </a:pPr>
            <a:r>
              <a:rPr lang="en-GB" sz="3600" dirty="0" err="1" smtClean="0"/>
              <a:t>GFCS</a:t>
            </a:r>
            <a:r>
              <a:rPr lang="en-GB" sz="3600" dirty="0" smtClean="0"/>
              <a:t> - GEO Collaboration</a:t>
            </a:r>
          </a:p>
          <a:p>
            <a:pPr>
              <a:lnSpc>
                <a:spcPct val="110000"/>
              </a:lnSpc>
              <a:spcBef>
                <a:spcPts val="0"/>
              </a:spcBef>
            </a:pPr>
            <a:r>
              <a:rPr lang="en-GB" sz="3600" dirty="0" smtClean="0"/>
              <a:t>Global Mangrove Monitoring</a:t>
            </a:r>
          </a:p>
          <a:p>
            <a:pPr>
              <a:lnSpc>
                <a:spcPct val="110000"/>
              </a:lnSpc>
              <a:spcBef>
                <a:spcPts val="0"/>
              </a:spcBef>
            </a:pPr>
            <a:r>
              <a:rPr lang="en-GB" sz="3600" dirty="0" smtClean="0"/>
              <a:t>Harmful Algal Bloom (</a:t>
            </a:r>
            <a:r>
              <a:rPr lang="en-GB" sz="3600" dirty="0" err="1" smtClean="0"/>
              <a:t>HAB</a:t>
            </a:r>
            <a:r>
              <a:rPr lang="en-GB" sz="3600" dirty="0" smtClean="0"/>
              <a:t>) Early Warning System</a:t>
            </a:r>
          </a:p>
          <a:p>
            <a:pPr>
              <a:lnSpc>
                <a:spcPct val="110000"/>
              </a:lnSpc>
              <a:spcBef>
                <a:spcPts val="0"/>
              </a:spcBef>
            </a:pPr>
            <a:r>
              <a:rPr lang="en-GB" sz="3600" dirty="0" smtClean="0"/>
              <a:t>Himalayan GEOSS</a:t>
            </a:r>
          </a:p>
          <a:p>
            <a:pPr>
              <a:lnSpc>
                <a:spcPct val="110000"/>
              </a:lnSpc>
              <a:spcBef>
                <a:spcPts val="0"/>
              </a:spcBef>
            </a:pPr>
            <a:r>
              <a:rPr lang="en-GB" sz="3600" dirty="0" smtClean="0"/>
              <a:t>In-Situ Observations and Practices for the Water Cycle</a:t>
            </a:r>
          </a:p>
          <a:p>
            <a:pPr>
              <a:lnSpc>
                <a:spcPct val="110000"/>
              </a:lnSpc>
              <a:spcBef>
                <a:spcPts val="0"/>
              </a:spcBef>
            </a:pPr>
            <a:r>
              <a:rPr lang="en-GB" sz="3600" dirty="0" smtClean="0"/>
              <a:t>Land Cover and Land Cover Change</a:t>
            </a:r>
          </a:p>
          <a:p>
            <a:pPr>
              <a:lnSpc>
                <a:spcPct val="110000"/>
              </a:lnSpc>
              <a:spcBef>
                <a:spcPts val="0"/>
              </a:spcBef>
            </a:pPr>
            <a:r>
              <a:rPr lang="en-GB" sz="3600" dirty="0" smtClean="0"/>
              <a:t>Research Data Science Summer Schools</a:t>
            </a:r>
          </a:p>
          <a:p>
            <a:pPr>
              <a:lnSpc>
                <a:spcPct val="110000"/>
              </a:lnSpc>
              <a:spcBef>
                <a:spcPts val="0"/>
              </a:spcBef>
            </a:pPr>
            <a:r>
              <a:rPr lang="en-GB" sz="3600" dirty="0" smtClean="0"/>
              <a:t>Socio-Economic Benefits of Earth Observations</a:t>
            </a:r>
          </a:p>
          <a:p>
            <a:pPr>
              <a:lnSpc>
                <a:spcPct val="110000"/>
              </a:lnSpc>
              <a:spcBef>
                <a:spcPts val="0"/>
              </a:spcBef>
            </a:pPr>
            <a:r>
              <a:rPr lang="en-GB" sz="3600" dirty="0" smtClean="0"/>
              <a:t>Space and Security</a:t>
            </a:r>
          </a:p>
          <a:p>
            <a:pPr>
              <a:lnSpc>
                <a:spcPct val="110000"/>
              </a:lnSpc>
              <a:spcBef>
                <a:spcPts val="0"/>
              </a:spcBef>
            </a:pPr>
            <a:r>
              <a:rPr lang="en-GB" sz="3600" dirty="0" smtClean="0"/>
              <a:t>Synergized Multi-Source Remote Sensing Products and Services</a:t>
            </a:r>
          </a:p>
          <a:p>
            <a:pPr>
              <a:lnSpc>
                <a:spcPct val="110000"/>
              </a:lnSpc>
              <a:spcBef>
                <a:spcPts val="0"/>
              </a:spcBef>
            </a:pPr>
            <a:r>
              <a:rPr lang="en-GB" sz="3600" dirty="0" err="1" smtClean="0"/>
              <a:t>TIGGE</a:t>
            </a:r>
            <a:r>
              <a:rPr lang="en-GB" sz="3600" dirty="0" smtClean="0"/>
              <a:t> (</a:t>
            </a:r>
            <a:r>
              <a:rPr lang="en-GB" sz="3600" dirty="0" err="1" smtClean="0"/>
              <a:t>Thorpex</a:t>
            </a:r>
            <a:r>
              <a:rPr lang="en-GB" sz="3600" dirty="0" smtClean="0"/>
              <a:t> Interactive Grand Global Ensemble) evolution into a Global Interactive Forecast System (GIFS)</a:t>
            </a:r>
          </a:p>
        </p:txBody>
      </p:sp>
      <p:pic>
        <p:nvPicPr>
          <p:cNvPr id="8"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0" y="304805"/>
            <a:ext cx="5080000" cy="13525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822848" y="3113584"/>
            <a:ext cx="20730034" cy="7027565"/>
          </a:xfrm>
        </p:spPr>
        <p:txBody>
          <a:bodyPr/>
          <a:lstStyle/>
          <a:p>
            <a:r>
              <a:rPr lang="en-US" dirty="0" smtClean="0">
                <a:sym typeface="Arial"/>
              </a:rPr>
              <a:t>The need to consider </a:t>
            </a:r>
            <a:br>
              <a:rPr lang="en-US" dirty="0" smtClean="0">
                <a:sym typeface="Arial"/>
              </a:rPr>
            </a:br>
            <a:r>
              <a:rPr lang="en-US" dirty="0" smtClean="0">
                <a:sym typeface="Arial"/>
              </a:rPr>
              <a:t>Citizen Science as </a:t>
            </a:r>
            <a:br>
              <a:rPr lang="en-US" dirty="0" smtClean="0">
                <a:sym typeface="Arial"/>
              </a:rPr>
            </a:br>
            <a:r>
              <a:rPr lang="en-US" dirty="0" smtClean="0">
                <a:sym typeface="Arial"/>
              </a:rPr>
              <a:t>data provider in GEOSS</a:t>
            </a:r>
            <a:endParaRPr lang="ca-ES" dirty="0">
              <a:sym typeface="Arial"/>
            </a:endParaRPr>
          </a:p>
        </p:txBody>
      </p:sp>
      <p:sp>
        <p:nvSpPr>
          <p:cNvPr id="5" name="4 Marcador de texto"/>
          <p:cNvSpPr>
            <a:spLocks noGrp="1"/>
          </p:cNvSpPr>
          <p:nvPr>
            <p:ph type="body" sz="quarter" idx="1"/>
          </p:nvPr>
        </p:nvSpPr>
        <p:spPr>
          <a:xfrm>
            <a:off x="1894856" y="2465512"/>
            <a:ext cx="3686907" cy="764312"/>
          </a:xfrm>
        </p:spPr>
        <p:txBody>
          <a:bodyPr/>
          <a:lstStyle/>
          <a:p>
            <a:r>
              <a:rPr lang="ca-ES" dirty="0" err="1" smtClean="0">
                <a:sym typeface="Arial"/>
              </a:rPr>
              <a:t>Main</a:t>
            </a:r>
            <a:r>
              <a:rPr lang="ca-ES" dirty="0" smtClean="0">
                <a:sym typeface="Arial"/>
              </a:rPr>
              <a:t> </a:t>
            </a:r>
            <a:r>
              <a:rPr lang="ca-ES" dirty="0" err="1" smtClean="0">
                <a:sym typeface="Arial"/>
              </a:rPr>
              <a:t>Message</a:t>
            </a:r>
            <a:endParaRPr lang="ca-ES" dirty="0" smtClean="0">
              <a:sym typeface="Aria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n-US" strike="sngStrike" dirty="0" smtClean="0"/>
              <a:t>Conclusions</a:t>
            </a:r>
            <a:r>
              <a:rPr lang="en-US" dirty="0" smtClean="0"/>
              <a:t> Questions</a:t>
            </a:r>
            <a:endParaRPr lang="ca-ES" dirty="0"/>
          </a:p>
        </p:txBody>
      </p:sp>
      <p:sp>
        <p:nvSpPr>
          <p:cNvPr id="3" name="2 Marcador de texto"/>
          <p:cNvSpPr>
            <a:spLocks noGrp="1"/>
          </p:cNvSpPr>
          <p:nvPr>
            <p:ph type="body" idx="1"/>
          </p:nvPr>
        </p:nvSpPr>
        <p:spPr/>
        <p:txBody>
          <a:bodyPr/>
          <a:lstStyle/>
          <a:p>
            <a:pPr lvl="0"/>
            <a:r>
              <a:rPr lang="en-US" dirty="0" smtClean="0"/>
              <a:t>Requirements to be a CS project in GEOSS? </a:t>
            </a:r>
            <a:endParaRPr lang="en-US" dirty="0" smtClean="0"/>
          </a:p>
          <a:p>
            <a:pPr lvl="1"/>
            <a:r>
              <a:rPr lang="en-US" dirty="0" smtClean="0"/>
              <a:t>(</a:t>
            </a:r>
            <a:r>
              <a:rPr lang="en-US" dirty="0" smtClean="0"/>
              <a:t>extent, theme, standard access, continuity/resources</a:t>
            </a:r>
            <a:r>
              <a:rPr lang="en-US" dirty="0" smtClean="0"/>
              <a:t>)</a:t>
            </a:r>
          </a:p>
          <a:p>
            <a:pPr lvl="1"/>
            <a:endParaRPr lang="en-US" dirty="0" smtClean="0"/>
          </a:p>
          <a:p>
            <a:pPr lvl="0"/>
            <a:r>
              <a:rPr lang="en-US" dirty="0" smtClean="0"/>
              <a:t>How to connect to the </a:t>
            </a:r>
            <a:r>
              <a:rPr lang="en-US" dirty="0" smtClean="0"/>
              <a:t>GEOSS?</a:t>
            </a:r>
          </a:p>
          <a:p>
            <a:pPr lvl="1"/>
            <a:r>
              <a:rPr lang="en-US" dirty="0" smtClean="0"/>
              <a:t>Yellow pages</a:t>
            </a:r>
          </a:p>
          <a:p>
            <a:pPr lvl="1"/>
            <a:r>
              <a:rPr lang="en-US" dirty="0" smtClean="0"/>
              <a:t>Regional initiatives</a:t>
            </a:r>
          </a:p>
          <a:p>
            <a:pPr lvl="1"/>
            <a:r>
              <a:rPr lang="en-US" dirty="0" smtClean="0"/>
              <a:t>Centralized </a:t>
            </a:r>
            <a:r>
              <a:rPr lang="en-US" dirty="0" err="1" smtClean="0"/>
              <a:t>CitSci</a:t>
            </a:r>
            <a:r>
              <a:rPr lang="en-US" dirty="0" smtClean="0"/>
              <a:t> catalogues</a:t>
            </a:r>
          </a:p>
          <a:p>
            <a:pPr lvl="1"/>
            <a:endParaRPr lang="en-US" dirty="0"/>
          </a:p>
          <a:p>
            <a:r>
              <a:rPr lang="en-US" dirty="0" smtClean="0"/>
              <a:t>Next year four CO projects will request to connect to GEOSS. </a:t>
            </a:r>
          </a:p>
          <a:p>
            <a:pPr lvl="1"/>
            <a:r>
              <a:rPr lang="en-US" dirty="0" smtClean="0"/>
              <a:t>We </a:t>
            </a:r>
            <a:r>
              <a:rPr lang="en-US" dirty="0" smtClean="0"/>
              <a:t>will need the answer to this questions</a:t>
            </a:r>
            <a:endParaRPr lang="en-US" dirty="0" smtClean="0"/>
          </a:p>
          <a:p>
            <a:endParaRPr lang="en-US" dirty="0" smtClean="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1" name="title slides-16.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717" y="0"/>
            <a:ext cx="24378566" cy="1371600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2" name="Shape 142"/>
          <p:cNvSpPr/>
          <p:nvPr/>
        </p:nvSpPr>
        <p:spPr>
          <a:xfrm>
            <a:off x="1511803" y="6563660"/>
            <a:ext cx="9009572" cy="22363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5000">
                <a:solidFill>
                  <a:schemeClr val="accent6">
                    <a:lumOff val="-21524"/>
                  </a:schemeClr>
                </a:solidFill>
                <a:latin typeface="Arial"/>
                <a:ea typeface="Arial"/>
                <a:cs typeface="Arial"/>
                <a:sym typeface="Arial"/>
              </a:defRPr>
            </a:lvl1pPr>
          </a:lstStyle>
          <a:p>
            <a:r>
              <a:t>Thank you</a:t>
            </a:r>
          </a:p>
        </p:txBody>
      </p:sp>
      <p:sp>
        <p:nvSpPr>
          <p:cNvPr id="143" name="Shape 143"/>
          <p:cNvSpPr/>
          <p:nvPr/>
        </p:nvSpPr>
        <p:spPr>
          <a:xfrm>
            <a:off x="1889869" y="9087343"/>
            <a:ext cx="12085040" cy="7335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4100">
                <a:solidFill>
                  <a:schemeClr val="accent1">
                    <a:hueOff val="273562"/>
                    <a:satOff val="2937"/>
                    <a:lumOff val="-22233"/>
                  </a:schemeClr>
                </a:solidFill>
                <a:latin typeface="Arial"/>
                <a:ea typeface="Arial"/>
                <a:cs typeface="Arial"/>
                <a:sym typeface="Arial"/>
              </a:defRPr>
            </a:lvl1pPr>
          </a:lstStyle>
          <a:p>
            <a:r>
              <a:rPr lang="ca-ES" dirty="0" smtClean="0"/>
              <a:t>Joan.Maso@uab.cat</a:t>
            </a:r>
            <a:r>
              <a:rPr dirty="0" smtClean="0"/>
              <a:t>/ </a:t>
            </a:r>
            <a:r>
              <a:rPr lang="ca-ES" dirty="0" err="1" smtClean="0">
                <a:hlinkClick r:id="rId3"/>
              </a:rPr>
              <a:t>www.creaf.cat</a:t>
            </a:r>
            <a:r>
              <a:rPr lang="ca-ES" dirty="0" smtClean="0"/>
              <a:t> </a:t>
            </a:r>
            <a:r>
              <a:rPr dirty="0" smtClean="0"/>
              <a:t>/ @</a:t>
            </a:r>
            <a:r>
              <a:rPr lang="ca-ES" dirty="0" smtClean="0"/>
              <a:t>joanma747</a:t>
            </a:r>
            <a:endParaRPr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3" name="Shape 123"/>
          <p:cNvSpPr/>
          <p:nvPr/>
        </p:nvSpPr>
        <p:spPr>
          <a:xfrm>
            <a:off x="1874431" y="4771802"/>
            <a:ext cx="102657" cy="241091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5000">
                <a:solidFill>
                  <a:schemeClr val="accent6">
                    <a:lumOff val="-21524"/>
                  </a:schemeClr>
                </a:solidFill>
                <a:latin typeface="Arial"/>
                <a:ea typeface="Arial"/>
                <a:cs typeface="Arial"/>
                <a:sym typeface="Arial"/>
              </a:defRPr>
            </a:lvl1pPr>
          </a:lstStyle>
          <a:p>
            <a:endParaRPr dirty="0"/>
          </a:p>
        </p:txBody>
      </p:sp>
      <p:sp>
        <p:nvSpPr>
          <p:cNvPr id="124" name="Shape 124"/>
          <p:cNvSpPr/>
          <p:nvPr/>
        </p:nvSpPr>
        <p:spPr>
          <a:xfrm>
            <a:off x="1938145" y="8265467"/>
            <a:ext cx="102657" cy="76431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4300">
                <a:solidFill>
                  <a:schemeClr val="accent1"/>
                </a:solidFill>
                <a:latin typeface="Arial"/>
                <a:ea typeface="Arial"/>
                <a:cs typeface="Arial"/>
                <a:sym typeface="Arial"/>
              </a:defRPr>
            </a:lvl1pPr>
          </a:lstStyle>
          <a:p>
            <a:endParaRPr dirty="0"/>
          </a:p>
        </p:txBody>
      </p:sp>
      <p:sp>
        <p:nvSpPr>
          <p:cNvPr id="4" name="3 Título"/>
          <p:cNvSpPr>
            <a:spLocks noGrp="1"/>
          </p:cNvSpPr>
          <p:nvPr>
            <p:ph type="title"/>
          </p:nvPr>
        </p:nvSpPr>
        <p:spPr>
          <a:xfrm>
            <a:off x="1778000" y="2263180"/>
            <a:ext cx="17525632" cy="4719241"/>
          </a:xfrm>
        </p:spPr>
        <p:txBody>
          <a:bodyPr/>
          <a:lstStyle/>
          <a:p>
            <a:r>
              <a:rPr lang="en-US" dirty="0"/>
              <a:t>Citizen Science as a</a:t>
            </a:r>
            <a:br>
              <a:rPr lang="en-US" dirty="0"/>
            </a:br>
            <a:r>
              <a:rPr lang="en-US" dirty="0" smtClean="0"/>
              <a:t>new </a:t>
            </a:r>
            <a:r>
              <a:rPr lang="en-US" dirty="0"/>
              <a:t>data </a:t>
            </a:r>
            <a:r>
              <a:rPr lang="en-US" dirty="0" smtClean="0"/>
              <a:t>provider</a:t>
            </a:r>
            <a:endParaRPr lang="ca-ES" dirty="0"/>
          </a:p>
        </p:txBody>
      </p:sp>
      <p:sp>
        <p:nvSpPr>
          <p:cNvPr id="5" name="4 Marcador de texto"/>
          <p:cNvSpPr>
            <a:spLocks noGrp="1"/>
          </p:cNvSpPr>
          <p:nvPr>
            <p:ph type="body" sz="quarter" idx="1"/>
          </p:nvPr>
        </p:nvSpPr>
        <p:spPr>
          <a:xfrm>
            <a:off x="1778000" y="7485494"/>
            <a:ext cx="8223405" cy="764312"/>
          </a:xfrm>
        </p:spPr>
        <p:txBody>
          <a:bodyPr/>
          <a:lstStyle/>
          <a:p>
            <a:r>
              <a:rPr lang="ca-ES" dirty="0"/>
              <a:t>Joan Masó / </a:t>
            </a:r>
            <a:r>
              <a:rPr lang="ca-ES" dirty="0" err="1"/>
              <a:t>researcher</a:t>
            </a:r>
            <a:r>
              <a:rPr lang="ca-ES" dirty="0"/>
              <a:t> / CREAF</a:t>
            </a:r>
            <a:endParaRPr lang="ca-ES" dirty="0"/>
          </a:p>
        </p:txBody>
      </p:sp>
      <p:pic>
        <p:nvPicPr>
          <p:cNvPr id="6" name="Picture 5"/>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5072320" y="7218040"/>
            <a:ext cx="7657571" cy="2307319"/>
          </a:xfrm>
          <a:prstGeom prst="rect">
            <a:avLst/>
          </a:prstGeom>
        </p:spPr>
      </p:pic>
      <p:pic>
        <p:nvPicPr>
          <p:cNvPr id="7" name="Shape 92"/>
          <p:cNvPicPr preferRelativeResize="0"/>
          <p:nvPr/>
        </p:nvPicPr>
        <p:blipFill rotWithShape="1">
          <a:blip r:embed="rId4" cstate="print">
            <a:alphaModFix/>
          </a:blip>
          <a:srcRect/>
          <a:stretch/>
        </p:blipFill>
        <p:spPr>
          <a:xfrm>
            <a:off x="13272120" y="9738319"/>
            <a:ext cx="3816424" cy="1431159"/>
          </a:xfrm>
          <a:prstGeom prst="rect">
            <a:avLst/>
          </a:prstGeom>
          <a:noFill/>
          <a:ln>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822848" y="3113584"/>
            <a:ext cx="20730034" cy="7027565"/>
          </a:xfrm>
        </p:spPr>
        <p:txBody>
          <a:bodyPr/>
          <a:lstStyle/>
          <a:p>
            <a:r>
              <a:rPr lang="en-US" dirty="0" smtClean="0">
                <a:sym typeface="Arial"/>
              </a:rPr>
              <a:t>The need to consider </a:t>
            </a:r>
            <a:br>
              <a:rPr lang="en-US" dirty="0" smtClean="0">
                <a:sym typeface="Arial"/>
              </a:rPr>
            </a:br>
            <a:r>
              <a:rPr lang="en-US" dirty="0" smtClean="0">
                <a:sym typeface="Arial"/>
              </a:rPr>
              <a:t>Citizen Science as </a:t>
            </a:r>
            <a:br>
              <a:rPr lang="en-US" dirty="0" smtClean="0">
                <a:sym typeface="Arial"/>
              </a:rPr>
            </a:br>
            <a:r>
              <a:rPr lang="en-US" dirty="0" smtClean="0">
                <a:sym typeface="Arial"/>
              </a:rPr>
              <a:t>data provider in GEOSS</a:t>
            </a:r>
            <a:endParaRPr lang="ca-ES" dirty="0">
              <a:sym typeface="Arial"/>
            </a:endParaRPr>
          </a:p>
        </p:txBody>
      </p:sp>
      <p:sp>
        <p:nvSpPr>
          <p:cNvPr id="5" name="4 Marcador de texto"/>
          <p:cNvSpPr>
            <a:spLocks noGrp="1"/>
          </p:cNvSpPr>
          <p:nvPr>
            <p:ph type="body" sz="quarter" idx="1"/>
          </p:nvPr>
        </p:nvSpPr>
        <p:spPr>
          <a:xfrm>
            <a:off x="1894856" y="2465512"/>
            <a:ext cx="3686907" cy="764312"/>
          </a:xfrm>
        </p:spPr>
        <p:txBody>
          <a:bodyPr/>
          <a:lstStyle/>
          <a:p>
            <a:r>
              <a:rPr lang="ca-ES" dirty="0" err="1" smtClean="0">
                <a:sym typeface="Arial"/>
              </a:rPr>
              <a:t>Main</a:t>
            </a:r>
            <a:r>
              <a:rPr lang="ca-ES" dirty="0" smtClean="0">
                <a:sym typeface="Arial"/>
              </a:rPr>
              <a:t> </a:t>
            </a:r>
            <a:r>
              <a:rPr lang="ca-ES" dirty="0" err="1" smtClean="0">
                <a:sym typeface="Arial"/>
              </a:rPr>
              <a:t>Message</a:t>
            </a:r>
            <a:endParaRPr lang="ca-ES" dirty="0" smtClean="0">
              <a:sym typeface="Aria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dirty="0" smtClean="0"/>
              <a:t>What is CS and CO?</a:t>
            </a:r>
            <a:endParaRPr lang="ca-ES" dirty="0"/>
          </a:p>
        </p:txBody>
      </p:sp>
      <p:sp>
        <p:nvSpPr>
          <p:cNvPr id="5" name="4 Marcador de texto"/>
          <p:cNvSpPr>
            <a:spLocks noGrp="1"/>
          </p:cNvSpPr>
          <p:nvPr>
            <p:ph type="body" idx="1"/>
          </p:nvPr>
        </p:nvSpPr>
        <p:spPr/>
        <p:txBody>
          <a:bodyPr/>
          <a:lstStyle/>
          <a:p>
            <a:r>
              <a:rPr lang="en-US" dirty="0" smtClean="0"/>
              <a:t>Citizens' Observatories (European Commission)</a:t>
            </a:r>
          </a:p>
          <a:p>
            <a:pPr lvl="1"/>
            <a:r>
              <a:rPr lang="en-US" dirty="0" smtClean="0"/>
              <a:t>are community-based environmental monitoring and information systems. They build on innovative and novel Earth observation applications embedded in portable or mobile personal devices. This means that citizens can help and be engaged in observing our environment.</a:t>
            </a:r>
          </a:p>
          <a:p>
            <a:r>
              <a:rPr lang="ca-ES" dirty="0" err="1"/>
              <a:t>Citizen</a:t>
            </a:r>
            <a:r>
              <a:rPr lang="ca-ES" dirty="0"/>
              <a:t> </a:t>
            </a:r>
            <a:r>
              <a:rPr lang="ca-ES" dirty="0" err="1" smtClean="0"/>
              <a:t>science</a:t>
            </a:r>
            <a:r>
              <a:rPr lang="ca-ES" dirty="0" smtClean="0"/>
              <a:t> (</a:t>
            </a:r>
            <a:r>
              <a:rPr lang="ca-ES" dirty="0" err="1" smtClean="0"/>
              <a:t>Wikipedia</a:t>
            </a:r>
            <a:r>
              <a:rPr lang="ca-ES" dirty="0"/>
              <a:t>)</a:t>
            </a:r>
            <a:endParaRPr lang="en-US" dirty="0" smtClean="0"/>
          </a:p>
          <a:p>
            <a:pPr lvl="1"/>
            <a:r>
              <a:rPr lang="ca-ES" dirty="0" smtClean="0"/>
              <a:t>is </a:t>
            </a:r>
            <a:r>
              <a:rPr lang="ca-ES" dirty="0"/>
              <a:t>scientific research conducted, in whole or in part, by amateur scientists. Citizen science is sometimes described as "public participation in scientific research", participatory monitoring and participatory action research</a:t>
            </a:r>
            <a:r>
              <a:rPr lang="ca-ES" dirty="0"/>
              <a:t>. </a:t>
            </a:r>
            <a:endParaRPr lang="ca-ES"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The diversity of CS topics</a:t>
            </a:r>
            <a:endParaRPr lang="ca-ES" dirty="0"/>
          </a:p>
        </p:txBody>
      </p:sp>
      <p:sp>
        <p:nvSpPr>
          <p:cNvPr id="3" name="2 Marcador de texto"/>
          <p:cNvSpPr>
            <a:spLocks noGrp="1"/>
          </p:cNvSpPr>
          <p:nvPr>
            <p:ph type="body" idx="1"/>
          </p:nvPr>
        </p:nvSpPr>
        <p:spPr/>
        <p:txBody>
          <a:bodyPr/>
          <a:lstStyle/>
          <a:p>
            <a:r>
              <a:rPr lang="en-US" dirty="0" smtClean="0"/>
              <a:t>There are many CS projects.</a:t>
            </a:r>
          </a:p>
          <a:p>
            <a:r>
              <a:rPr lang="en-US" dirty="0" smtClean="0"/>
              <a:t>Example</a:t>
            </a:r>
          </a:p>
          <a:p>
            <a:pPr lvl="1"/>
            <a:r>
              <a:rPr lang="en-US" dirty="0" smtClean="0"/>
              <a:t>Conrad CC, </a:t>
            </a:r>
            <a:r>
              <a:rPr lang="en-US" dirty="0" err="1" smtClean="0"/>
              <a:t>Hilchey</a:t>
            </a:r>
            <a:r>
              <a:rPr lang="en-US" dirty="0" smtClean="0"/>
              <a:t> KG (2011) A review of citizen science and community-based environmental monitoring: issues and opportunities</a:t>
            </a:r>
          </a:p>
          <a:p>
            <a:pPr lvl="2"/>
            <a:r>
              <a:rPr lang="en-US" dirty="0" smtClean="0"/>
              <a:t>Identifies and analyzes 20 different </a:t>
            </a:r>
            <a:r>
              <a:rPr lang="en-US" dirty="0" err="1" smtClean="0"/>
              <a:t>CBEM</a:t>
            </a:r>
            <a:r>
              <a:rPr lang="en-US" dirty="0" smtClean="0"/>
              <a:t> projects</a:t>
            </a:r>
          </a:p>
          <a:p>
            <a:pPr lvl="1"/>
            <a:r>
              <a:rPr lang="en-US" dirty="0" smtClean="0"/>
              <a:t>Bowser A (2016) Global Mosquito Alert: A Common Protocol and Platform for Citizen Science Vector Monitoring</a:t>
            </a:r>
          </a:p>
          <a:p>
            <a:pPr lvl="2"/>
            <a:r>
              <a:rPr lang="en-US" dirty="0" smtClean="0"/>
              <a:t>Identifies 7 mosquito monitoring active projects.</a:t>
            </a:r>
          </a:p>
          <a:p>
            <a:pPr lvl="2"/>
            <a:r>
              <a:rPr lang="en-US" dirty="0" smtClean="0"/>
              <a:t>Proposes the creation of the Global Mosquito alert</a:t>
            </a:r>
          </a:p>
        </p:txBody>
      </p:sp>
      <p:pic>
        <p:nvPicPr>
          <p:cNvPr id="6" name="Imagen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00712" y="8442176"/>
            <a:ext cx="5178404"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6744" y="665312"/>
            <a:ext cx="17592601" cy="1571516"/>
          </a:xfrm>
        </p:spPr>
        <p:txBody>
          <a:bodyPr>
            <a:normAutofit fontScale="90000"/>
          </a:bodyPr>
          <a:lstStyle/>
          <a:p>
            <a:r>
              <a:rPr lang="en-US" sz="9500" dirty="0" smtClean="0"/>
              <a:t>The four </a:t>
            </a:r>
            <a:r>
              <a:rPr lang="en-US" sz="9500" dirty="0" smtClean="0"/>
              <a:t>COs active in H2020 for GEOSS</a:t>
            </a:r>
            <a:endParaRPr lang="en-US" sz="9500" dirty="0"/>
          </a:p>
        </p:txBody>
      </p:sp>
      <p:sp>
        <p:nvSpPr>
          <p:cNvPr id="4" name="3 Marcador de contenido"/>
          <p:cNvSpPr>
            <a:spLocks noGrp="1"/>
          </p:cNvSpPr>
          <p:nvPr>
            <p:ph sz="quarter" idx="13"/>
          </p:nvPr>
        </p:nvSpPr>
        <p:spPr>
          <a:xfrm>
            <a:off x="536031" y="3545632"/>
            <a:ext cx="11507624" cy="3888432"/>
          </a:xfrm>
          <a:ln>
            <a:solidFill>
              <a:schemeClr val="bg2">
                <a:lumMod val="60000"/>
                <a:lumOff val="40000"/>
              </a:schemeClr>
            </a:solidFill>
          </a:ln>
        </p:spPr>
        <p:txBody>
          <a:bodyPr>
            <a:normAutofit fontScale="77500" lnSpcReduction="20000"/>
          </a:bodyPr>
          <a:lstStyle/>
          <a:p>
            <a:pPr>
              <a:spcBef>
                <a:spcPts val="600"/>
              </a:spcBef>
            </a:pPr>
            <a:r>
              <a:rPr lang="en-US" dirty="0" smtClean="0"/>
              <a:t>From citizen-based data collection to knowledge sharing for joint decision-making, cooperative planning and environmental stewardship</a:t>
            </a:r>
          </a:p>
          <a:p>
            <a:pPr>
              <a:spcBef>
                <a:spcPts val="600"/>
              </a:spcBef>
            </a:pPr>
            <a:r>
              <a:rPr lang="en-US" dirty="0" smtClean="0"/>
              <a:t>Considers the social and the technical dimensions</a:t>
            </a:r>
          </a:p>
          <a:p>
            <a:pPr>
              <a:spcBef>
                <a:spcPts val="600"/>
              </a:spcBef>
            </a:pPr>
            <a:r>
              <a:rPr lang="en-US" dirty="0" smtClean="0"/>
              <a:t>Six d</a:t>
            </a:r>
            <a:r>
              <a:rPr lang="en-US" noProof="0" dirty="0" err="1" smtClean="0"/>
              <a:t>emo</a:t>
            </a:r>
            <a:r>
              <a:rPr lang="en-US" noProof="0" dirty="0" smtClean="0"/>
              <a:t> cases</a:t>
            </a:r>
            <a:endParaRPr lang="en-US" noProof="0" dirty="0"/>
          </a:p>
        </p:txBody>
      </p:sp>
      <p:sp>
        <p:nvSpPr>
          <p:cNvPr id="5" name="4 Marcador de contenido"/>
          <p:cNvSpPr>
            <a:spLocks noGrp="1"/>
          </p:cNvSpPr>
          <p:nvPr>
            <p:ph sz="quarter" idx="14"/>
          </p:nvPr>
        </p:nvSpPr>
        <p:spPr>
          <a:xfrm>
            <a:off x="478699" y="8462277"/>
            <a:ext cx="11505600" cy="2860220"/>
          </a:xfrm>
          <a:ln>
            <a:solidFill>
              <a:schemeClr val="bg2">
                <a:lumMod val="60000"/>
                <a:lumOff val="40000"/>
              </a:schemeClr>
            </a:solidFill>
          </a:ln>
        </p:spPr>
        <p:txBody>
          <a:bodyPr>
            <a:normAutofit fontScale="77500" lnSpcReduction="20000"/>
          </a:bodyPr>
          <a:lstStyle/>
          <a:p>
            <a:pPr>
              <a:spcBef>
                <a:spcPts val="600"/>
              </a:spcBef>
            </a:pPr>
            <a:r>
              <a:rPr lang="en-US" dirty="0" smtClean="0"/>
              <a:t>Sustainable custodianship of land and soil</a:t>
            </a:r>
          </a:p>
          <a:p>
            <a:pPr>
              <a:spcBef>
                <a:spcPts val="600"/>
              </a:spcBef>
            </a:pPr>
            <a:r>
              <a:rPr lang="en-US" dirty="0" smtClean="0"/>
              <a:t>Meet the demands of food production</a:t>
            </a:r>
          </a:p>
          <a:p>
            <a:pPr>
              <a:spcBef>
                <a:spcPts val="600"/>
              </a:spcBef>
            </a:pPr>
            <a:r>
              <a:rPr lang="en-US" dirty="0" smtClean="0"/>
              <a:t>Calibrate/validate satellite-based soil moisture  products with CS in-situ sensors</a:t>
            </a:r>
          </a:p>
          <a:p>
            <a:pPr>
              <a:spcBef>
                <a:spcPts val="600"/>
              </a:spcBef>
            </a:pPr>
            <a:r>
              <a:rPr lang="en-US" dirty="0" smtClean="0"/>
              <a:t>Campaign-based approach for engaging</a:t>
            </a:r>
            <a:endParaRPr lang="en-US" dirty="0" smtClean="0">
              <a:latin typeface="Century Gothic" panose="020B0502020202020204" pitchFamily="34" charset="0"/>
            </a:endParaRPr>
          </a:p>
        </p:txBody>
      </p:sp>
      <p:sp>
        <p:nvSpPr>
          <p:cNvPr id="6" name="5 Marcador de contenido"/>
          <p:cNvSpPr>
            <a:spLocks noGrp="1"/>
          </p:cNvSpPr>
          <p:nvPr>
            <p:ph sz="quarter" idx="15"/>
          </p:nvPr>
        </p:nvSpPr>
        <p:spPr>
          <a:xfrm>
            <a:off x="12360278" y="3545632"/>
            <a:ext cx="11351061" cy="4032448"/>
          </a:xfrm>
          <a:ln>
            <a:solidFill>
              <a:schemeClr val="bg2">
                <a:lumMod val="60000"/>
                <a:lumOff val="40000"/>
              </a:schemeClr>
            </a:solidFill>
          </a:ln>
        </p:spPr>
        <p:txBody>
          <a:bodyPr>
            <a:normAutofit fontScale="70000" lnSpcReduction="20000"/>
          </a:bodyPr>
          <a:lstStyle/>
          <a:p>
            <a:pPr>
              <a:spcBef>
                <a:spcPts val="600"/>
              </a:spcBef>
            </a:pPr>
            <a:r>
              <a:rPr lang="en-US" dirty="0" smtClean="0"/>
              <a:t>Crowdsourcing platform used to collect images and text from citizens</a:t>
            </a:r>
          </a:p>
          <a:p>
            <a:pPr>
              <a:spcBef>
                <a:spcPts val="600"/>
              </a:spcBef>
            </a:pPr>
            <a:r>
              <a:rPr lang="en-US" dirty="0" smtClean="0"/>
              <a:t>Calibration and validation of satellite imagery using the crowdsourcing</a:t>
            </a:r>
          </a:p>
          <a:p>
            <a:pPr>
              <a:spcBef>
                <a:spcPts val="600"/>
              </a:spcBef>
            </a:pPr>
            <a:r>
              <a:rPr lang="en-US" dirty="0" smtClean="0"/>
              <a:t>Annotate images with serious gaming and machine learning</a:t>
            </a:r>
          </a:p>
          <a:p>
            <a:pPr>
              <a:spcBef>
                <a:spcPts val="600"/>
              </a:spcBef>
            </a:pPr>
            <a:r>
              <a:rPr lang="en-US" dirty="0" smtClean="0"/>
              <a:t>Two demo cases </a:t>
            </a:r>
            <a:r>
              <a:rPr lang="en-US" dirty="0" err="1" smtClean="0"/>
              <a:t>Kifisos</a:t>
            </a:r>
            <a:r>
              <a:rPr lang="en-US" dirty="0" smtClean="0"/>
              <a:t> river, Greece (urban) and Danube Delta, Romania (rural</a:t>
            </a:r>
            <a:r>
              <a:rPr lang="en-US" dirty="0" smtClean="0"/>
              <a:t>)</a:t>
            </a:r>
            <a:endParaRPr lang="en-US" dirty="0" smtClean="0"/>
          </a:p>
        </p:txBody>
      </p:sp>
      <p:sp>
        <p:nvSpPr>
          <p:cNvPr id="7" name="6 Marcador de contenido"/>
          <p:cNvSpPr>
            <a:spLocks noGrp="1"/>
          </p:cNvSpPr>
          <p:nvPr>
            <p:ph sz="quarter" idx="16"/>
          </p:nvPr>
        </p:nvSpPr>
        <p:spPr>
          <a:xfrm>
            <a:off x="12360277" y="8534284"/>
            <a:ext cx="11354400" cy="3796324"/>
          </a:xfrm>
          <a:ln>
            <a:solidFill>
              <a:schemeClr val="bg2">
                <a:lumMod val="60000"/>
                <a:lumOff val="40000"/>
              </a:schemeClr>
            </a:solidFill>
          </a:ln>
        </p:spPr>
        <p:txBody>
          <a:bodyPr>
            <a:normAutofit fontScale="77500" lnSpcReduction="20000"/>
          </a:bodyPr>
          <a:lstStyle/>
          <a:p>
            <a:pPr>
              <a:spcBef>
                <a:spcPts val="600"/>
              </a:spcBef>
            </a:pPr>
            <a:r>
              <a:rPr lang="en-US" dirty="0" smtClean="0"/>
              <a:t>Builds a engagement platform</a:t>
            </a:r>
          </a:p>
          <a:p>
            <a:pPr>
              <a:spcBef>
                <a:spcPts val="600"/>
              </a:spcBef>
            </a:pPr>
            <a:r>
              <a:rPr lang="en-US" dirty="0" smtClean="0"/>
              <a:t>Emphasis on services</a:t>
            </a:r>
          </a:p>
          <a:p>
            <a:pPr lvl="1">
              <a:spcBef>
                <a:spcPts val="600"/>
              </a:spcBef>
            </a:pPr>
            <a:r>
              <a:rPr lang="en-US" dirty="0" err="1" smtClean="0"/>
              <a:t>Photoquest</a:t>
            </a:r>
            <a:r>
              <a:rPr lang="en-US" baseline="0" dirty="0" smtClean="0"/>
              <a:t> (pictures in 4 directions),</a:t>
            </a:r>
            <a:r>
              <a:rPr lang="en-US" dirty="0" smtClean="0"/>
              <a:t> change detection in alerting</a:t>
            </a:r>
            <a:r>
              <a:rPr lang="en-US" baseline="0" dirty="0" smtClean="0"/>
              <a:t> about bird habitat risks, single sign-on</a:t>
            </a:r>
            <a:endParaRPr lang="en-US" dirty="0" smtClean="0"/>
          </a:p>
          <a:p>
            <a:pPr>
              <a:spcBef>
                <a:spcPts val="600"/>
              </a:spcBef>
            </a:pPr>
            <a:r>
              <a:rPr lang="en-US" dirty="0" smtClean="0"/>
              <a:t>Three demo cases on landscape changes, agriculture and habitat monitoring</a:t>
            </a:r>
            <a:endParaRPr lang="en-US" dirty="0"/>
          </a:p>
        </p:txBody>
      </p:sp>
      <p:pic>
        <p:nvPicPr>
          <p:cNvPr id="15"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62742" y="2825553"/>
            <a:ext cx="4800533" cy="1002822"/>
          </a:xfrm>
          <a:prstGeom prst="rect">
            <a:avLst/>
          </a:prstGeom>
        </p:spPr>
      </p:pic>
      <p:pic>
        <p:nvPicPr>
          <p:cNvPr id="48131" name="Picture 3"/>
          <p:cNvPicPr>
            <a:picLocks noChangeAspect="1" noChangeArrowheads="1"/>
          </p:cNvPicPr>
          <p:nvPr/>
        </p:nvPicPr>
        <p:blipFill>
          <a:blip r:embed="rId3" cstate="print"/>
          <a:srcRect/>
          <a:stretch>
            <a:fillRect/>
          </a:stretch>
        </p:blipFill>
        <p:spPr bwMode="auto">
          <a:xfrm>
            <a:off x="862742" y="7382156"/>
            <a:ext cx="1428837" cy="1152113"/>
          </a:xfrm>
          <a:prstGeom prst="rect">
            <a:avLst/>
          </a:prstGeom>
          <a:noFill/>
          <a:ln w="9525">
            <a:noFill/>
            <a:miter lim="800000"/>
            <a:headEnd/>
            <a:tailEnd/>
          </a:ln>
        </p:spPr>
      </p:pic>
      <p:pic>
        <p:nvPicPr>
          <p:cNvPr id="48132" name="Picture 4"/>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21409024" y="2709764"/>
            <a:ext cx="2085285" cy="979884"/>
          </a:xfrm>
          <a:prstGeom prst="rect">
            <a:avLst/>
          </a:prstGeom>
          <a:noFill/>
          <a:ln w="9525">
            <a:noFill/>
            <a:miter lim="800000"/>
            <a:headEnd/>
            <a:tailEnd/>
          </a:ln>
        </p:spPr>
      </p:pic>
      <p:pic>
        <p:nvPicPr>
          <p:cNvPr id="48133" name="Picture 5"/>
          <p:cNvPicPr>
            <a:picLocks noChangeAspect="1" noChangeArrowheads="1"/>
          </p:cNvPicPr>
          <p:nvPr/>
        </p:nvPicPr>
        <p:blipFill>
          <a:blip r:embed="rId5" cstate="print"/>
          <a:srcRect/>
          <a:stretch>
            <a:fillRect/>
          </a:stretch>
        </p:blipFill>
        <p:spPr bwMode="auto">
          <a:xfrm>
            <a:off x="21793067" y="7364195"/>
            <a:ext cx="1630827" cy="1179833"/>
          </a:xfrm>
          <a:prstGeom prst="rect">
            <a:avLst/>
          </a:prstGeom>
          <a:noFill/>
          <a:ln w="9525">
            <a:noFill/>
            <a:miter lim="800000"/>
            <a:headEnd/>
            <a:tailEnd/>
          </a:ln>
        </p:spPr>
      </p:pic>
      <p:sp>
        <p:nvSpPr>
          <p:cNvPr id="26" name="25 CuadroTexto"/>
          <p:cNvSpPr txBox="1"/>
          <p:nvPr/>
        </p:nvSpPr>
        <p:spPr>
          <a:xfrm>
            <a:off x="17980136" y="7610955"/>
            <a:ext cx="4020779" cy="1096999"/>
          </a:xfrm>
          <a:prstGeom prst="rect">
            <a:avLst/>
          </a:prstGeom>
          <a:noFill/>
        </p:spPr>
        <p:txBody>
          <a:bodyPr wrap="square" lIns="217709" tIns="108855" rIns="217709" bIns="108855" rtlCol="0">
            <a:spAutoFit/>
          </a:bodyPr>
          <a:lstStyle/>
          <a:p>
            <a:r>
              <a:rPr lang="ca-ES" sz="5700" dirty="0" err="1" smtClean="0">
                <a:solidFill>
                  <a:schemeClr val="accent3">
                    <a:lumMod val="75000"/>
                  </a:schemeClr>
                </a:solidFill>
              </a:rPr>
              <a:t>Landsense</a:t>
            </a:r>
            <a:endParaRPr lang="ca-ES" sz="5700" dirty="0">
              <a:solidFill>
                <a:schemeClr val="accent3">
                  <a:lumMod val="75000"/>
                </a:schemeClr>
              </a:solidFill>
            </a:endParaRPr>
          </a:p>
        </p:txBody>
      </p:sp>
      <p:grpSp>
        <p:nvGrpSpPr>
          <p:cNvPr id="3" name="13 Grupo"/>
          <p:cNvGrpSpPr/>
          <p:nvPr/>
        </p:nvGrpSpPr>
        <p:grpSpPr>
          <a:xfrm>
            <a:off x="6287344" y="2537520"/>
            <a:ext cx="11041947" cy="8858924"/>
            <a:chOff x="2411760" y="2413536"/>
            <a:chExt cx="4140730" cy="4429462"/>
          </a:xfrm>
        </p:grpSpPr>
        <p:sp>
          <p:nvSpPr>
            <p:cNvPr id="27" name="26 CuadroTexto"/>
            <p:cNvSpPr txBox="1"/>
            <p:nvPr/>
          </p:nvSpPr>
          <p:spPr>
            <a:xfrm>
              <a:off x="2483768" y="2564904"/>
              <a:ext cx="3994235" cy="4278094"/>
            </a:xfrm>
            <a:prstGeom prst="rect">
              <a:avLst/>
            </a:prstGeom>
            <a:solidFill>
              <a:schemeClr val="bg1"/>
            </a:solidFill>
            <a:ln w="3175">
              <a:solidFill>
                <a:schemeClr val="tx1"/>
              </a:solidFill>
            </a:ln>
          </p:spPr>
          <p:txBody>
            <a:bodyPr wrap="square" rtlCol="0">
              <a:spAutoFit/>
            </a:bodyPr>
            <a:lstStyle/>
            <a:p>
              <a:endParaRPr lang="ca-ES" dirty="0" smtClean="0"/>
            </a:p>
            <a:p>
              <a:endParaRPr lang="ca-ES" dirty="0" smtClean="0"/>
            </a:p>
            <a:p>
              <a:endParaRPr lang="ca-ES" dirty="0" smtClean="0"/>
            </a:p>
            <a:p>
              <a:endParaRPr lang="ca-ES" dirty="0" smtClean="0"/>
            </a:p>
            <a:p>
              <a:endParaRPr lang="en-US" dirty="0" smtClean="0"/>
            </a:p>
            <a:p>
              <a:pPr marL="430883" indent="-430883">
                <a:buFont typeface="Arial" pitchFamily="34" charset="0"/>
                <a:buChar char="•"/>
              </a:pPr>
              <a:r>
                <a:rPr lang="en-US" dirty="0" smtClean="0"/>
                <a:t>Inventory of  citizen observatories and sustainability</a:t>
              </a:r>
            </a:p>
            <a:p>
              <a:pPr marL="430883" indent="-430883">
                <a:buFont typeface="Arial" pitchFamily="34" charset="0"/>
                <a:buChar char="•"/>
              </a:pPr>
              <a:r>
                <a:rPr lang="en-US" dirty="0" smtClean="0"/>
                <a:t>Accelerate the uptake of Citizen Observatories</a:t>
              </a:r>
            </a:p>
            <a:p>
              <a:pPr marL="430883" indent="-430883">
                <a:buFont typeface="Arial" pitchFamily="34" charset="0"/>
                <a:buChar char="•"/>
              </a:pPr>
              <a:r>
                <a:rPr lang="en-US" dirty="0" smtClean="0"/>
                <a:t>Facilitate adoption in </a:t>
              </a:r>
              <a:r>
                <a:rPr lang="en-US" dirty="0" err="1" smtClean="0"/>
                <a:t>EO</a:t>
              </a:r>
              <a:r>
                <a:rPr lang="en-US" dirty="0" smtClean="0"/>
                <a:t> communities </a:t>
              </a:r>
              <a:endParaRPr lang="en-US" dirty="0"/>
            </a:p>
          </p:txBody>
        </p:sp>
        <p:pic>
          <p:nvPicPr>
            <p:cNvPr id="8" name="Picture 5"/>
            <p:cNvPicPr/>
            <p:nvPr/>
          </p:nvPicPr>
          <p:blipFill>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411760" y="2413536"/>
              <a:ext cx="4140730" cy="166353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The integration of CS</a:t>
            </a:r>
            <a:endParaRPr lang="ca-ES" dirty="0"/>
          </a:p>
        </p:txBody>
      </p:sp>
      <p:sp>
        <p:nvSpPr>
          <p:cNvPr id="3" name="2 Marcador de texto"/>
          <p:cNvSpPr>
            <a:spLocks noGrp="1"/>
          </p:cNvSpPr>
          <p:nvPr>
            <p:ph type="body" idx="1"/>
          </p:nvPr>
        </p:nvSpPr>
        <p:spPr/>
        <p:txBody>
          <a:bodyPr/>
          <a:lstStyle/>
          <a:p>
            <a:pPr lvl="0"/>
            <a:r>
              <a:rPr lang="en-US" dirty="0" smtClean="0"/>
              <a:t>At the project description level</a:t>
            </a:r>
          </a:p>
          <a:p>
            <a:pPr lvl="1"/>
            <a:r>
              <a:rPr lang="en-US" dirty="0" smtClean="0"/>
              <a:t>Project documentation via </a:t>
            </a:r>
            <a:r>
              <a:rPr lang="en-US" dirty="0"/>
              <a:t>Public Participation in Scientific Research </a:t>
            </a:r>
            <a:r>
              <a:rPr lang="en-US" dirty="0" smtClean="0"/>
              <a:t>metadata model (and the COST action efforts)</a:t>
            </a:r>
            <a:endParaRPr lang="en-US" dirty="0" smtClean="0"/>
          </a:p>
          <a:p>
            <a:pPr lvl="0"/>
            <a:r>
              <a:rPr lang="en-US" dirty="0" smtClean="0"/>
              <a:t>At the service level</a:t>
            </a:r>
          </a:p>
          <a:p>
            <a:pPr lvl="1"/>
            <a:r>
              <a:rPr lang="en-US" dirty="0" smtClean="0"/>
              <a:t>SWE4SC</a:t>
            </a:r>
          </a:p>
          <a:p>
            <a:pPr lvl="1"/>
            <a:r>
              <a:rPr lang="en-US" dirty="0" err="1" smtClean="0"/>
              <a:t>IoT</a:t>
            </a:r>
            <a:endParaRPr lang="en-US" dirty="0" smtClean="0"/>
          </a:p>
          <a:p>
            <a:pPr lvl="0"/>
            <a:r>
              <a:rPr lang="en-US" dirty="0" smtClean="0"/>
              <a:t>At the data level</a:t>
            </a:r>
          </a:p>
          <a:p>
            <a:pPr lvl="1"/>
            <a:r>
              <a:rPr lang="en-US" dirty="0" smtClean="0"/>
              <a:t>Conflation of datasets using semantic mediation</a:t>
            </a:r>
            <a:endParaRPr lang="ca-E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7693573" y="730250"/>
            <a:ext cx="15014026" cy="2651124"/>
          </a:xfrm>
          <a:prstGeom prst="rect">
            <a:avLst/>
          </a:prstGeom>
          <a:noFill/>
          <a:ln>
            <a:noFill/>
          </a:ln>
        </p:spPr>
        <p:txBody>
          <a:bodyPr lIns="182850" tIns="91400" rIns="182850" bIns="91400" anchor="ctr" anchorCtr="0">
            <a:noAutofit/>
          </a:bodyPr>
          <a:lstStyle/>
          <a:p>
            <a:pPr>
              <a:buSzPct val="25000"/>
            </a:pPr>
            <a:r>
              <a:rPr lang="en-GB" sz="7200" dirty="0" smtClean="0"/>
              <a:t>demonstration cases</a:t>
            </a:r>
            <a:endParaRPr lang="en-GB" sz="7200" dirty="0"/>
          </a:p>
        </p:txBody>
      </p:sp>
      <p:pic>
        <p:nvPicPr>
          <p:cNvPr id="144" name="Shape 144"/>
          <p:cNvPicPr preferRelativeResize="0"/>
          <p:nvPr/>
        </p:nvPicPr>
        <p:blipFill rotWithShape="1">
          <a:blip r:embed="rId3" cstate="print">
            <a:alphaModFix/>
          </a:blip>
          <a:srcRect/>
          <a:stretch/>
        </p:blipFill>
        <p:spPr>
          <a:xfrm>
            <a:off x="1471228" y="1574736"/>
            <a:ext cx="6240568" cy="1416920"/>
          </a:xfrm>
          <a:prstGeom prst="rect">
            <a:avLst/>
          </a:prstGeom>
          <a:noFill/>
          <a:ln>
            <a:noFill/>
          </a:ln>
        </p:spPr>
      </p:pic>
      <p:pic>
        <p:nvPicPr>
          <p:cNvPr id="1027" name="Picture 3"/>
          <p:cNvPicPr>
            <a:picLocks noChangeAspect="1" noChangeArrowheads="1"/>
          </p:cNvPicPr>
          <p:nvPr/>
        </p:nvPicPr>
        <p:blipFill>
          <a:blip r:embed="rId4" cstate="print"/>
          <a:srcRect/>
          <a:stretch>
            <a:fillRect/>
          </a:stretch>
        </p:blipFill>
        <p:spPr bwMode="auto">
          <a:xfrm>
            <a:off x="3549583" y="3541919"/>
            <a:ext cx="7267202" cy="10174082"/>
          </a:xfrm>
          <a:prstGeom prst="rect">
            <a:avLst/>
          </a:prstGeom>
          <a:noFill/>
          <a:ln w="9525">
            <a:noFill/>
            <a:miter lim="800000"/>
            <a:headEnd/>
            <a:tailEnd/>
          </a:ln>
        </p:spPr>
      </p:pic>
      <p:pic>
        <p:nvPicPr>
          <p:cNvPr id="1033" name="Picture 9"/>
          <p:cNvPicPr>
            <a:picLocks noChangeAspect="1" noChangeArrowheads="1"/>
          </p:cNvPicPr>
          <p:nvPr/>
        </p:nvPicPr>
        <p:blipFill>
          <a:blip r:embed="rId5" cstate="print"/>
          <a:srcRect/>
          <a:stretch>
            <a:fillRect/>
          </a:stretch>
        </p:blipFill>
        <p:spPr bwMode="auto">
          <a:xfrm>
            <a:off x="12017679" y="6556738"/>
            <a:ext cx="3371346" cy="3342936"/>
          </a:xfrm>
          <a:prstGeom prst="rect">
            <a:avLst/>
          </a:prstGeom>
          <a:ln>
            <a:noFill/>
          </a:ln>
          <a:effectLst>
            <a:outerShdw blurRad="190500" algn="tl" rotWithShape="0">
              <a:srgbClr val="000000">
                <a:alpha val="70000"/>
              </a:srgbClr>
            </a:outerShdw>
          </a:effectLst>
        </p:spPr>
      </p:pic>
      <p:cxnSp>
        <p:nvCxnSpPr>
          <p:cNvPr id="16" name="15 Conector recto"/>
          <p:cNvCxnSpPr>
            <a:endCxn id="1033" idx="1"/>
          </p:cNvCxnSpPr>
          <p:nvPr/>
        </p:nvCxnSpPr>
        <p:spPr>
          <a:xfrm>
            <a:off x="6256662" y="5434550"/>
            <a:ext cx="5761016" cy="27936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6" cstate="print"/>
          <a:srcRect/>
          <a:stretch>
            <a:fillRect/>
          </a:stretch>
        </p:blipFill>
        <p:spPr bwMode="auto">
          <a:xfrm>
            <a:off x="15476657" y="4706439"/>
            <a:ext cx="3409226" cy="3371346"/>
          </a:xfrm>
          <a:prstGeom prst="rect">
            <a:avLst/>
          </a:prstGeom>
          <a:ln>
            <a:noFill/>
          </a:ln>
          <a:effectLst>
            <a:outerShdw blurRad="190500" algn="tl" rotWithShape="0">
              <a:srgbClr val="000000">
                <a:alpha val="70000"/>
              </a:srgbClr>
            </a:outerShdw>
          </a:effectLst>
        </p:spPr>
      </p:pic>
      <p:cxnSp>
        <p:nvCxnSpPr>
          <p:cNvPr id="19" name="18 Conector recto"/>
          <p:cNvCxnSpPr>
            <a:stCxn id="1032" idx="1"/>
          </p:cNvCxnSpPr>
          <p:nvPr/>
        </p:nvCxnSpPr>
        <p:spPr>
          <a:xfrm flipH="1" flipV="1">
            <a:off x="6306207" y="5360276"/>
            <a:ext cx="9170450" cy="103183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7" cstate="print"/>
          <a:srcRect/>
          <a:stretch>
            <a:fillRect/>
          </a:stretch>
        </p:blipFill>
        <p:spPr bwMode="auto">
          <a:xfrm>
            <a:off x="18192762" y="1258369"/>
            <a:ext cx="3342936" cy="3390286"/>
          </a:xfrm>
          <a:prstGeom prst="rect">
            <a:avLst/>
          </a:prstGeom>
          <a:ln>
            <a:noFill/>
          </a:ln>
          <a:effectLst>
            <a:outerShdw blurRad="190500" algn="tl" rotWithShape="0">
              <a:srgbClr val="000000">
                <a:alpha val="70000"/>
              </a:srgbClr>
            </a:outerShdw>
          </a:effectLst>
        </p:spPr>
      </p:pic>
      <p:cxnSp>
        <p:nvCxnSpPr>
          <p:cNvPr id="20" name="19 Conector recto"/>
          <p:cNvCxnSpPr>
            <a:stCxn id="1030" idx="1"/>
          </p:cNvCxnSpPr>
          <p:nvPr/>
        </p:nvCxnSpPr>
        <p:spPr>
          <a:xfrm flipH="1">
            <a:off x="7157545" y="2953512"/>
            <a:ext cx="11035218" cy="13662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8" cstate="print"/>
          <a:srcRect/>
          <a:stretch>
            <a:fillRect/>
          </a:stretch>
        </p:blipFill>
        <p:spPr bwMode="auto">
          <a:xfrm>
            <a:off x="1" y="9803001"/>
            <a:ext cx="3409226" cy="3371346"/>
          </a:xfrm>
          <a:prstGeom prst="rect">
            <a:avLst/>
          </a:prstGeom>
          <a:ln>
            <a:noFill/>
          </a:ln>
          <a:effectLst>
            <a:outerShdw blurRad="190500" algn="tl" rotWithShape="0">
              <a:srgbClr val="000000">
                <a:alpha val="70000"/>
              </a:srgbClr>
            </a:outerShdw>
          </a:effectLst>
        </p:spPr>
      </p:pic>
      <p:cxnSp>
        <p:nvCxnSpPr>
          <p:cNvPr id="26" name="25 Conector recto"/>
          <p:cNvCxnSpPr>
            <a:stCxn id="1031" idx="0"/>
          </p:cNvCxnSpPr>
          <p:nvPr/>
        </p:nvCxnSpPr>
        <p:spPr>
          <a:xfrm flipV="1">
            <a:off x="1704615" y="6369268"/>
            <a:ext cx="3907910" cy="3433732"/>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9" cstate="print"/>
          <a:srcRect/>
          <a:stretch>
            <a:fillRect/>
          </a:stretch>
        </p:blipFill>
        <p:spPr bwMode="auto">
          <a:xfrm>
            <a:off x="16615392" y="8654571"/>
            <a:ext cx="3342936" cy="3390286"/>
          </a:xfrm>
          <a:prstGeom prst="rect">
            <a:avLst/>
          </a:prstGeom>
          <a:ln>
            <a:noFill/>
          </a:ln>
          <a:effectLst>
            <a:outerShdw blurRad="190500" algn="tl" rotWithShape="0">
              <a:srgbClr val="000000">
                <a:alpha val="70000"/>
              </a:srgbClr>
            </a:outerShdw>
          </a:effectLst>
        </p:spPr>
      </p:pic>
      <p:cxnSp>
        <p:nvCxnSpPr>
          <p:cNvPr id="29" name="28 Conector recto"/>
          <p:cNvCxnSpPr>
            <a:endCxn id="1029" idx="1"/>
          </p:cNvCxnSpPr>
          <p:nvPr/>
        </p:nvCxnSpPr>
        <p:spPr>
          <a:xfrm>
            <a:off x="9049407" y="10026869"/>
            <a:ext cx="7565986" cy="32284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10" cstate="print"/>
          <a:srcRect/>
          <a:stretch>
            <a:fillRect/>
          </a:stretch>
        </p:blipFill>
        <p:spPr bwMode="auto">
          <a:xfrm>
            <a:off x="11616696" y="10282300"/>
            <a:ext cx="3385744" cy="3433700"/>
          </a:xfrm>
          <a:prstGeom prst="rect">
            <a:avLst/>
          </a:prstGeom>
          <a:ln>
            <a:noFill/>
          </a:ln>
          <a:effectLst>
            <a:outerShdw blurRad="190500" algn="tl" rotWithShape="0">
              <a:srgbClr val="000000">
                <a:alpha val="70000"/>
              </a:srgbClr>
            </a:outerShdw>
          </a:effectLst>
        </p:spPr>
      </p:pic>
      <p:cxnSp>
        <p:nvCxnSpPr>
          <p:cNvPr id="33" name="32 Conector recto"/>
          <p:cNvCxnSpPr>
            <a:endCxn id="1028" idx="1"/>
          </p:cNvCxnSpPr>
          <p:nvPr/>
        </p:nvCxnSpPr>
        <p:spPr>
          <a:xfrm>
            <a:off x="8576443" y="11004333"/>
            <a:ext cx="3040254" cy="99481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121"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9746969" y="2526951"/>
            <a:ext cx="2671598" cy="3247826"/>
          </a:xfrm>
          <a:prstGeom prst="rect">
            <a:avLst/>
          </a:prstGeom>
          <a:noFill/>
          <a:ln w="9525">
            <a:noFill/>
            <a:miter lim="800000"/>
            <a:headEnd/>
            <a:tailEnd/>
          </a:ln>
        </p:spPr>
      </p:pic>
      <p:pic>
        <p:nvPicPr>
          <p:cNvPr id="37"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7277037" y="5511889"/>
            <a:ext cx="2671598" cy="3247826"/>
          </a:xfrm>
          <a:prstGeom prst="rect">
            <a:avLst/>
          </a:prstGeom>
          <a:noFill/>
          <a:ln w="9525">
            <a:noFill/>
            <a:miter lim="800000"/>
            <a:headEnd/>
            <a:tailEnd/>
          </a:ln>
        </p:spPr>
      </p:pic>
      <p:pic>
        <p:nvPicPr>
          <p:cNvPr id="38"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8222969" y="9705515"/>
            <a:ext cx="2671598" cy="3247826"/>
          </a:xfrm>
          <a:prstGeom prst="rect">
            <a:avLst/>
          </a:prstGeom>
          <a:noFill/>
          <a:ln w="9525">
            <a:noFill/>
            <a:miter lim="800000"/>
            <a:headEnd/>
            <a:tailEnd/>
          </a:ln>
        </p:spPr>
      </p:pic>
      <p:pic>
        <p:nvPicPr>
          <p:cNvPr id="39"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3650969" y="7340689"/>
            <a:ext cx="2671598" cy="3247826"/>
          </a:xfrm>
          <a:prstGeom prst="rect">
            <a:avLst/>
          </a:prstGeom>
          <a:noFill/>
          <a:ln w="9525">
            <a:noFill/>
            <a:miter lim="800000"/>
            <a:headEnd/>
            <a:tailEnd/>
          </a:ln>
        </p:spPr>
      </p:pic>
      <p:pic>
        <p:nvPicPr>
          <p:cNvPr id="40"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3304127" y="10468175"/>
            <a:ext cx="2671598" cy="3247826"/>
          </a:xfrm>
          <a:prstGeom prst="rect">
            <a:avLst/>
          </a:prstGeom>
          <a:noFill/>
          <a:ln w="9525">
            <a:noFill/>
            <a:miter lim="800000"/>
            <a:headEnd/>
            <a:tailEnd/>
          </a:ln>
        </p:spPr>
      </p:pic>
      <p:pic>
        <p:nvPicPr>
          <p:cNvPr id="41"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858359" y="10468175"/>
            <a:ext cx="2671598" cy="3247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7565239" y="5824"/>
            <a:ext cx="14707882" cy="2651124"/>
          </a:xfrm>
          <a:prstGeom prst="rect">
            <a:avLst/>
          </a:prstGeom>
          <a:noFill/>
          <a:ln>
            <a:noFill/>
          </a:ln>
        </p:spPr>
        <p:txBody>
          <a:bodyPr lIns="182850" tIns="91400" rIns="182850" bIns="91400" anchor="ctr" anchorCtr="0">
            <a:noAutofit/>
          </a:bodyPr>
          <a:lstStyle/>
          <a:p>
            <a:pPr algn="l">
              <a:lnSpc>
                <a:spcPct val="90000"/>
              </a:lnSpc>
              <a:buClr>
                <a:srgbClr val="7F7F7F"/>
              </a:buClr>
              <a:buSzPct val="25000"/>
            </a:pPr>
            <a:r>
              <a:rPr lang="en-GB" sz="7200" b="1" dirty="0" smtClean="0">
                <a:solidFill>
                  <a:srgbClr val="7F7F7F"/>
                </a:solidFill>
                <a:latin typeface="Century Gothic"/>
                <a:ea typeface="Century Gothic"/>
                <a:cs typeface="Century Gothic"/>
                <a:sym typeface="Century Gothic"/>
              </a:rPr>
              <a:t>as a GEOSS data provider</a:t>
            </a:r>
            <a:endParaRPr lang="en-GB" sz="7200" b="1" dirty="0">
              <a:solidFill>
                <a:srgbClr val="7F7F7F"/>
              </a:solidFill>
              <a:latin typeface="Century Gothic"/>
              <a:ea typeface="Century Gothic"/>
              <a:cs typeface="Century Gothic"/>
              <a:sym typeface="Century Gothic"/>
            </a:endParaRPr>
          </a:p>
        </p:txBody>
      </p:sp>
      <p:pic>
        <p:nvPicPr>
          <p:cNvPr id="152" name="Shape 152"/>
          <p:cNvPicPr preferRelativeResize="0"/>
          <p:nvPr/>
        </p:nvPicPr>
        <p:blipFill rotWithShape="1">
          <a:blip r:embed="rId3" cstate="print">
            <a:alphaModFix/>
          </a:blip>
          <a:srcRect r="33907"/>
          <a:stretch/>
        </p:blipFill>
        <p:spPr>
          <a:xfrm>
            <a:off x="1345100" y="2973255"/>
            <a:ext cx="10414852" cy="10917494"/>
          </a:xfrm>
          <a:prstGeom prst="rect">
            <a:avLst/>
          </a:prstGeom>
          <a:noFill/>
          <a:ln>
            <a:noFill/>
          </a:ln>
        </p:spPr>
      </p:pic>
      <p:pic>
        <p:nvPicPr>
          <p:cNvPr id="153" name="Shape 153"/>
          <p:cNvPicPr preferRelativeResize="0"/>
          <p:nvPr/>
        </p:nvPicPr>
        <p:blipFill rotWithShape="1">
          <a:blip r:embed="rId4" cstate="print">
            <a:alphaModFix/>
          </a:blip>
          <a:srcRect/>
          <a:stretch/>
        </p:blipFill>
        <p:spPr>
          <a:xfrm>
            <a:off x="1345100" y="881032"/>
            <a:ext cx="6240568" cy="1416920"/>
          </a:xfrm>
          <a:prstGeom prst="rect">
            <a:avLst/>
          </a:prstGeom>
          <a:noFill/>
          <a:ln>
            <a:noFill/>
          </a:ln>
        </p:spPr>
      </p:pic>
      <p:pic>
        <p:nvPicPr>
          <p:cNvPr id="154" name="Shape 154"/>
          <p:cNvPicPr preferRelativeResize="0"/>
          <p:nvPr/>
        </p:nvPicPr>
        <p:blipFill rotWithShape="1">
          <a:blip r:embed="rId5" cstate="print">
            <a:alphaModFix/>
          </a:blip>
          <a:srcRect/>
          <a:stretch/>
        </p:blipFill>
        <p:spPr>
          <a:xfrm>
            <a:off x="23352320" y="12531725"/>
            <a:ext cx="539356" cy="1092198"/>
          </a:xfrm>
          <a:prstGeom prst="rect">
            <a:avLst/>
          </a:prstGeom>
          <a:noFill/>
          <a:ln>
            <a:noFill/>
          </a:ln>
        </p:spPr>
      </p:pic>
      <p:pic>
        <p:nvPicPr>
          <p:cNvPr id="12"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27504" y="6331695"/>
            <a:ext cx="2209600" cy="2686182"/>
          </a:xfrm>
          <a:prstGeom prst="rect">
            <a:avLst/>
          </a:prstGeom>
          <a:noFill/>
          <a:ln w="9525">
            <a:noFill/>
            <a:miter lim="800000"/>
            <a:headEnd/>
            <a:tailEnd/>
          </a:ln>
        </p:spPr>
      </p:pic>
      <p:pic>
        <p:nvPicPr>
          <p:cNvPr id="1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340718" y="6504903"/>
            <a:ext cx="2209600" cy="2686182"/>
          </a:xfrm>
          <a:prstGeom prst="rect">
            <a:avLst/>
          </a:prstGeom>
          <a:noFill/>
          <a:ln w="9525">
            <a:noFill/>
            <a:miter lim="800000"/>
            <a:headEnd/>
            <a:tailEnd/>
          </a:ln>
        </p:spPr>
      </p:pic>
      <p:pic>
        <p:nvPicPr>
          <p:cNvPr id="14"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897766" y="6652047"/>
            <a:ext cx="2209600" cy="2686182"/>
          </a:xfrm>
          <a:prstGeom prst="rect">
            <a:avLst/>
          </a:prstGeom>
          <a:noFill/>
          <a:ln w="9525">
            <a:noFill/>
            <a:miter lim="800000"/>
            <a:headEnd/>
            <a:tailEnd/>
          </a:ln>
        </p:spPr>
      </p:pic>
      <p:pic>
        <p:nvPicPr>
          <p:cNvPr id="1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444306" y="6820213"/>
            <a:ext cx="2209600" cy="2686182"/>
          </a:xfrm>
          <a:prstGeom prst="rect">
            <a:avLst/>
          </a:prstGeom>
          <a:noFill/>
          <a:ln w="9525">
            <a:noFill/>
            <a:miter lim="800000"/>
            <a:headEnd/>
            <a:tailEnd/>
          </a:ln>
        </p:spPr>
      </p:pic>
      <p:pic>
        <p:nvPicPr>
          <p:cNvPr id="18"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906760" y="6998889"/>
            <a:ext cx="2209600" cy="2686182"/>
          </a:xfrm>
          <a:prstGeom prst="rect">
            <a:avLst/>
          </a:prstGeom>
          <a:noFill/>
          <a:ln w="9525">
            <a:noFill/>
            <a:miter lim="800000"/>
            <a:headEnd/>
            <a:tailEnd/>
          </a:ln>
        </p:spPr>
      </p:pic>
      <p:pic>
        <p:nvPicPr>
          <p:cNvPr id="19"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463808" y="7146033"/>
            <a:ext cx="2209600" cy="2686182"/>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15360352" y="1967388"/>
            <a:ext cx="8064896" cy="11659364"/>
          </a:xfrm>
          <a:prstGeom prst="rect">
            <a:avLst/>
          </a:prstGeom>
          <a:noFill/>
          <a:ln w="9525">
            <a:noFill/>
            <a:miter lim="800000"/>
            <a:headEnd/>
            <a:tailEnd/>
          </a:ln>
        </p:spPr>
      </p:pic>
      <p:sp>
        <p:nvSpPr>
          <p:cNvPr id="29" name="28 Flecha derecha"/>
          <p:cNvSpPr/>
          <p:nvPr/>
        </p:nvSpPr>
        <p:spPr>
          <a:xfrm>
            <a:off x="12768064" y="7866112"/>
            <a:ext cx="2880320"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endParaRPr 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230</TotalTime>
  <Words>692</Words>
  <Application>Microsoft Office PowerPoint</Application>
  <PresentationFormat>Personalizado</PresentationFormat>
  <Paragraphs>111</Paragraphs>
  <Slides>15</Slides>
  <Notes>4</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White</vt:lpstr>
      <vt:lpstr>Diapositiva 1</vt:lpstr>
      <vt:lpstr>Citizen Science as a new data provider</vt:lpstr>
      <vt:lpstr>The need to consider  Citizen Science as  data provider in GEOSS</vt:lpstr>
      <vt:lpstr>What is CS and CO?</vt:lpstr>
      <vt:lpstr>The diversity of CS topics</vt:lpstr>
      <vt:lpstr>The four COs active in H2020 for GEOSS</vt:lpstr>
      <vt:lpstr>The integration of CS</vt:lpstr>
      <vt:lpstr>demonstration cases</vt:lpstr>
      <vt:lpstr>as a GEOSS data provider</vt:lpstr>
      <vt:lpstr>The interoperability experiment on CS supported by</vt:lpstr>
      <vt:lpstr>Community Activities</vt:lpstr>
      <vt:lpstr>The need to consider  Citizen Science as  data provider in GEOSS</vt:lpstr>
      <vt:lpstr>Conclusions Questions</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De Salvo</dc:creator>
  <cp:lastModifiedBy>Joan Maso</cp:lastModifiedBy>
  <cp:revision>8</cp:revision>
  <dcterms:modified xsi:type="dcterms:W3CDTF">2018-05-01T19:00:02Z</dcterms:modified>
</cp:coreProperties>
</file>