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8" r:id="rId3"/>
    <p:sldId id="279" r:id="rId4"/>
    <p:sldId id="278" r:id="rId5"/>
    <p:sldId id="277" r:id="rId6"/>
    <p:sldId id="261" r:id="rId7"/>
    <p:sldId id="275" r:id="rId8"/>
    <p:sldId id="274" r:id="rId9"/>
    <p:sldId id="276" r:id="rId10"/>
    <p:sldId id="267" r:id="rId11"/>
    <p:sldId id="268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85C5"/>
    <a:srgbClr val="609CA3"/>
    <a:srgbClr val="247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45" d="100"/>
          <a:sy n="45" d="100"/>
        </p:scale>
        <p:origin x="-416" y="-44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93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93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093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ransition xmlns:p14="http://schemas.microsoft.com/office/powerpoint/2010/main"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JPG"/><Relationship Id="rId5" Type="http://schemas.openxmlformats.org/officeDocument/2006/relationships/image" Target="../media/image5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DSC_0222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4" t="26068" r="3884"/>
          <a:stretch/>
        </p:blipFill>
        <p:spPr>
          <a:xfrm>
            <a:off x="-1" y="0"/>
            <a:ext cx="17736595" cy="11674567"/>
          </a:xfrm>
          <a:prstGeom prst="rect">
            <a:avLst/>
          </a:prstGeom>
        </p:spPr>
      </p:pic>
      <p:sp>
        <p:nvSpPr>
          <p:cNvPr id="39" name="Shape 142"/>
          <p:cNvSpPr/>
          <p:nvPr/>
        </p:nvSpPr>
        <p:spPr>
          <a:xfrm>
            <a:off x="17592600" y="2643971"/>
            <a:ext cx="6791400" cy="8966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9600" dirty="0" smtClean="0"/>
              <a:t>See You Next Year</a:t>
            </a:r>
          </a:p>
          <a:p>
            <a:r>
              <a:rPr lang="en-US" sz="9600" dirty="0" smtClean="0"/>
              <a:t>In Vienna</a:t>
            </a:r>
          </a:p>
          <a:p>
            <a:r>
              <a:rPr lang="en-US" sz="9600" dirty="0" smtClean="0"/>
              <a:t>23-25 April 2019</a:t>
            </a:r>
          </a:p>
          <a:p>
            <a:r>
              <a:rPr lang="en-US" sz="9600" dirty="0" smtClean="0"/>
              <a:t>4</a:t>
            </a:r>
            <a:r>
              <a:rPr lang="en-US" sz="9600" baseline="30000" dirty="0" smtClean="0"/>
              <a:t>th</a:t>
            </a:r>
            <a:r>
              <a:rPr lang="en-US" sz="9600" dirty="0" smtClean="0"/>
              <a:t> GDPW</a:t>
            </a:r>
            <a:endParaRPr sz="9600" dirty="0"/>
          </a:p>
        </p:txBody>
      </p:sp>
    </p:spTree>
    <p:extLst>
      <p:ext uri="{BB962C8B-B14F-4D97-AF65-F5344CB8AC3E}">
        <p14:creationId xmlns:p14="http://schemas.microsoft.com/office/powerpoint/2010/main" val="245057901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2099157" y="6476392"/>
            <a:ext cx="9084731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Thank you</a:t>
            </a:r>
            <a:endParaRPr dirty="0"/>
          </a:p>
        </p:txBody>
      </p:sp>
      <p:sp>
        <p:nvSpPr>
          <p:cNvPr id="143" name="Shape 143"/>
          <p:cNvSpPr/>
          <p:nvPr/>
        </p:nvSpPr>
        <p:spPr>
          <a:xfrm>
            <a:off x="1889869" y="9087343"/>
            <a:ext cx="10367722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 smtClean="0"/>
              <a:t>Joost.van.Bemmelen</a:t>
            </a:r>
            <a:r>
              <a:rPr dirty="0" err="1" smtClean="0"/>
              <a:t>@</a:t>
            </a:r>
            <a:r>
              <a:rPr lang="en-US" dirty="0" err="1" smtClean="0"/>
              <a:t>esa.int</a:t>
            </a:r>
            <a:r>
              <a:rPr dirty="0" smtClean="0"/>
              <a:t> </a:t>
            </a:r>
            <a:r>
              <a:rPr dirty="0"/>
              <a:t>/ </a:t>
            </a:r>
            <a:r>
              <a:rPr lang="en-US" dirty="0" err="1" smtClean="0"/>
              <a:t>www.esa.int</a:t>
            </a:r>
            <a:endParaRPr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872" y="2609528"/>
            <a:ext cx="11233248" cy="362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89538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822848" y="3977680"/>
            <a:ext cx="21170352" cy="28110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8800" dirty="0" smtClean="0"/>
              <a:t>Workshop</a:t>
            </a:r>
          </a:p>
          <a:p>
            <a:r>
              <a:rPr lang="en-US" sz="8800" dirty="0" smtClean="0"/>
              <a:t>Summary</a:t>
            </a:r>
            <a:endParaRPr sz="8800" dirty="0"/>
          </a:p>
        </p:txBody>
      </p:sp>
      <p:sp>
        <p:nvSpPr>
          <p:cNvPr id="124" name="Shape 124"/>
          <p:cNvSpPr/>
          <p:nvPr/>
        </p:nvSpPr>
        <p:spPr>
          <a:xfrm>
            <a:off x="1938145" y="8265467"/>
            <a:ext cx="5832864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smtClean="0"/>
              <a:t>GEOSS </a:t>
            </a:r>
            <a:r>
              <a:rPr lang="en-US" dirty="0" smtClean="0"/>
              <a:t>Platform </a:t>
            </a:r>
            <a:r>
              <a:rPr lang="en-US" dirty="0" smtClean="0"/>
              <a:t>Team</a:t>
            </a:r>
            <a:endParaRPr dirty="0"/>
          </a:p>
        </p:txBody>
      </p:sp>
      <p:pic>
        <p:nvPicPr>
          <p:cNvPr id="3" name="Picture 2" descr="DSC_022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296" y="2969568"/>
            <a:ext cx="7425700" cy="4931995"/>
          </a:xfrm>
          <a:prstGeom prst="rect">
            <a:avLst/>
          </a:prstGeom>
        </p:spPr>
      </p:pic>
      <p:pic>
        <p:nvPicPr>
          <p:cNvPr id="2" name="Picture 1" descr="DSC_022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856" y="3977680"/>
            <a:ext cx="4931995" cy="7425700"/>
          </a:xfrm>
          <a:prstGeom prst="rect">
            <a:avLst/>
          </a:prstGeom>
        </p:spPr>
      </p:pic>
      <p:pic>
        <p:nvPicPr>
          <p:cNvPr id="10" name="Picture 5" descr="C:\Users\gcolagneli\Google Drive\ESRIN\EMSS_2015\GEO\2017\Presentation\Plenary\Pictures\geoss_platfor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98069">
            <a:off x="20275061" y="8628115"/>
            <a:ext cx="2629774" cy="27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gcolagneli\Google Drive\ESRIN\EMSS_2015\GEO\2017\Presentation\Plenary\Pictures\you_insid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891864">
            <a:off x="18435963" y="9565923"/>
            <a:ext cx="2054157" cy="212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462537" y="5483458"/>
            <a:ext cx="1140087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8800" b="1" i="1" dirty="0" smtClean="0">
                <a:solidFill>
                  <a:srgbClr val="2185C5"/>
                </a:solidFill>
              </a:rPr>
              <a:t>We </a:t>
            </a:r>
            <a:r>
              <a:rPr lang="nl-NL" sz="8800" b="1" i="1" dirty="0" err="1">
                <a:solidFill>
                  <a:srgbClr val="2185C5"/>
                </a:solidFill>
              </a:rPr>
              <a:t>still</a:t>
            </a:r>
            <a:r>
              <a:rPr lang="nl-NL" sz="8800" b="1" i="1" dirty="0">
                <a:solidFill>
                  <a:srgbClr val="2185C5"/>
                </a:solidFill>
              </a:rPr>
              <a:t> </a:t>
            </a:r>
            <a:r>
              <a:rPr lang="nl-NL" sz="8800" b="1" i="1" dirty="0" err="1" smtClean="0">
                <a:solidFill>
                  <a:srgbClr val="2185C5"/>
                </a:solidFill>
              </a:rPr>
              <a:t>can</a:t>
            </a:r>
            <a:r>
              <a:rPr lang="nl-NL" sz="8800" b="1" i="1" dirty="0" smtClean="0">
                <a:solidFill>
                  <a:srgbClr val="2185C5"/>
                </a:solidFill>
              </a:rPr>
              <a:t> do a lot</a:t>
            </a:r>
            <a:r>
              <a:rPr lang="mr-IN" sz="8800" b="1" i="1" dirty="0" smtClean="0">
                <a:solidFill>
                  <a:srgbClr val="2185C5"/>
                </a:solidFill>
              </a:rPr>
              <a:t>…</a:t>
            </a:r>
            <a:endParaRPr lang="nl-NL" sz="8800" b="1" i="1" dirty="0" smtClean="0">
              <a:solidFill>
                <a:srgbClr val="2185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8945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63208" y="881336"/>
            <a:ext cx="1095281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9600" i="1" dirty="0" err="1" smtClean="0">
                <a:solidFill>
                  <a:srgbClr val="2185C5"/>
                </a:solidFill>
              </a:rPr>
              <a:t>Various</a:t>
            </a:r>
            <a:r>
              <a:rPr lang="nl-NL" sz="9600" i="1" dirty="0" smtClean="0">
                <a:solidFill>
                  <a:srgbClr val="2185C5"/>
                </a:solidFill>
              </a:rPr>
              <a:t> </a:t>
            </a:r>
            <a:r>
              <a:rPr lang="nl-NL" sz="9600" i="1" dirty="0" err="1" smtClean="0">
                <a:solidFill>
                  <a:srgbClr val="2185C5"/>
                </a:solidFill>
              </a:rPr>
              <a:t>Challenges</a:t>
            </a:r>
            <a:r>
              <a:rPr lang="en-GB" sz="9600" dirty="0" smtClean="0">
                <a:solidFill>
                  <a:srgbClr val="2185C5"/>
                </a:solidFill>
              </a:rPr>
              <a:t> </a:t>
            </a:r>
            <a:endParaRPr lang="en-US" sz="9600" dirty="0">
              <a:solidFill>
                <a:srgbClr val="2185C5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62808" y="6713984"/>
            <a:ext cx="3860078" cy="861774"/>
          </a:xfrm>
          <a:prstGeom prst="rect">
            <a:avLst/>
          </a:prstGeom>
          <a:solidFill>
            <a:schemeClr val="bg2"/>
          </a:solidFill>
          <a:ln>
            <a:solidFill>
              <a:srgbClr val="3A81BA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2185C5"/>
                </a:solidFill>
              </a:rPr>
              <a:t>Big Data </a:t>
            </a:r>
            <a:endParaRPr lang="en-US" dirty="0">
              <a:solidFill>
                <a:srgbClr val="2185C5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15536" y="6930008"/>
            <a:ext cx="8170423" cy="861774"/>
          </a:xfrm>
          <a:prstGeom prst="rect">
            <a:avLst/>
          </a:prstGeom>
          <a:solidFill>
            <a:schemeClr val="bg2"/>
          </a:solidFill>
          <a:ln>
            <a:solidFill>
              <a:srgbClr val="3A81BA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2185C5"/>
                </a:solidFill>
              </a:rPr>
              <a:t>Application Ready Data	</a:t>
            </a:r>
            <a:endParaRPr lang="en-US" dirty="0">
              <a:solidFill>
                <a:srgbClr val="2185C5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952640" y="7146032"/>
            <a:ext cx="6192688" cy="861774"/>
          </a:xfrm>
          <a:prstGeom prst="rect">
            <a:avLst/>
          </a:prstGeom>
          <a:solidFill>
            <a:schemeClr val="bg2"/>
          </a:solidFill>
          <a:ln>
            <a:solidFill>
              <a:srgbClr val="3A81BA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2185C5"/>
                </a:solidFill>
              </a:rPr>
              <a:t>Analysis Ready Data</a:t>
            </a:r>
            <a:endParaRPr lang="en-US" dirty="0">
              <a:solidFill>
                <a:srgbClr val="2185C5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991200" y="9308594"/>
            <a:ext cx="5976664" cy="861774"/>
          </a:xfrm>
          <a:prstGeom prst="rect">
            <a:avLst/>
          </a:prstGeom>
          <a:solidFill>
            <a:schemeClr val="bg2"/>
          </a:solidFill>
          <a:ln>
            <a:solidFill>
              <a:srgbClr val="3A81BA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2185C5"/>
                </a:solidFill>
              </a:rPr>
              <a:t>Ground Truth Data</a:t>
            </a:r>
            <a:endParaRPr lang="en-US" dirty="0">
              <a:solidFill>
                <a:srgbClr val="2185C5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4280232" y="9812650"/>
            <a:ext cx="5976664" cy="861774"/>
          </a:xfrm>
          <a:prstGeom prst="rect">
            <a:avLst/>
          </a:prstGeom>
          <a:solidFill>
            <a:schemeClr val="bg2"/>
          </a:solidFill>
          <a:ln>
            <a:solidFill>
              <a:srgbClr val="3A81BA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2185C5"/>
                </a:solidFill>
              </a:rPr>
              <a:t>In-situ Data</a:t>
            </a:r>
            <a:endParaRPr lang="en-US" dirty="0">
              <a:solidFill>
                <a:srgbClr val="2185C5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47384" y="6425952"/>
            <a:ext cx="11433339" cy="1200329"/>
          </a:xfrm>
          <a:prstGeom prst="rect">
            <a:avLst/>
          </a:prstGeom>
          <a:solidFill>
            <a:schemeClr val="bg2"/>
          </a:solidFill>
          <a:ln>
            <a:solidFill>
              <a:srgbClr val="3A81BA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7200" i="1" dirty="0" smtClean="0">
                <a:solidFill>
                  <a:srgbClr val="2185C5"/>
                </a:solidFill>
              </a:rPr>
              <a:t>Engaging the User</a:t>
            </a:r>
            <a:endParaRPr lang="en-US" sz="7200" dirty="0">
              <a:solidFill>
                <a:srgbClr val="2185C5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59352" y="3977680"/>
            <a:ext cx="4589140" cy="861774"/>
          </a:xfrm>
          <a:prstGeom prst="rect">
            <a:avLst/>
          </a:prstGeom>
          <a:solidFill>
            <a:schemeClr val="bg2"/>
          </a:solidFill>
          <a:ln>
            <a:solidFill>
              <a:srgbClr val="3A81BA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2185C5"/>
                </a:solidFill>
              </a:rPr>
              <a:t>Algorithms</a:t>
            </a:r>
            <a:endParaRPr lang="en-US" dirty="0">
              <a:solidFill>
                <a:srgbClr val="2185C5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48184" y="4121696"/>
            <a:ext cx="5032302" cy="861774"/>
          </a:xfrm>
          <a:prstGeom prst="rect">
            <a:avLst/>
          </a:prstGeom>
          <a:solidFill>
            <a:schemeClr val="bg2"/>
          </a:solidFill>
          <a:ln>
            <a:solidFill>
              <a:srgbClr val="3A81BA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i="1" dirty="0" err="1" smtClean="0">
                <a:solidFill>
                  <a:srgbClr val="2185C5"/>
                </a:solidFill>
              </a:rPr>
              <a:t>Wishdom</a:t>
            </a:r>
            <a:endParaRPr lang="en-US" dirty="0">
              <a:solidFill>
                <a:srgbClr val="2185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38503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1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70920" y="3329608"/>
            <a:ext cx="20102512" cy="5970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i="1" dirty="0">
                <a:solidFill>
                  <a:srgbClr val="2185C5"/>
                </a:solidFill>
              </a:rPr>
              <a:t>Move </a:t>
            </a:r>
            <a:r>
              <a:rPr lang="nl-NL" i="1" dirty="0" err="1">
                <a:solidFill>
                  <a:srgbClr val="2185C5"/>
                </a:solidFill>
              </a:rPr>
              <a:t>towards</a:t>
            </a:r>
            <a:r>
              <a:rPr lang="nl-NL" i="1" dirty="0">
                <a:solidFill>
                  <a:srgbClr val="2185C5"/>
                </a:solidFill>
              </a:rPr>
              <a:t> </a:t>
            </a:r>
            <a:r>
              <a:rPr lang="nl-NL" i="1" dirty="0" err="1">
                <a:solidFill>
                  <a:srgbClr val="2185C5"/>
                </a:solidFill>
              </a:rPr>
              <a:t>an</a:t>
            </a:r>
            <a:r>
              <a:rPr lang="nl-NL" i="1" dirty="0">
                <a:solidFill>
                  <a:srgbClr val="2185C5"/>
                </a:solidFill>
              </a:rPr>
              <a:t> era </a:t>
            </a:r>
            <a:r>
              <a:rPr lang="nl-NL" i="1" dirty="0" smtClean="0">
                <a:solidFill>
                  <a:srgbClr val="2185C5"/>
                </a:solidFill>
              </a:rPr>
              <a:t>of</a:t>
            </a:r>
          </a:p>
          <a:p>
            <a:endParaRPr lang="nl-NL" i="1" dirty="0">
              <a:solidFill>
                <a:srgbClr val="2185C5"/>
              </a:solidFill>
            </a:endParaRPr>
          </a:p>
          <a:p>
            <a:r>
              <a:rPr lang="nl-NL" sz="6600" b="1" i="1" dirty="0" smtClean="0">
                <a:solidFill>
                  <a:srgbClr val="2185C5"/>
                </a:solidFill>
              </a:rPr>
              <a:t> </a:t>
            </a:r>
            <a:r>
              <a:rPr lang="nl-NL" sz="6600" b="1" i="1" dirty="0" err="1">
                <a:solidFill>
                  <a:srgbClr val="2185C5"/>
                </a:solidFill>
              </a:rPr>
              <a:t>Applied</a:t>
            </a:r>
            <a:r>
              <a:rPr lang="nl-NL" sz="6600" b="1" i="1" dirty="0">
                <a:solidFill>
                  <a:srgbClr val="2185C5"/>
                </a:solidFill>
              </a:rPr>
              <a:t> GEOSS… </a:t>
            </a:r>
            <a:endParaRPr lang="nl-NL" sz="6600" b="1" i="1" dirty="0" smtClean="0">
              <a:solidFill>
                <a:srgbClr val="2185C5"/>
              </a:solidFill>
            </a:endParaRPr>
          </a:p>
          <a:p>
            <a:endParaRPr lang="en-GB" dirty="0">
              <a:solidFill>
                <a:srgbClr val="2185C5"/>
              </a:solidFill>
            </a:endParaRPr>
          </a:p>
          <a:p>
            <a:r>
              <a:rPr lang="nl-NL" i="1" dirty="0">
                <a:solidFill>
                  <a:srgbClr val="2185C5"/>
                </a:solidFill>
              </a:rPr>
              <a:t>or </a:t>
            </a:r>
            <a:endParaRPr lang="nl-NL" i="1" dirty="0" smtClean="0">
              <a:solidFill>
                <a:srgbClr val="2185C5"/>
              </a:solidFill>
            </a:endParaRPr>
          </a:p>
          <a:p>
            <a:endParaRPr lang="en-GB" dirty="0">
              <a:solidFill>
                <a:srgbClr val="2185C5"/>
              </a:solidFill>
            </a:endParaRPr>
          </a:p>
          <a:p>
            <a:r>
              <a:rPr lang="nl-NL" sz="6600" b="1" i="1" dirty="0" err="1">
                <a:solidFill>
                  <a:srgbClr val="2185C5"/>
                </a:solidFill>
              </a:rPr>
              <a:t>Applied</a:t>
            </a:r>
            <a:r>
              <a:rPr lang="nl-NL" sz="6600" b="1" i="1" dirty="0">
                <a:solidFill>
                  <a:srgbClr val="2185C5"/>
                </a:solidFill>
              </a:rPr>
              <a:t> Earth </a:t>
            </a:r>
            <a:r>
              <a:rPr lang="nl-NL" sz="6600" b="1" i="1" dirty="0" err="1">
                <a:solidFill>
                  <a:srgbClr val="2185C5"/>
                </a:solidFill>
              </a:rPr>
              <a:t>Observations</a:t>
            </a:r>
            <a:r>
              <a:rPr lang="nl-NL" sz="6600" b="1" i="1" dirty="0">
                <a:solidFill>
                  <a:srgbClr val="2185C5"/>
                </a:solidFill>
              </a:rPr>
              <a:t> </a:t>
            </a:r>
            <a:r>
              <a:rPr lang="nl-NL" sz="6600" b="1" i="1" dirty="0" err="1">
                <a:solidFill>
                  <a:srgbClr val="2185C5"/>
                </a:solidFill>
              </a:rPr>
              <a:t>enabled</a:t>
            </a:r>
            <a:r>
              <a:rPr lang="nl-NL" sz="6600" b="1" i="1" dirty="0">
                <a:solidFill>
                  <a:srgbClr val="2185C5"/>
                </a:solidFill>
              </a:rPr>
              <a:t> </a:t>
            </a:r>
            <a:r>
              <a:rPr lang="nl-NL" sz="6600" b="1" i="1" dirty="0" err="1">
                <a:solidFill>
                  <a:srgbClr val="2185C5"/>
                </a:solidFill>
              </a:rPr>
              <a:t>by</a:t>
            </a:r>
            <a:r>
              <a:rPr lang="nl-NL" sz="6600" b="1" i="1" dirty="0">
                <a:solidFill>
                  <a:srgbClr val="2185C5"/>
                </a:solidFill>
              </a:rPr>
              <a:t> GEOSS</a:t>
            </a:r>
            <a:endParaRPr lang="en-GB" sz="6600" b="1" dirty="0">
              <a:solidFill>
                <a:srgbClr val="2185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6788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03028" y="4409728"/>
            <a:ext cx="15165634" cy="41549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i="1" dirty="0" smtClean="0">
                <a:solidFill>
                  <a:srgbClr val="2185C5"/>
                </a:solidFill>
              </a:rPr>
              <a:t>But we are on our way</a:t>
            </a:r>
          </a:p>
          <a:p>
            <a:r>
              <a:rPr lang="en-US" sz="8800" b="1" i="1" dirty="0" smtClean="0">
                <a:solidFill>
                  <a:srgbClr val="2185C5"/>
                </a:solidFill>
              </a:rPr>
              <a:t>Given the interest seen today</a:t>
            </a:r>
          </a:p>
          <a:p>
            <a:r>
              <a:rPr lang="en-US" sz="8800" b="1" i="1" dirty="0" smtClean="0">
                <a:solidFill>
                  <a:srgbClr val="2185C5"/>
                </a:solidFill>
              </a:rPr>
              <a:t>Of Data Providers and Users</a:t>
            </a:r>
            <a:endParaRPr lang="nl-NL" sz="8800" b="1" i="1" dirty="0" smtClean="0">
              <a:solidFill>
                <a:srgbClr val="2185C5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4384000" cy="11682536"/>
          </a:xfrm>
          <a:prstGeom prst="rect">
            <a:avLst/>
          </a:prstGeom>
          <a:solidFill>
            <a:srgbClr val="2185C5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0" name="Shape 208" descr="mapa_tramalineas_blanco_50-0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9352" y="2033464"/>
            <a:ext cx="18288000" cy="924153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210"/>
          <p:cNvSpPr/>
          <p:nvPr/>
        </p:nvSpPr>
        <p:spPr>
          <a:xfrm rot="8100000">
            <a:off x="14099827" y="4817041"/>
            <a:ext cx="293590" cy="293590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28575" cap="flat" cmpd="sng">
            <a:solidFill>
              <a:srgbClr val="FF97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800">
              <a:latin typeface="Arial"/>
              <a:cs typeface="Arial"/>
              <a:sym typeface="Arial"/>
            </a:endParaRPr>
          </a:p>
        </p:txBody>
      </p:sp>
      <p:sp>
        <p:nvSpPr>
          <p:cNvPr id="12" name="Shape 211"/>
          <p:cNvSpPr/>
          <p:nvPr/>
        </p:nvSpPr>
        <p:spPr>
          <a:xfrm rot="8100000">
            <a:off x="7924627" y="4969441"/>
            <a:ext cx="293590" cy="293590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28575" cap="flat" cmpd="sng">
            <a:solidFill>
              <a:srgbClr val="FF97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800">
              <a:latin typeface="Arial"/>
              <a:cs typeface="Arial"/>
              <a:sym typeface="Arial"/>
            </a:endParaRPr>
          </a:p>
        </p:txBody>
      </p:sp>
      <p:sp>
        <p:nvSpPr>
          <p:cNvPr id="13" name="Shape 212"/>
          <p:cNvSpPr/>
          <p:nvPr/>
        </p:nvSpPr>
        <p:spPr>
          <a:xfrm rot="8100000">
            <a:off x="11114577" y="9743965"/>
            <a:ext cx="293590" cy="293590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28575" cap="flat" cmpd="sng">
            <a:solidFill>
              <a:srgbClr val="FF97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800">
              <a:latin typeface="Arial"/>
              <a:cs typeface="Arial"/>
              <a:sym typeface="Arial"/>
            </a:endParaRPr>
          </a:p>
        </p:txBody>
      </p:sp>
      <p:sp>
        <p:nvSpPr>
          <p:cNvPr id="14" name="Shape 213"/>
          <p:cNvSpPr/>
          <p:nvPr/>
        </p:nvSpPr>
        <p:spPr>
          <a:xfrm rot="8100000">
            <a:off x="14736527" y="6905891"/>
            <a:ext cx="293590" cy="293590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28575" cap="flat" cmpd="sng">
            <a:solidFill>
              <a:srgbClr val="FF97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800">
              <a:latin typeface="Arial"/>
              <a:cs typeface="Arial"/>
              <a:sym typeface="Arial"/>
            </a:endParaRPr>
          </a:p>
        </p:txBody>
      </p:sp>
      <p:sp>
        <p:nvSpPr>
          <p:cNvPr id="15" name="Shape 214"/>
          <p:cNvSpPr/>
          <p:nvPr/>
        </p:nvSpPr>
        <p:spPr>
          <a:xfrm rot="8100000">
            <a:off x="20425877" y="5819465"/>
            <a:ext cx="293590" cy="293590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28575" cap="flat" cmpd="sng">
            <a:solidFill>
              <a:srgbClr val="FF97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800">
              <a:latin typeface="Arial"/>
              <a:cs typeface="Arial"/>
              <a:sym typeface="Arial"/>
            </a:endParaRPr>
          </a:p>
        </p:txBody>
      </p:sp>
      <p:sp>
        <p:nvSpPr>
          <p:cNvPr id="16" name="Shape 215"/>
          <p:cNvSpPr/>
          <p:nvPr/>
        </p:nvSpPr>
        <p:spPr>
          <a:xfrm rot="8100000">
            <a:off x="21486677" y="9302565"/>
            <a:ext cx="293590" cy="293590"/>
          </a:xfrm>
          <a:prstGeom prst="teardrop">
            <a:avLst>
              <a:gd name="adj" fmla="val 100000"/>
            </a:avLst>
          </a:prstGeom>
          <a:solidFill>
            <a:srgbClr val="FFFFFF"/>
          </a:solidFill>
          <a:ln w="28575" cap="flat" cmpd="sng">
            <a:solidFill>
              <a:srgbClr val="FF971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2800">
              <a:latin typeface="Arial"/>
              <a:cs typeface="Arial"/>
              <a:sym typeface="Arial"/>
            </a:endParaRPr>
          </a:p>
        </p:txBody>
      </p:sp>
      <p:sp>
        <p:nvSpPr>
          <p:cNvPr id="17" name="Rettangolo 1"/>
          <p:cNvSpPr/>
          <p:nvPr/>
        </p:nvSpPr>
        <p:spPr>
          <a:xfrm>
            <a:off x="2182888" y="3113584"/>
            <a:ext cx="20396149" cy="1661993"/>
          </a:xfrm>
          <a:prstGeom prst="rect">
            <a:avLst/>
          </a:prstGeom>
        </p:spPr>
        <p:txBody>
          <a:bodyPr wrap="none" lIns="182880" tIns="91440" rIns="182880" bIns="91440">
            <a:spAutoFit/>
          </a:bodyPr>
          <a:lstStyle/>
          <a:p>
            <a:pPr algn="l">
              <a:buClr>
                <a:srgbClr val="000000"/>
              </a:buClr>
              <a:buSzPts val="1100"/>
            </a:pPr>
            <a:r>
              <a:rPr lang="en-US" sz="4800" b="1" dirty="0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&gt;200 Attendees </a:t>
            </a:r>
            <a:r>
              <a:rPr lang="en-US" sz="48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from more than 130 </a:t>
            </a:r>
            <a:r>
              <a:rPr lang="en-US" sz="48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organizations from 5 </a:t>
            </a:r>
            <a:r>
              <a:rPr lang="en-US" sz="4800" b="1" dirty="0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Continents</a:t>
            </a:r>
          </a:p>
          <a:p>
            <a:pPr algn="l">
              <a:buClr>
                <a:srgbClr val="000000"/>
              </a:buClr>
              <a:buSzPts val="1100"/>
            </a:pPr>
            <a:r>
              <a:rPr lang="en-US" sz="4800" b="1" dirty="0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Public and Private </a:t>
            </a:r>
            <a:r>
              <a:rPr lang="en-US" sz="4800" b="1" dirty="0" err="1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organisations</a:t>
            </a:r>
            <a:endParaRPr lang="en-US" sz="4800" b="1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" name="Rettangolo 2"/>
          <p:cNvSpPr/>
          <p:nvPr/>
        </p:nvSpPr>
        <p:spPr>
          <a:xfrm>
            <a:off x="2254896" y="4710534"/>
            <a:ext cx="3966470" cy="923330"/>
          </a:xfrm>
          <a:prstGeom prst="rect">
            <a:avLst/>
          </a:prstGeom>
        </p:spPr>
        <p:txBody>
          <a:bodyPr wrap="none" lIns="182880" tIns="91440" rIns="182880" bIns="91440">
            <a:spAutoFit/>
          </a:bodyPr>
          <a:lstStyle/>
          <a:p>
            <a:pPr algn="ctr">
              <a:buClr>
                <a:srgbClr val="000000"/>
              </a:buClr>
              <a:buSzPts val="1100"/>
            </a:pPr>
            <a:r>
              <a:rPr lang="it-IT" sz="48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97 Speakers</a:t>
            </a:r>
          </a:p>
        </p:txBody>
      </p:sp>
      <p:sp>
        <p:nvSpPr>
          <p:cNvPr id="19" name="Shape 182"/>
          <p:cNvSpPr txBox="1">
            <a:spLocks/>
          </p:cNvSpPr>
          <p:nvPr/>
        </p:nvSpPr>
        <p:spPr>
          <a:xfrm>
            <a:off x="1283024" y="1816190"/>
            <a:ext cx="12925200" cy="122538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>
              <a:spcBef>
                <a:spcPts val="0"/>
              </a:spcBef>
              <a:defRPr/>
            </a:pPr>
            <a:r>
              <a:rPr lang="it-IT" sz="72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Calibri Light" panose="020F0302020204030204"/>
              </a:rPr>
              <a:t>Preliminary </a:t>
            </a:r>
            <a:r>
              <a:rPr lang="it-IT" sz="7200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Calibri Light" panose="020F0302020204030204"/>
              </a:rPr>
              <a:t>Numbers</a:t>
            </a:r>
            <a:endParaRPr lang="it-IT" sz="8800" b="1" dirty="0">
              <a:solidFill>
                <a:schemeClr val="accent1">
                  <a:lumMod val="40000"/>
                  <a:lumOff val="60000"/>
                </a:schemeClr>
              </a:solidFill>
              <a:latin typeface="Calibri Light" panose="020F0302020204030204"/>
            </a:endParaRPr>
          </a:p>
        </p:txBody>
      </p:sp>
      <p:sp>
        <p:nvSpPr>
          <p:cNvPr id="20" name="Shape 182"/>
          <p:cNvSpPr txBox="1">
            <a:spLocks/>
          </p:cNvSpPr>
          <p:nvPr/>
        </p:nvSpPr>
        <p:spPr>
          <a:xfrm>
            <a:off x="1265306" y="681395"/>
            <a:ext cx="22808014" cy="122538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>
              <a:spcBef>
                <a:spcPts val="0"/>
              </a:spcBef>
              <a:defRPr/>
            </a:pPr>
            <a:r>
              <a:rPr lang="it-IT" sz="8800" b="1" dirty="0">
                <a:solidFill>
                  <a:srgbClr val="002060"/>
                </a:solidFill>
                <a:latin typeface="Calibri Light" panose="020F0302020204030204"/>
              </a:rPr>
              <a:t>3° Data </a:t>
            </a:r>
            <a:r>
              <a:rPr lang="it-IT" sz="8800" b="1" dirty="0" smtClean="0">
                <a:solidFill>
                  <a:srgbClr val="002060"/>
                </a:solidFill>
                <a:latin typeface="Calibri Light" panose="020F0302020204030204"/>
              </a:rPr>
              <a:t>Providers Workshop   </a:t>
            </a:r>
            <a:endParaRPr lang="it-IT" sz="8800" b="1" dirty="0">
              <a:solidFill>
                <a:srgbClr val="002060"/>
              </a:solidFill>
              <a:latin typeface="Calibri Light" panose="020F0302020204030204"/>
            </a:endParaRPr>
          </a:p>
        </p:txBody>
      </p:sp>
      <p:sp>
        <p:nvSpPr>
          <p:cNvPr id="23" name="Rettangolo 5"/>
          <p:cNvSpPr/>
          <p:nvPr/>
        </p:nvSpPr>
        <p:spPr>
          <a:xfrm>
            <a:off x="2254896" y="5561856"/>
            <a:ext cx="12097344" cy="2400657"/>
          </a:xfrm>
          <a:prstGeom prst="rect">
            <a:avLst/>
          </a:prstGeom>
        </p:spPr>
        <p:txBody>
          <a:bodyPr wrap="square" lIns="182880" tIns="91440" rIns="182880" bIns="91440">
            <a:spAutoFit/>
          </a:bodyPr>
          <a:lstStyle/>
          <a:p>
            <a:pPr algn="l">
              <a:buClr>
                <a:srgbClr val="000000"/>
              </a:buClr>
              <a:buSzPts val="1100"/>
            </a:pPr>
            <a:r>
              <a:rPr lang="it-IT" sz="48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20 </a:t>
            </a:r>
            <a:r>
              <a:rPr lang="it-IT" sz="4800" b="1" dirty="0" err="1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Scientific</a:t>
            </a:r>
            <a:r>
              <a:rPr lang="it-IT" sz="48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Sessions</a:t>
            </a:r>
          </a:p>
          <a:p>
            <a:pPr algn="l">
              <a:buClr>
                <a:srgbClr val="000000"/>
              </a:buClr>
              <a:buSzPts val="1100"/>
            </a:pPr>
            <a:r>
              <a:rPr lang="it-IT" sz="4800" b="1" dirty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11 Training </a:t>
            </a:r>
            <a:r>
              <a:rPr lang="it-IT" sz="4800" b="1" dirty="0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Sessions</a:t>
            </a:r>
          </a:p>
          <a:p>
            <a:pPr algn="r">
              <a:buClr>
                <a:srgbClr val="000000"/>
              </a:buClr>
              <a:buSzPts val="1100"/>
            </a:pPr>
            <a:r>
              <a:rPr lang="it-IT" sz="4800" b="1" dirty="0" err="1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Hackaton</a:t>
            </a:r>
            <a:r>
              <a:rPr lang="it-IT" sz="4800" b="1" dirty="0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 (xxx </a:t>
            </a:r>
            <a:r>
              <a:rPr lang="it-IT" sz="4800" b="1" dirty="0" err="1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participants</a:t>
            </a:r>
            <a:r>
              <a:rPr lang="it-IT" sz="4800" b="1" dirty="0" smtClean="0">
                <a:solidFill>
                  <a:schemeClr val="bg1"/>
                </a:solidFill>
                <a:latin typeface="Raleway"/>
                <a:ea typeface="Raleway"/>
                <a:cs typeface="Raleway"/>
                <a:sym typeface="Raleway"/>
              </a:rPr>
              <a:t>)</a:t>
            </a:r>
            <a:endParaRPr lang="it-IT" sz="4800" b="1" dirty="0">
              <a:solidFill>
                <a:schemeClr val="bg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680" y="7434064"/>
            <a:ext cx="3456384" cy="345638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64608" y="233264"/>
            <a:ext cx="6468368" cy="231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714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idx="4294967295"/>
          </p:nvPr>
        </p:nvSpPr>
        <p:spPr>
          <a:xfrm>
            <a:off x="22614866" y="12728354"/>
            <a:ext cx="1463200" cy="835800"/>
          </a:xfrm>
          <a:prstGeom prst="rect">
            <a:avLst/>
          </a:prstGeom>
        </p:spPr>
        <p:txBody>
          <a:bodyPr lIns="182880" tIns="91440" rIns="182880" bIns="91440"/>
          <a:lstStyle/>
          <a:p>
            <a:fld id="{00000000-1234-1234-1234-123412341234}" type="slidenum">
              <a:rPr lang="it-IT" smtClean="0"/>
              <a:pPr/>
              <a:t>8</a:t>
            </a:fld>
            <a:endParaRPr lang="it-IT"/>
          </a:p>
        </p:txBody>
      </p:sp>
      <p:graphicFrame>
        <p:nvGraphicFramePr>
          <p:cNvPr id="6" name="Shape 202"/>
          <p:cNvGraphicFramePr/>
          <p:nvPr>
            <p:extLst>
              <p:ext uri="{D42A27DB-BD31-4B8C-83A1-F6EECF244321}">
                <p14:modId xmlns:p14="http://schemas.microsoft.com/office/powerpoint/2010/main" val="772499900"/>
              </p:ext>
            </p:extLst>
          </p:nvPr>
        </p:nvGraphicFramePr>
        <p:xfrm>
          <a:off x="3911080" y="1889448"/>
          <a:ext cx="8493796" cy="11399520"/>
        </p:xfrm>
        <a:graphic>
          <a:graphicData uri="http://schemas.openxmlformats.org/drawingml/2006/table">
            <a:tbl>
              <a:tblPr firstCol="1" bandRow="1">
                <a:tableStyleId>{6E25E649-3F16-4E02-A733-19D2CDBF48F0}</a:tableStyleId>
              </a:tblPr>
              <a:tblGrid>
                <a:gridCol w="42468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2468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23497"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dirty="0" smtClean="0">
                          <a:sym typeface="Raleway"/>
                        </a:rPr>
                        <a:t>Australia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dirty="0" smtClean="0">
                          <a:sym typeface="Lato"/>
                        </a:rPr>
                        <a:t>1</a:t>
                      </a:r>
                      <a:endParaRPr lang="en" sz="3200" b="1" dirty="0" smtClean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dirty="0" smtClean="0">
                          <a:sym typeface="Raleway"/>
                        </a:rPr>
                        <a:t>Austria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dirty="0" smtClean="0">
                          <a:sym typeface="Lato"/>
                        </a:rPr>
                        <a:t>4</a:t>
                      </a:r>
                      <a:endParaRPr lang="en" sz="3200" b="1" dirty="0" smtClean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dirty="0" smtClean="0">
                          <a:sym typeface="Raleway"/>
                        </a:rPr>
                        <a:t>Belgium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3200" dirty="0" smtClean="0">
                          <a:sym typeface="Lato"/>
                        </a:rPr>
                        <a:t>6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err="1" smtClean="0">
                          <a:sym typeface="Raleway"/>
                        </a:rPr>
                        <a:t>Brasil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1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3183042493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Cambodia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1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2238756909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Canada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1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326743251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China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10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3062640998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Congo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1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359960416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err="1" smtClean="0">
                          <a:sym typeface="Raleway"/>
                        </a:rPr>
                        <a:t>Denmark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1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2163915225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err="1" smtClean="0">
                          <a:sym typeface="Raleway"/>
                        </a:rPr>
                        <a:t>Egypt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3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2965780014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UK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15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13605235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France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13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1997286807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Germany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22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1859770393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Ghana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1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2501812165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err="1" smtClean="0">
                          <a:sym typeface="Raleway"/>
                        </a:rPr>
                        <a:t>Greece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3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2551423094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err="1" smtClean="0">
                          <a:sym typeface="Raleway"/>
                        </a:rPr>
                        <a:t>Hungary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2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1464696486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err="1" smtClean="0">
                          <a:sym typeface="Raleway"/>
                        </a:rPr>
                        <a:t>Italy</a:t>
                      </a:r>
                      <a:r>
                        <a:rPr lang="it-IT" sz="3200" dirty="0" smtClean="0">
                          <a:sym typeface="Raleway"/>
                        </a:rPr>
                        <a:t> 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56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3985459734"/>
                  </a:ext>
                </a:extLst>
              </a:tr>
            </a:tbl>
          </a:graphicData>
        </a:graphic>
      </p:graphicFrame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129533"/>
              </p:ext>
            </p:extLst>
          </p:nvPr>
        </p:nvGraphicFramePr>
        <p:xfrm>
          <a:off x="11831960" y="2393504"/>
          <a:ext cx="8493796" cy="10728960"/>
        </p:xfrm>
        <a:graphic>
          <a:graphicData uri="http://schemas.openxmlformats.org/drawingml/2006/table">
            <a:tbl>
              <a:tblPr firstCol="1" bandRow="1">
                <a:tableStyleId>{6E25E649-3F16-4E02-A733-19D2CDBF48F0}</a:tableStyleId>
              </a:tblPr>
              <a:tblGrid>
                <a:gridCol w="4246898">
                  <a:extLst>
                    <a:ext uri="{9D8B030D-6E8A-4147-A177-3AD203B41FA5}">
                      <a16:colId xmlns:a16="http://schemas.microsoft.com/office/drawing/2014/main" xmlns="" val="3463867323"/>
                    </a:ext>
                  </a:extLst>
                </a:gridCol>
                <a:gridCol w="4246898">
                  <a:extLst>
                    <a:ext uri="{9D8B030D-6E8A-4147-A177-3AD203B41FA5}">
                      <a16:colId xmlns:a16="http://schemas.microsoft.com/office/drawing/2014/main" xmlns="" val="2738165606"/>
                    </a:ext>
                  </a:extLst>
                </a:gridCol>
              </a:tblGrid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Japan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3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3258240602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Namibia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2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2630235483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Nepal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1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2943498816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The Netherlands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4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2425089380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err="1" smtClean="0">
                          <a:sym typeface="Raleway"/>
                        </a:rPr>
                        <a:t>Norway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1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220734211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Poland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3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451004777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Portugal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2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2988177726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Slovenia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1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1886429102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South Africa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1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2646009058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err="1" smtClean="0">
                          <a:sym typeface="Raleway"/>
                        </a:rPr>
                        <a:t>Spain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5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1879387123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err="1" smtClean="0">
                          <a:sym typeface="Raleway"/>
                        </a:rPr>
                        <a:t>Sweden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2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945448447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err="1" smtClean="0">
                          <a:sym typeface="Raleway"/>
                        </a:rPr>
                        <a:t>Switzerland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10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3494971304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Tanzania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1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223629772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Ukraine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4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2240733582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USA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10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3595607162"/>
                  </a:ext>
                </a:extLst>
              </a:tr>
              <a:tr h="623497">
                <a:tc>
                  <a:txBody>
                    <a:bodyPr/>
                    <a:lstStyle/>
                    <a:p>
                      <a:pPr marL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Raleway"/>
                        </a:rPr>
                        <a:t>USA-</a:t>
                      </a:r>
                      <a:r>
                        <a:rPr lang="it-IT" sz="3200" baseline="0" dirty="0" smtClean="0">
                          <a:sym typeface="Raleway"/>
                        </a:rPr>
                        <a:t> Alaska</a:t>
                      </a:r>
                      <a:endParaRPr sz="3200" dirty="0">
                        <a:solidFill>
                          <a:srgbClr val="2185C5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40" marB="91440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3200" dirty="0" smtClean="0">
                          <a:sym typeface="Lato"/>
                        </a:rPr>
                        <a:t>3</a:t>
                      </a:r>
                      <a:endParaRPr sz="3200" b="1" dirty="0">
                        <a:solidFill>
                          <a:srgbClr val="677480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T="91440" marB="91440" anchor="ctr"/>
                </a:tc>
                <a:extLst>
                  <a:ext uri="{0D108BD9-81ED-4DB2-BD59-A6C34878D82A}">
                    <a16:rowId xmlns:a16="http://schemas.microsoft.com/office/drawing/2014/main" xmlns="" val="3271357540"/>
                  </a:ext>
                </a:extLst>
              </a:tr>
            </a:tbl>
          </a:graphicData>
        </a:graphic>
      </p:graphicFrame>
      <p:sp>
        <p:nvSpPr>
          <p:cNvPr id="8" name="Shape 182"/>
          <p:cNvSpPr txBox="1">
            <a:spLocks/>
          </p:cNvSpPr>
          <p:nvPr/>
        </p:nvSpPr>
        <p:spPr>
          <a:xfrm>
            <a:off x="1265306" y="681395"/>
            <a:ext cx="12925200" cy="122538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8800">
              <a:spcBef>
                <a:spcPts val="0"/>
              </a:spcBef>
              <a:defRPr/>
            </a:pPr>
            <a:r>
              <a:rPr lang="it-IT" sz="8800" b="1" dirty="0">
                <a:solidFill>
                  <a:srgbClr val="0070C0"/>
                </a:solidFill>
                <a:latin typeface="Calibri Light" panose="020F0302020204030204"/>
              </a:rPr>
              <a:t>3° Data </a:t>
            </a:r>
            <a:r>
              <a:rPr lang="it-IT" sz="8800" b="1" dirty="0" smtClean="0">
                <a:solidFill>
                  <a:srgbClr val="0070C0"/>
                </a:solidFill>
                <a:latin typeface="Calibri Light" panose="020F0302020204030204"/>
              </a:rPr>
              <a:t>Providers Workshop</a:t>
            </a:r>
            <a:endParaRPr lang="it-IT" sz="8800" b="1" dirty="0">
              <a:solidFill>
                <a:srgbClr val="0070C0"/>
              </a:solidFill>
              <a:latin typeface="Calibri Light" panose="020F0302020204030204"/>
            </a:endParaRPr>
          </a:p>
        </p:txBody>
      </p:sp>
      <p:pic>
        <p:nvPicPr>
          <p:cNvPr id="9" name="Picture 2" descr="GEO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665" y="51792"/>
            <a:ext cx="8100382" cy="18549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Shape 201"/>
          <p:cNvSpPr txBox="1">
            <a:spLocks noGrp="1"/>
          </p:cNvSpPr>
          <p:nvPr>
            <p:ph type="title"/>
          </p:nvPr>
        </p:nvSpPr>
        <p:spPr>
          <a:xfrm rot="20829704">
            <a:off x="3711806" y="6400227"/>
            <a:ext cx="14807082" cy="1168518"/>
          </a:xfrm>
          <a:prstGeom prst="rect">
            <a:avLst/>
          </a:prstGeom>
          <a:solidFill>
            <a:srgbClr val="FFFF00"/>
          </a:solidFill>
        </p:spPr>
        <p:txBody>
          <a:bodyPr spcFirstLastPara="1" vert="horz" wrap="square" lIns="182850" tIns="182850" rIns="182850" bIns="182850" rtlCol="0" anchor="b" anchorCtr="0">
            <a:noAutofit/>
          </a:bodyPr>
          <a:lstStyle/>
          <a:p>
            <a:r>
              <a:rPr lang="en" sz="6400" dirty="0">
                <a:solidFill>
                  <a:schemeClr val="accent1">
                    <a:lumMod val="50000"/>
                  </a:schemeClr>
                </a:solidFill>
              </a:rPr>
              <a:t>33 Countries</a:t>
            </a:r>
            <a:r>
              <a:rPr lang="en-US" sz="6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mr-IN" sz="6400" dirty="0">
                <a:solidFill>
                  <a:schemeClr val="accent1">
                    <a:lumMod val="50000"/>
                  </a:schemeClr>
                </a:solidFill>
              </a:rPr>
              <a:t>–</a:t>
            </a:r>
            <a:r>
              <a:rPr lang="en-US" sz="6400" dirty="0">
                <a:solidFill>
                  <a:schemeClr val="accent1">
                    <a:lumMod val="50000"/>
                  </a:schemeClr>
                </a:solidFill>
              </a:rPr>
              <a:t> 5 Continents</a:t>
            </a:r>
            <a:endParaRPr sz="6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0757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8"/>
            <a:ext cx="865705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>
                <a:solidFill>
                  <a:schemeClr val="accent6">
                    <a:lumOff val="-21524"/>
                  </a:schemeClr>
                </a:solidFill>
              </a:rPr>
              <a:t>Thanks again to our Sponsors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66328" y="4337720"/>
            <a:ext cx="23462976" cy="3213100"/>
            <a:chOff x="310680" y="5129808"/>
            <a:chExt cx="23462976" cy="3213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5472" y="5872758"/>
              <a:ext cx="5791200" cy="17272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46064" y="5129808"/>
              <a:ext cx="2603500" cy="32131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680" y="5961658"/>
              <a:ext cx="5105400" cy="15494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918956" y="5860058"/>
              <a:ext cx="5854700" cy="1752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051789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969</TotalTime>
  <Words>207</Words>
  <Application>Microsoft Macintosh PowerPoint</Application>
  <PresentationFormat>Custom</PresentationFormat>
  <Paragraphs>107</Paragraphs>
  <Slides>11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33 Countries – 5 Continents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Joost van Bemmelen</cp:lastModifiedBy>
  <cp:revision>45</cp:revision>
  <dcterms:modified xsi:type="dcterms:W3CDTF">2018-05-04T13:20:42Z</dcterms:modified>
</cp:coreProperties>
</file>