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29"/>
  </p:notesMasterIdLst>
  <p:sldIdLst>
    <p:sldId id="256" r:id="rId4"/>
    <p:sldId id="258"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61" r:id="rId27"/>
    <p:sldId id="257"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8" autoAdjust="0"/>
    <p:restoredTop sz="94660"/>
  </p:normalViewPr>
  <p:slideViewPr>
    <p:cSldViewPr>
      <p:cViewPr varScale="1">
        <p:scale>
          <a:sx n="42" d="100"/>
          <a:sy n="42" d="100"/>
        </p:scale>
        <p:origin x="222" y="6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750573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0" name="Rectangle 10"/>
          <p:cNvSpPr>
            <a:spLocks noGrp="1" noChangeArrowheads="1"/>
          </p:cNvSpPr>
          <p:nvPr>
            <p:ph type="ctrTitle"/>
          </p:nvPr>
        </p:nvSpPr>
        <p:spPr>
          <a:xfrm>
            <a:off x="1828800" y="5791200"/>
            <a:ext cx="13208000" cy="2286000"/>
          </a:xfrm>
        </p:spPr>
        <p:txBody>
          <a:bodyPr/>
          <a:lstStyle>
            <a:lvl1pPr>
              <a:defRPr sz="7200"/>
            </a:lvl1pPr>
          </a:lstStyle>
          <a:p>
            <a:pPr lvl="0"/>
            <a:r>
              <a:rPr lang="en-US" altLang="en-US" noProof="0"/>
              <a:t>Click to edit Master title style</a:t>
            </a:r>
          </a:p>
        </p:txBody>
      </p:sp>
      <p:sp>
        <p:nvSpPr>
          <p:cNvPr id="5131" name="Rectangle 11"/>
          <p:cNvSpPr>
            <a:spLocks noGrp="1" noChangeArrowheads="1"/>
          </p:cNvSpPr>
          <p:nvPr>
            <p:ph type="subTitle" idx="1"/>
          </p:nvPr>
        </p:nvSpPr>
        <p:spPr>
          <a:xfrm>
            <a:off x="1828800" y="8382000"/>
            <a:ext cx="17068800" cy="3505200"/>
          </a:xfrm>
        </p:spPr>
        <p:txBody>
          <a:bodyPr/>
          <a:lstStyle>
            <a:lvl1pPr marL="0" indent="0">
              <a:buFontTx/>
              <a:buNone/>
              <a:defRPr sz="3600"/>
            </a:lvl1pPr>
          </a:lstStyle>
          <a:p>
            <a:pPr lvl="0"/>
            <a:r>
              <a:rPr lang="en-US" altLang="en-US" noProof="0"/>
              <a:t>Click to edit Master subtitle style</a:t>
            </a:r>
          </a:p>
        </p:txBody>
      </p:sp>
      <p:sp>
        <p:nvSpPr>
          <p:cNvPr id="4" name="Date Placeholder 3"/>
          <p:cNvSpPr>
            <a:spLocks noGrp="1" noChangeArrowheads="1"/>
          </p:cNvSpPr>
          <p:nvPr>
            <p:ph type="dt" sz="half" idx="10"/>
          </p:nvPr>
        </p:nvSpPr>
        <p:spPr bwMode="auto">
          <a:xfrm>
            <a:off x="1828800" y="12496800"/>
            <a:ext cx="5080000" cy="9144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800" smtClean="0"/>
            </a:lvl1pPr>
          </a:lstStyle>
          <a:p>
            <a:pPr>
              <a:defRPr/>
            </a:pPr>
            <a:endParaRPr lang="en-US" altLang="en-US" dirty="0"/>
          </a:p>
        </p:txBody>
      </p:sp>
      <p:sp>
        <p:nvSpPr>
          <p:cNvPr id="5" name="Footer Placeholder 4"/>
          <p:cNvSpPr>
            <a:spLocks noGrp="1" noChangeArrowheads="1"/>
          </p:cNvSpPr>
          <p:nvPr>
            <p:ph type="ftr" sz="quarter" idx="11"/>
          </p:nvPr>
        </p:nvSpPr>
        <p:spPr bwMode="auto">
          <a:xfrm>
            <a:off x="8331200" y="12496800"/>
            <a:ext cx="7721600" cy="9144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800" smtClean="0"/>
            </a:lvl1pPr>
          </a:lstStyle>
          <a:p>
            <a:pPr>
              <a:defRPr/>
            </a:pPr>
            <a:endParaRPr lang="en-US" altLang="en-US" dirty="0"/>
          </a:p>
        </p:txBody>
      </p:sp>
      <p:sp>
        <p:nvSpPr>
          <p:cNvPr id="6" name="Slide Number Placeholder 5"/>
          <p:cNvSpPr>
            <a:spLocks noGrp="1" noChangeArrowheads="1"/>
          </p:cNvSpPr>
          <p:nvPr>
            <p:ph type="sldNum" sz="quarter" idx="12"/>
          </p:nvPr>
        </p:nvSpPr>
        <p:spPr bwMode="auto">
          <a:xfrm>
            <a:off x="17475200" y="12496800"/>
            <a:ext cx="5080000" cy="9144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smtClean="0"/>
            </a:lvl1pPr>
          </a:lstStyle>
          <a:p>
            <a:pPr>
              <a:defRPr/>
            </a:pPr>
            <a:fld id="{D4305A26-9276-4C5A-A26F-28AEB30E199A}" type="slidenum">
              <a:rPr lang="en-US" altLang="en-US"/>
              <a:pPr>
                <a:defRPr/>
              </a:pPr>
              <a:t>‹#›</a:t>
            </a:fld>
            <a:endParaRPr lang="en-US" altLang="en-US" dirty="0"/>
          </a:p>
        </p:txBody>
      </p:sp>
    </p:spTree>
    <p:extLst>
      <p:ext uri="{BB962C8B-B14F-4D97-AF65-F5344CB8AC3E}">
        <p14:creationId xmlns:p14="http://schemas.microsoft.com/office/powerpoint/2010/main" val="4048037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217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1"/>
            <a:ext cx="20726400" cy="2724150"/>
          </a:xfrm>
        </p:spPr>
        <p:txBody>
          <a:bodyPr anchor="t"/>
          <a:lstStyle>
            <a:lvl1pPr algn="l">
              <a:defRPr sz="8000" b="1" cap="all"/>
            </a:lvl1pPr>
          </a:lstStyle>
          <a:p>
            <a:r>
              <a:rPr lang="en-US"/>
              <a:t>Click to edit Master title style</a:t>
            </a:r>
            <a:endParaRPr lang="en-GB"/>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a:t>Click to edit Master text styles</a:t>
            </a:r>
          </a:p>
        </p:txBody>
      </p:sp>
    </p:spTree>
    <p:extLst>
      <p:ext uri="{BB962C8B-B14F-4D97-AF65-F5344CB8AC3E}">
        <p14:creationId xmlns:p14="http://schemas.microsoft.com/office/powerpoint/2010/main" val="247145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8800" y="4114800"/>
            <a:ext cx="10160000" cy="76200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395200" y="4114800"/>
            <a:ext cx="10160000" cy="76200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7816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6735" y="3070226"/>
            <a:ext cx="10778067"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6953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03376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9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nchor="b"/>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000" b="1"/>
            </a:lvl1pPr>
          </a:lstStyle>
          <a:p>
            <a:r>
              <a:rPr lang="en-US"/>
              <a:t>Click to edit Master title style</a:t>
            </a:r>
            <a:endParaRPr lang="en-GB"/>
          </a:p>
        </p:txBody>
      </p:sp>
      <p:sp>
        <p:nvSpPr>
          <p:cNvPr id="3" name="Content Placeholder 2"/>
          <p:cNvSpPr>
            <a:spLocks noGrp="1"/>
          </p:cNvSpPr>
          <p:nvPr>
            <p:ph idx="1"/>
          </p:nvPr>
        </p:nvSpPr>
        <p:spPr>
          <a:xfrm>
            <a:off x="9533467" y="546101"/>
            <a:ext cx="13631333"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1" y="2870201"/>
            <a:ext cx="8022168"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334099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000" b="1"/>
            </a:lvl1pPr>
          </a:lstStyle>
          <a:p>
            <a:r>
              <a:rPr lang="en-US"/>
              <a:t>Click to edit Master title style</a:t>
            </a:r>
            <a:endParaRPr lang="en-GB"/>
          </a:p>
        </p:txBody>
      </p:sp>
      <p:sp>
        <p:nvSpPr>
          <p:cNvPr id="3" name="Picture Placeholder 2"/>
          <p:cNvSpPr>
            <a:spLocks noGrp="1"/>
          </p:cNvSpPr>
          <p:nvPr>
            <p:ph type="pic" idx="1"/>
          </p:nvPr>
        </p:nvSpPr>
        <p:spPr>
          <a:xfrm>
            <a:off x="4779435" y="1225550"/>
            <a:ext cx="146304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en-GB" noProof="0" dirty="0"/>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4030051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924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3600" y="1676400"/>
            <a:ext cx="5181600" cy="10058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8800" y="1676400"/>
            <a:ext cx="15138400" cy="1005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38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p:spPr>
        <p:txBody>
          <a:bodyPr/>
          <a:lstStyle/>
          <a:p>
            <a:r>
              <a:rPr lang="en-US"/>
              <a:t>Click to edit Master title style</a:t>
            </a:r>
            <a:endParaRPr lang="en-GB"/>
          </a:p>
        </p:txBody>
      </p:sp>
      <p:sp>
        <p:nvSpPr>
          <p:cNvPr id="3" name="Subtitle 2"/>
          <p:cNvSpPr>
            <a:spLocks noGrp="1"/>
          </p:cNvSpPr>
          <p:nvPr>
            <p:ph type="subTitle" idx="1"/>
          </p:nvPr>
        </p:nvSpPr>
        <p:spPr>
          <a:xfrm>
            <a:off x="3657600" y="7772400"/>
            <a:ext cx="17068800" cy="3505200"/>
          </a:xfrm>
        </p:spPr>
        <p:txBody>
          <a:bodyPr/>
          <a:lstStyle>
            <a:lvl1pPr marL="0" indent="0" algn="ctr">
              <a:buNone/>
              <a:defRPr/>
            </a:lvl1pPr>
            <a:lvl2pPr marL="914400" indent="0" algn="ctr">
              <a:buNone/>
              <a:defRPr/>
            </a:lvl2pPr>
            <a:lvl3pPr marL="1828800" indent="0" algn="ctr">
              <a:buNone/>
              <a:defRPr/>
            </a:lvl3pPr>
            <a:lvl4pPr marL="2743200" indent="0" algn="ctr">
              <a:buNone/>
              <a:defRPr/>
            </a:lvl4pPr>
            <a:lvl5pPr marL="3657600" indent="0" algn="ctr">
              <a:buNone/>
              <a:defRPr/>
            </a:lvl5pPr>
            <a:lvl6pPr marL="4572000" indent="0" algn="ctr">
              <a:buNone/>
              <a:defRPr/>
            </a:lvl6pPr>
            <a:lvl7pPr marL="5486400" indent="0" algn="ctr">
              <a:buNone/>
              <a:defRPr/>
            </a:lvl7pPr>
            <a:lvl8pPr marL="6400800" indent="0" algn="ctr">
              <a:buNone/>
              <a:defRPr/>
            </a:lvl8pPr>
            <a:lvl9pPr marL="7315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40048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355600" indent="-355600">
              <a:tabLst/>
              <a:defRPr b="1">
                <a:solidFill>
                  <a:srgbClr val="005FAA"/>
                </a:solidFill>
                <a:latin typeface="Arial Narrow" panose="020B0606020202030204" pitchFamily="34" charset="0"/>
              </a:defRPr>
            </a:lvl1pPr>
            <a:lvl2pPr>
              <a:defRPr b="1">
                <a:solidFill>
                  <a:srgbClr val="005FAA"/>
                </a:solidFill>
                <a:latin typeface="Arial Narrow" panose="020B0606020202030204" pitchFamily="34" charset="0"/>
              </a:defRPr>
            </a:lvl2pPr>
            <a:lvl3pPr>
              <a:defRPr b="1">
                <a:solidFill>
                  <a:srgbClr val="005FAA"/>
                </a:solidFill>
                <a:latin typeface="Arial Narrow" panose="020B0606020202030204" pitchFamily="34" charset="0"/>
              </a:defRPr>
            </a:lvl3pPr>
            <a:lvl4pPr>
              <a:defRPr b="1">
                <a:solidFill>
                  <a:srgbClr val="005FAA"/>
                </a:solidFill>
                <a:latin typeface="Arial Narrow" panose="020B0606020202030204" pitchFamily="34" charset="0"/>
              </a:defRPr>
            </a:lvl4pPr>
            <a:lvl5pPr>
              <a:defRPr b="1">
                <a:solidFill>
                  <a:srgbClr val="005FAA"/>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4310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1"/>
            <a:ext cx="20726400" cy="2724150"/>
          </a:xfrm>
        </p:spPr>
        <p:txBody>
          <a:bodyPr anchor="t"/>
          <a:lstStyle>
            <a:lvl1pPr algn="l">
              <a:defRPr sz="8000" b="1" cap="all"/>
            </a:lvl1pPr>
          </a:lstStyle>
          <a:p>
            <a:r>
              <a:rPr lang="en-US"/>
              <a:t>Click to edit Master title style</a:t>
            </a:r>
            <a:endParaRPr lang="en-GB"/>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a:t>Click to edit Master text styles</a:t>
            </a:r>
          </a:p>
        </p:txBody>
      </p:sp>
    </p:spTree>
    <p:extLst>
      <p:ext uri="{BB962C8B-B14F-4D97-AF65-F5344CB8AC3E}">
        <p14:creationId xmlns:p14="http://schemas.microsoft.com/office/powerpoint/2010/main" val="1119658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8800" y="4114800"/>
            <a:ext cx="10160000" cy="76200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395200" y="4114800"/>
            <a:ext cx="10160000" cy="76200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6388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2386735" y="3070226"/>
            <a:ext cx="10778067"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34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4153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08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000" b="1"/>
            </a:lvl1pPr>
          </a:lstStyle>
          <a:p>
            <a:r>
              <a:rPr lang="en-US"/>
              <a:t>Click to edit Master title style</a:t>
            </a:r>
            <a:endParaRPr lang="en-GB"/>
          </a:p>
        </p:txBody>
      </p:sp>
      <p:sp>
        <p:nvSpPr>
          <p:cNvPr id="3" name="Content Placeholder 2"/>
          <p:cNvSpPr>
            <a:spLocks noGrp="1"/>
          </p:cNvSpPr>
          <p:nvPr>
            <p:ph idx="1"/>
          </p:nvPr>
        </p:nvSpPr>
        <p:spPr>
          <a:xfrm>
            <a:off x="9533467" y="546101"/>
            <a:ext cx="13631333"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19201" y="2870201"/>
            <a:ext cx="8022168"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156175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000" b="1"/>
            </a:lvl1pPr>
          </a:lstStyle>
          <a:p>
            <a:r>
              <a:rPr lang="en-US"/>
              <a:t>Click to edit Master title style</a:t>
            </a:r>
            <a:endParaRPr lang="en-GB"/>
          </a:p>
        </p:txBody>
      </p:sp>
      <p:sp>
        <p:nvSpPr>
          <p:cNvPr id="3" name="Picture Placeholder 2"/>
          <p:cNvSpPr>
            <a:spLocks noGrp="1"/>
          </p:cNvSpPr>
          <p:nvPr>
            <p:ph type="pic" idx="1"/>
          </p:nvPr>
        </p:nvSpPr>
        <p:spPr>
          <a:xfrm>
            <a:off x="4779435" y="1225550"/>
            <a:ext cx="146304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en-GB" noProof="0" dirty="0"/>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Tree>
    <p:extLst>
      <p:ext uri="{BB962C8B-B14F-4D97-AF65-F5344CB8AC3E}">
        <p14:creationId xmlns:p14="http://schemas.microsoft.com/office/powerpoint/2010/main" val="4096933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7450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3600" y="1676400"/>
            <a:ext cx="5181600" cy="10058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8800" y="1676400"/>
            <a:ext cx="15138400" cy="1005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952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24384000" cy="137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1828800" y="1676400"/>
            <a:ext cx="207264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5"/>
          <p:cNvSpPr>
            <a:spLocks noGrp="1" noChangeArrowheads="1"/>
          </p:cNvSpPr>
          <p:nvPr>
            <p:ph type="body" idx="1"/>
          </p:nvPr>
        </p:nvSpPr>
        <p:spPr bwMode="auto">
          <a:xfrm>
            <a:off x="1828800" y="4114800"/>
            <a:ext cx="20726400" cy="76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295626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5600" b="1">
          <a:solidFill>
            <a:srgbClr val="005FAA"/>
          </a:solidFill>
          <a:latin typeface="+mj-lt"/>
          <a:ea typeface="+mj-ea"/>
          <a:cs typeface="+mj-cs"/>
        </a:defRPr>
      </a:lvl1pPr>
      <a:lvl2pPr algn="l" rtl="0" eaLnBrk="0" fontAlgn="base" hangingPunct="0">
        <a:spcBef>
          <a:spcPct val="0"/>
        </a:spcBef>
        <a:spcAft>
          <a:spcPct val="0"/>
        </a:spcAft>
        <a:defRPr sz="5600" b="1">
          <a:solidFill>
            <a:srgbClr val="005FAA"/>
          </a:solidFill>
          <a:latin typeface="Arial" charset="0"/>
        </a:defRPr>
      </a:lvl2pPr>
      <a:lvl3pPr algn="l" rtl="0" eaLnBrk="0" fontAlgn="base" hangingPunct="0">
        <a:spcBef>
          <a:spcPct val="0"/>
        </a:spcBef>
        <a:spcAft>
          <a:spcPct val="0"/>
        </a:spcAft>
        <a:defRPr sz="5600" b="1">
          <a:solidFill>
            <a:srgbClr val="005FAA"/>
          </a:solidFill>
          <a:latin typeface="Arial" charset="0"/>
        </a:defRPr>
      </a:lvl3pPr>
      <a:lvl4pPr algn="l" rtl="0" eaLnBrk="0" fontAlgn="base" hangingPunct="0">
        <a:spcBef>
          <a:spcPct val="0"/>
        </a:spcBef>
        <a:spcAft>
          <a:spcPct val="0"/>
        </a:spcAft>
        <a:defRPr sz="5600" b="1">
          <a:solidFill>
            <a:srgbClr val="005FAA"/>
          </a:solidFill>
          <a:latin typeface="Arial" charset="0"/>
        </a:defRPr>
      </a:lvl4pPr>
      <a:lvl5pPr algn="l" rtl="0" eaLnBrk="0" fontAlgn="base" hangingPunct="0">
        <a:spcBef>
          <a:spcPct val="0"/>
        </a:spcBef>
        <a:spcAft>
          <a:spcPct val="0"/>
        </a:spcAft>
        <a:defRPr sz="5600" b="1">
          <a:solidFill>
            <a:srgbClr val="005FAA"/>
          </a:solidFill>
          <a:latin typeface="Arial" charset="0"/>
        </a:defRPr>
      </a:lvl5pPr>
      <a:lvl6pPr marL="914400" algn="l" rtl="0" fontAlgn="base">
        <a:spcBef>
          <a:spcPct val="0"/>
        </a:spcBef>
        <a:spcAft>
          <a:spcPct val="0"/>
        </a:spcAft>
        <a:defRPr sz="5600" b="1">
          <a:solidFill>
            <a:srgbClr val="005FAA"/>
          </a:solidFill>
          <a:latin typeface="Arial" charset="0"/>
        </a:defRPr>
      </a:lvl6pPr>
      <a:lvl7pPr marL="1828800" algn="l" rtl="0" fontAlgn="base">
        <a:spcBef>
          <a:spcPct val="0"/>
        </a:spcBef>
        <a:spcAft>
          <a:spcPct val="0"/>
        </a:spcAft>
        <a:defRPr sz="5600" b="1">
          <a:solidFill>
            <a:srgbClr val="005FAA"/>
          </a:solidFill>
          <a:latin typeface="Arial" charset="0"/>
        </a:defRPr>
      </a:lvl7pPr>
      <a:lvl8pPr marL="2743200" algn="l" rtl="0" fontAlgn="base">
        <a:spcBef>
          <a:spcPct val="0"/>
        </a:spcBef>
        <a:spcAft>
          <a:spcPct val="0"/>
        </a:spcAft>
        <a:defRPr sz="5600" b="1">
          <a:solidFill>
            <a:srgbClr val="005FAA"/>
          </a:solidFill>
          <a:latin typeface="Arial" charset="0"/>
        </a:defRPr>
      </a:lvl8pPr>
      <a:lvl9pPr marL="3657600" algn="l" rtl="0" fontAlgn="base">
        <a:spcBef>
          <a:spcPct val="0"/>
        </a:spcBef>
        <a:spcAft>
          <a:spcPct val="0"/>
        </a:spcAft>
        <a:defRPr sz="5600" b="1">
          <a:solidFill>
            <a:srgbClr val="005FAA"/>
          </a:solidFill>
          <a:latin typeface="Arial" charset="0"/>
        </a:defRPr>
      </a:lvl9pPr>
    </p:titleStyle>
    <p:bodyStyle>
      <a:lvl1pPr marL="685800" indent="-685800" algn="l" rtl="0" eaLnBrk="0" fontAlgn="base" hangingPunct="0">
        <a:spcBef>
          <a:spcPct val="20000"/>
        </a:spcBef>
        <a:spcAft>
          <a:spcPct val="0"/>
        </a:spcAft>
        <a:buChar char="•"/>
        <a:defRPr sz="4800">
          <a:solidFill>
            <a:schemeClr val="tx1"/>
          </a:solidFill>
          <a:latin typeface="+mn-lt"/>
          <a:ea typeface="+mn-ea"/>
          <a:cs typeface="+mn-cs"/>
        </a:defRPr>
      </a:lvl1pPr>
      <a:lvl2pPr marL="1485900" indent="-571500" algn="l" rtl="0" eaLnBrk="0" fontAlgn="base" hangingPunct="0">
        <a:spcBef>
          <a:spcPct val="20000"/>
        </a:spcBef>
        <a:spcAft>
          <a:spcPct val="0"/>
        </a:spcAft>
        <a:buChar char="–"/>
        <a:defRPr sz="4800">
          <a:solidFill>
            <a:schemeClr val="tx1"/>
          </a:solidFill>
          <a:latin typeface="+mn-lt"/>
        </a:defRPr>
      </a:lvl2pPr>
      <a:lvl3pPr marL="2286000" indent="-457200" algn="l" rtl="0" eaLnBrk="0" fontAlgn="base" hangingPunct="0">
        <a:spcBef>
          <a:spcPct val="20000"/>
        </a:spcBef>
        <a:spcAft>
          <a:spcPct val="0"/>
        </a:spcAft>
        <a:buChar char="•"/>
        <a:defRPr sz="4800">
          <a:solidFill>
            <a:schemeClr val="tx1"/>
          </a:solidFill>
          <a:latin typeface="+mn-lt"/>
        </a:defRPr>
      </a:lvl3pPr>
      <a:lvl4pPr marL="3200400" indent="-457200" algn="l" rtl="0" eaLnBrk="0" fontAlgn="base" hangingPunct="0">
        <a:spcBef>
          <a:spcPct val="20000"/>
        </a:spcBef>
        <a:spcAft>
          <a:spcPct val="0"/>
        </a:spcAft>
        <a:buChar char="–"/>
        <a:defRPr sz="4800">
          <a:solidFill>
            <a:schemeClr val="tx1"/>
          </a:solidFill>
          <a:latin typeface="+mn-lt"/>
        </a:defRPr>
      </a:lvl4pPr>
      <a:lvl5pPr marL="4114800" indent="-457200" algn="l" rtl="0" eaLnBrk="0" fontAlgn="base" hangingPunct="0">
        <a:spcBef>
          <a:spcPct val="20000"/>
        </a:spcBef>
        <a:spcAft>
          <a:spcPct val="0"/>
        </a:spcAft>
        <a:buChar char="»"/>
        <a:defRPr sz="4800">
          <a:solidFill>
            <a:schemeClr val="tx1"/>
          </a:solidFill>
          <a:latin typeface="+mn-lt"/>
        </a:defRPr>
      </a:lvl5pPr>
      <a:lvl6pPr marL="5029200" indent="-457200" algn="l" rtl="0" fontAlgn="base">
        <a:spcBef>
          <a:spcPct val="20000"/>
        </a:spcBef>
        <a:spcAft>
          <a:spcPct val="0"/>
        </a:spcAft>
        <a:buChar char="»"/>
        <a:defRPr sz="4800">
          <a:solidFill>
            <a:schemeClr val="tx1"/>
          </a:solidFill>
          <a:latin typeface="+mn-lt"/>
        </a:defRPr>
      </a:lvl6pPr>
      <a:lvl7pPr marL="5943600" indent="-457200" algn="l" rtl="0" fontAlgn="base">
        <a:spcBef>
          <a:spcPct val="20000"/>
        </a:spcBef>
        <a:spcAft>
          <a:spcPct val="0"/>
        </a:spcAft>
        <a:buChar char="»"/>
        <a:defRPr sz="4800">
          <a:solidFill>
            <a:schemeClr val="tx1"/>
          </a:solidFill>
          <a:latin typeface="+mn-lt"/>
        </a:defRPr>
      </a:lvl7pPr>
      <a:lvl8pPr marL="6858000" indent="-457200" algn="l" rtl="0" fontAlgn="base">
        <a:spcBef>
          <a:spcPct val="20000"/>
        </a:spcBef>
        <a:spcAft>
          <a:spcPct val="0"/>
        </a:spcAft>
        <a:buChar char="»"/>
        <a:defRPr sz="4800">
          <a:solidFill>
            <a:schemeClr val="tx1"/>
          </a:solidFill>
          <a:latin typeface="+mn-lt"/>
        </a:defRPr>
      </a:lvl8pPr>
      <a:lvl9pPr marL="7772400" indent="-457200" algn="l" rtl="0" fontAlgn="base">
        <a:spcBef>
          <a:spcPct val="20000"/>
        </a:spcBef>
        <a:spcAft>
          <a:spcPct val="0"/>
        </a:spcAft>
        <a:buChar char="»"/>
        <a:defRPr sz="4800">
          <a:solidFill>
            <a:schemeClr val="tx1"/>
          </a:solidFill>
          <a:latin typeface="+mn-lt"/>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24384000" cy="137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1828800" y="1676400"/>
            <a:ext cx="207264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1828800" y="4114800"/>
            <a:ext cx="20726400" cy="762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092173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5600" b="1">
          <a:solidFill>
            <a:srgbClr val="005FAA"/>
          </a:solidFill>
          <a:latin typeface="+mj-lt"/>
          <a:ea typeface="+mj-ea"/>
          <a:cs typeface="+mj-cs"/>
        </a:defRPr>
      </a:lvl1pPr>
      <a:lvl2pPr algn="l" rtl="0" eaLnBrk="0" fontAlgn="base" hangingPunct="0">
        <a:spcBef>
          <a:spcPct val="0"/>
        </a:spcBef>
        <a:spcAft>
          <a:spcPct val="0"/>
        </a:spcAft>
        <a:defRPr sz="5600" b="1">
          <a:solidFill>
            <a:srgbClr val="005FAA"/>
          </a:solidFill>
          <a:latin typeface="Arial" charset="0"/>
          <a:cs typeface="Arial" charset="0"/>
        </a:defRPr>
      </a:lvl2pPr>
      <a:lvl3pPr algn="l" rtl="0" eaLnBrk="0" fontAlgn="base" hangingPunct="0">
        <a:spcBef>
          <a:spcPct val="0"/>
        </a:spcBef>
        <a:spcAft>
          <a:spcPct val="0"/>
        </a:spcAft>
        <a:defRPr sz="5600" b="1">
          <a:solidFill>
            <a:srgbClr val="005FAA"/>
          </a:solidFill>
          <a:latin typeface="Arial" charset="0"/>
          <a:cs typeface="Arial" charset="0"/>
        </a:defRPr>
      </a:lvl3pPr>
      <a:lvl4pPr algn="l" rtl="0" eaLnBrk="0" fontAlgn="base" hangingPunct="0">
        <a:spcBef>
          <a:spcPct val="0"/>
        </a:spcBef>
        <a:spcAft>
          <a:spcPct val="0"/>
        </a:spcAft>
        <a:defRPr sz="5600" b="1">
          <a:solidFill>
            <a:srgbClr val="005FAA"/>
          </a:solidFill>
          <a:latin typeface="Arial" charset="0"/>
          <a:cs typeface="Arial" charset="0"/>
        </a:defRPr>
      </a:lvl4pPr>
      <a:lvl5pPr algn="l" rtl="0" eaLnBrk="0" fontAlgn="base" hangingPunct="0">
        <a:spcBef>
          <a:spcPct val="0"/>
        </a:spcBef>
        <a:spcAft>
          <a:spcPct val="0"/>
        </a:spcAft>
        <a:defRPr sz="5600" b="1">
          <a:solidFill>
            <a:srgbClr val="005FAA"/>
          </a:solidFill>
          <a:latin typeface="Arial" charset="0"/>
          <a:cs typeface="Arial" charset="0"/>
        </a:defRPr>
      </a:lvl5pPr>
      <a:lvl6pPr marL="914400" algn="l" rtl="0" fontAlgn="base">
        <a:spcBef>
          <a:spcPct val="0"/>
        </a:spcBef>
        <a:spcAft>
          <a:spcPct val="0"/>
        </a:spcAft>
        <a:defRPr sz="5600" b="1">
          <a:solidFill>
            <a:srgbClr val="005FAA"/>
          </a:solidFill>
          <a:latin typeface="Arial" charset="0"/>
          <a:cs typeface="Arial" charset="0"/>
        </a:defRPr>
      </a:lvl6pPr>
      <a:lvl7pPr marL="1828800" algn="l" rtl="0" fontAlgn="base">
        <a:spcBef>
          <a:spcPct val="0"/>
        </a:spcBef>
        <a:spcAft>
          <a:spcPct val="0"/>
        </a:spcAft>
        <a:defRPr sz="5600" b="1">
          <a:solidFill>
            <a:srgbClr val="005FAA"/>
          </a:solidFill>
          <a:latin typeface="Arial" charset="0"/>
          <a:cs typeface="Arial" charset="0"/>
        </a:defRPr>
      </a:lvl7pPr>
      <a:lvl8pPr marL="2743200" algn="l" rtl="0" fontAlgn="base">
        <a:spcBef>
          <a:spcPct val="0"/>
        </a:spcBef>
        <a:spcAft>
          <a:spcPct val="0"/>
        </a:spcAft>
        <a:defRPr sz="5600" b="1">
          <a:solidFill>
            <a:srgbClr val="005FAA"/>
          </a:solidFill>
          <a:latin typeface="Arial" charset="0"/>
          <a:cs typeface="Arial" charset="0"/>
        </a:defRPr>
      </a:lvl8pPr>
      <a:lvl9pPr marL="3657600" algn="l" rtl="0" fontAlgn="base">
        <a:spcBef>
          <a:spcPct val="0"/>
        </a:spcBef>
        <a:spcAft>
          <a:spcPct val="0"/>
        </a:spcAft>
        <a:defRPr sz="5600" b="1">
          <a:solidFill>
            <a:srgbClr val="005FAA"/>
          </a:solidFill>
          <a:latin typeface="Arial" charset="0"/>
          <a:cs typeface="Arial" charset="0"/>
        </a:defRPr>
      </a:lvl9pPr>
    </p:titleStyle>
    <p:bodyStyle>
      <a:lvl1pPr marL="685800" indent="-685800" algn="l" rtl="0" eaLnBrk="0" fontAlgn="base" hangingPunct="0">
        <a:spcBef>
          <a:spcPct val="20000"/>
        </a:spcBef>
        <a:spcAft>
          <a:spcPct val="0"/>
        </a:spcAft>
        <a:buChar char="•"/>
        <a:defRPr sz="4800">
          <a:solidFill>
            <a:schemeClr val="tx1"/>
          </a:solidFill>
          <a:latin typeface="+mn-lt"/>
          <a:ea typeface="+mn-ea"/>
          <a:cs typeface="+mn-cs"/>
        </a:defRPr>
      </a:lvl1pPr>
      <a:lvl2pPr marL="1485900" indent="-571500" algn="l" rtl="0" eaLnBrk="0" fontAlgn="base" hangingPunct="0">
        <a:spcBef>
          <a:spcPct val="20000"/>
        </a:spcBef>
        <a:spcAft>
          <a:spcPct val="0"/>
        </a:spcAft>
        <a:buChar char="–"/>
        <a:defRPr sz="4800">
          <a:solidFill>
            <a:schemeClr val="tx1"/>
          </a:solidFill>
          <a:latin typeface="+mn-lt"/>
          <a:cs typeface="+mn-cs"/>
        </a:defRPr>
      </a:lvl2pPr>
      <a:lvl3pPr marL="2286000" indent="-457200" algn="l" rtl="0" eaLnBrk="0" fontAlgn="base" hangingPunct="0">
        <a:spcBef>
          <a:spcPct val="20000"/>
        </a:spcBef>
        <a:spcAft>
          <a:spcPct val="0"/>
        </a:spcAft>
        <a:buChar char="•"/>
        <a:defRPr sz="4800">
          <a:solidFill>
            <a:schemeClr val="tx1"/>
          </a:solidFill>
          <a:latin typeface="+mn-lt"/>
          <a:cs typeface="+mn-cs"/>
        </a:defRPr>
      </a:lvl3pPr>
      <a:lvl4pPr marL="3200400" indent="-457200" algn="l" rtl="0" eaLnBrk="0" fontAlgn="base" hangingPunct="0">
        <a:spcBef>
          <a:spcPct val="20000"/>
        </a:spcBef>
        <a:spcAft>
          <a:spcPct val="0"/>
        </a:spcAft>
        <a:buChar char="–"/>
        <a:defRPr sz="4800">
          <a:solidFill>
            <a:schemeClr val="tx1"/>
          </a:solidFill>
          <a:latin typeface="+mn-lt"/>
          <a:cs typeface="+mn-cs"/>
        </a:defRPr>
      </a:lvl4pPr>
      <a:lvl5pPr marL="4114800" indent="-457200" algn="l" rtl="0" eaLnBrk="0" fontAlgn="base" hangingPunct="0">
        <a:spcBef>
          <a:spcPct val="20000"/>
        </a:spcBef>
        <a:spcAft>
          <a:spcPct val="0"/>
        </a:spcAft>
        <a:buChar char="»"/>
        <a:defRPr sz="4800">
          <a:solidFill>
            <a:schemeClr val="tx1"/>
          </a:solidFill>
          <a:latin typeface="+mn-lt"/>
          <a:cs typeface="+mn-cs"/>
        </a:defRPr>
      </a:lvl5pPr>
      <a:lvl6pPr marL="5029200" indent="-457200" algn="l" rtl="0" fontAlgn="base">
        <a:spcBef>
          <a:spcPct val="20000"/>
        </a:spcBef>
        <a:spcAft>
          <a:spcPct val="0"/>
        </a:spcAft>
        <a:buChar char="»"/>
        <a:defRPr sz="4800">
          <a:solidFill>
            <a:schemeClr val="tx1"/>
          </a:solidFill>
          <a:latin typeface="+mn-lt"/>
          <a:cs typeface="+mn-cs"/>
        </a:defRPr>
      </a:lvl6pPr>
      <a:lvl7pPr marL="5943600" indent="-457200" algn="l" rtl="0" fontAlgn="base">
        <a:spcBef>
          <a:spcPct val="20000"/>
        </a:spcBef>
        <a:spcAft>
          <a:spcPct val="0"/>
        </a:spcAft>
        <a:buChar char="»"/>
        <a:defRPr sz="4800">
          <a:solidFill>
            <a:schemeClr val="tx1"/>
          </a:solidFill>
          <a:latin typeface="+mn-lt"/>
          <a:cs typeface="+mn-cs"/>
        </a:defRPr>
      </a:lvl7pPr>
      <a:lvl8pPr marL="6858000" indent="-457200" algn="l" rtl="0" fontAlgn="base">
        <a:spcBef>
          <a:spcPct val="20000"/>
        </a:spcBef>
        <a:spcAft>
          <a:spcPct val="0"/>
        </a:spcAft>
        <a:buChar char="»"/>
        <a:defRPr sz="4800">
          <a:solidFill>
            <a:schemeClr val="tx1"/>
          </a:solidFill>
          <a:latin typeface="+mn-lt"/>
          <a:cs typeface="+mn-cs"/>
        </a:defRPr>
      </a:lvl8pPr>
      <a:lvl9pPr marL="7772400" indent="-457200" algn="l" rtl="0" fontAlgn="base">
        <a:spcBef>
          <a:spcPct val="20000"/>
        </a:spcBef>
        <a:spcAft>
          <a:spcPct val="0"/>
        </a:spcAft>
        <a:buChar char="»"/>
        <a:defRPr sz="4800">
          <a:solidFill>
            <a:schemeClr val="tx1"/>
          </a:solidFill>
          <a:latin typeface="+mn-lt"/>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5.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mailto:joan.maso@uab.cat" TargetMode="External"/><Relationship Id="rId5" Type="http://schemas.openxmlformats.org/officeDocument/2006/relationships/hyperlink" Target="mailto:gregory.giuliani@unige.ch" TargetMode="External"/><Relationship Id="rId4" Type="http://schemas.openxmlformats.org/officeDocument/2006/relationships/hyperlink" Target="mailto:adesherbinin@ciesin.columbia.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www.earthobservations.org/documents/geo_xii/GEO-XII_10_Data%20Management%20Principles%20Implementation%20Guidelines.pd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9" name="title slides-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7" y="0"/>
            <a:ext cx="24378567"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Principles to Implementation</a:t>
            </a:r>
          </a:p>
        </p:txBody>
      </p:sp>
      <p:grpSp>
        <p:nvGrpSpPr>
          <p:cNvPr id="16" name="Group 15"/>
          <p:cNvGrpSpPr/>
          <p:nvPr/>
        </p:nvGrpSpPr>
        <p:grpSpPr>
          <a:xfrm>
            <a:off x="3834345" y="3677024"/>
            <a:ext cx="7127558" cy="5875530"/>
            <a:chOff x="685800" y="1874109"/>
            <a:chExt cx="3563779" cy="2937765"/>
          </a:xfrm>
        </p:grpSpPr>
        <p:grpSp>
          <p:nvGrpSpPr>
            <p:cNvPr id="8" name="Group 7"/>
            <p:cNvGrpSpPr/>
            <p:nvPr/>
          </p:nvGrpSpPr>
          <p:grpSpPr>
            <a:xfrm>
              <a:off x="685800" y="1874109"/>
              <a:ext cx="3563779" cy="2561691"/>
              <a:chOff x="4489521" y="2442099"/>
              <a:chExt cx="4337306" cy="3117712"/>
            </a:xfrm>
          </p:grpSpPr>
          <p:pic>
            <p:nvPicPr>
              <p:cNvPr id="5" name="Content Placeholder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4489521" y="2442099"/>
                <a:ext cx="4337306" cy="311771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Graphic 3"/>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571999" y="2604062"/>
                <a:ext cx="2586681" cy="302536"/>
              </a:xfrm>
              <a:prstGeom prst="rect">
                <a:avLst/>
              </a:prstGeom>
            </p:spPr>
          </p:pic>
        </p:grpSp>
        <p:sp>
          <p:nvSpPr>
            <p:cNvPr id="14" name="TextBox 13"/>
            <p:cNvSpPr txBox="1"/>
            <p:nvPr/>
          </p:nvSpPr>
          <p:spPr>
            <a:xfrm>
              <a:off x="685800" y="4457931"/>
              <a:ext cx="1026884" cy="353943"/>
            </a:xfrm>
            <a:prstGeom prst="rect">
              <a:avLst/>
            </a:prstGeom>
            <a:noFill/>
          </p:spPr>
          <p:txBody>
            <a:bodyPr wrap="none" rtlCol="0">
              <a:spAutoFit/>
            </a:bodyPr>
            <a:lstStyle/>
            <a:p>
              <a:pPr algn="l" defTabSz="1828800" eaLnBrk="0" fontAlgn="base">
                <a:spcBef>
                  <a:spcPct val="0"/>
                </a:spcBef>
                <a:spcAft>
                  <a:spcPct val="0"/>
                </a:spcAft>
              </a:pPr>
              <a:r>
                <a:rPr lang="en-GB" sz="4000" kern="1200" dirty="0">
                  <a:solidFill>
                    <a:srgbClr val="000000">
                      <a:lumMod val="65000"/>
                      <a:lumOff val="35000"/>
                    </a:srgbClr>
                  </a:solidFill>
                  <a:latin typeface="Segoe UI Emoji" panose="020B0502040204020203" pitchFamily="34" charset="0"/>
                  <a:ea typeface="Segoe UI Emoji" panose="020B0502040204020203" pitchFamily="34" charset="0"/>
                </a:rPr>
                <a:t>2009-15</a:t>
              </a:r>
            </a:p>
          </p:txBody>
        </p:sp>
      </p:grpSp>
      <p:grpSp>
        <p:nvGrpSpPr>
          <p:cNvPr id="22" name="Group 21"/>
          <p:cNvGrpSpPr/>
          <p:nvPr/>
        </p:nvGrpSpPr>
        <p:grpSpPr>
          <a:xfrm>
            <a:off x="9328696" y="5284968"/>
            <a:ext cx="7086532" cy="6068758"/>
            <a:chOff x="2485154" y="3351412"/>
            <a:chExt cx="3335029" cy="2856049"/>
          </a:xfrm>
        </p:grpSpPr>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85154" y="3351412"/>
              <a:ext cx="3335029" cy="2492526"/>
            </a:xfrm>
            <a:prstGeom prst="rect">
              <a:avLst/>
            </a:prstGeom>
            <a:noFill/>
            <a:ln>
              <a:noFill/>
            </a:ln>
            <a:effectLst>
              <a:outerShdw blurRad="292100" dist="139700" dir="2700000" algn="tl" rotWithShape="0">
                <a:srgbClr val="333333">
                  <a:alpha val="65000"/>
                </a:srgbClr>
              </a:outerShdw>
            </a:effectLst>
          </p:spPr>
        </p:pic>
        <p:sp>
          <p:nvSpPr>
            <p:cNvPr id="24" name="TextBox 23"/>
            <p:cNvSpPr txBox="1"/>
            <p:nvPr/>
          </p:nvSpPr>
          <p:spPr>
            <a:xfrm>
              <a:off x="2485154" y="5874319"/>
              <a:ext cx="608950" cy="333142"/>
            </a:xfrm>
            <a:prstGeom prst="rect">
              <a:avLst/>
            </a:prstGeom>
            <a:noFill/>
          </p:spPr>
          <p:txBody>
            <a:bodyPr wrap="none" rtlCol="0">
              <a:spAutoFit/>
            </a:bodyPr>
            <a:lstStyle/>
            <a:p>
              <a:pPr algn="l" defTabSz="1828800" eaLnBrk="0" fontAlgn="base">
                <a:spcBef>
                  <a:spcPct val="0"/>
                </a:spcBef>
                <a:spcAft>
                  <a:spcPct val="0"/>
                </a:spcAft>
              </a:pPr>
              <a:r>
                <a:rPr lang="en-GB" sz="4000" kern="1200" dirty="0">
                  <a:solidFill>
                    <a:srgbClr val="000000">
                      <a:lumMod val="65000"/>
                      <a:lumOff val="35000"/>
                    </a:srgbClr>
                  </a:solidFill>
                  <a:latin typeface="Segoe UI Emoji" panose="020B0502040204020203" pitchFamily="34" charset="0"/>
                  <a:ea typeface="Segoe UI Emoji" panose="020B0502040204020203" pitchFamily="34" charset="0"/>
                </a:rPr>
                <a:t>2015</a:t>
              </a:r>
              <a:endParaRPr lang="en-GB" sz="4800" kern="1200" dirty="0">
                <a:solidFill>
                  <a:srgbClr val="000000">
                    <a:lumMod val="65000"/>
                    <a:lumOff val="35000"/>
                  </a:srgbClr>
                </a:solidFill>
                <a:latin typeface="Segoe UI Emoji" panose="020B0502040204020203" pitchFamily="34" charset="0"/>
                <a:ea typeface="Segoe UI Emoji" panose="020B0502040204020203" pitchFamily="34" charset="0"/>
              </a:endParaRPr>
            </a:p>
          </p:txBody>
        </p:sp>
      </p:grpSp>
      <p:grpSp>
        <p:nvGrpSpPr>
          <p:cNvPr id="21" name="Group 20"/>
          <p:cNvGrpSpPr/>
          <p:nvPr/>
        </p:nvGrpSpPr>
        <p:grpSpPr>
          <a:xfrm>
            <a:off x="14608603" y="6358276"/>
            <a:ext cx="6393766" cy="7265390"/>
            <a:chOff x="2930203" y="2808780"/>
            <a:chExt cx="3196883" cy="3632695"/>
          </a:xfrm>
        </p:grpSpPr>
        <p:sp>
          <p:nvSpPr>
            <p:cNvPr id="18" name="TextBox 17"/>
            <p:cNvSpPr txBox="1"/>
            <p:nvPr/>
          </p:nvSpPr>
          <p:spPr>
            <a:xfrm>
              <a:off x="2930203" y="6087532"/>
              <a:ext cx="646972" cy="353943"/>
            </a:xfrm>
            <a:prstGeom prst="rect">
              <a:avLst/>
            </a:prstGeom>
            <a:noFill/>
          </p:spPr>
          <p:txBody>
            <a:bodyPr wrap="none" rtlCol="0">
              <a:spAutoFit/>
            </a:bodyPr>
            <a:lstStyle/>
            <a:p>
              <a:pPr algn="l" defTabSz="1828800" eaLnBrk="0" fontAlgn="base">
                <a:spcBef>
                  <a:spcPct val="0"/>
                </a:spcBef>
                <a:spcAft>
                  <a:spcPct val="0"/>
                </a:spcAft>
              </a:pPr>
              <a:r>
                <a:rPr lang="en-GB" sz="4000" kern="1200" dirty="0">
                  <a:solidFill>
                    <a:srgbClr val="000000">
                      <a:lumMod val="65000"/>
                      <a:lumOff val="35000"/>
                    </a:srgbClr>
                  </a:solidFill>
                  <a:latin typeface="Segoe UI Emoji" panose="020B0502040204020203" pitchFamily="34" charset="0"/>
                  <a:ea typeface="Segoe UI Emoji" panose="020B0502040204020203" pitchFamily="34" charset="0"/>
                </a:rPr>
                <a:t>2016</a:t>
              </a:r>
              <a:endParaRPr lang="en-GB" sz="4800" kern="1200" dirty="0">
                <a:solidFill>
                  <a:srgbClr val="000000">
                    <a:lumMod val="65000"/>
                    <a:lumOff val="35000"/>
                  </a:srgbClr>
                </a:solidFill>
                <a:latin typeface="Segoe UI Emoji" panose="020B0502040204020203" pitchFamily="34" charset="0"/>
                <a:ea typeface="Segoe UI Emoji" panose="020B0502040204020203" pitchFamily="34" charset="0"/>
              </a:endParaRPr>
            </a:p>
          </p:txBody>
        </p:sp>
        <p:grpSp>
          <p:nvGrpSpPr>
            <p:cNvPr id="13" name="Group 12"/>
            <p:cNvGrpSpPr/>
            <p:nvPr/>
          </p:nvGrpSpPr>
          <p:grpSpPr>
            <a:xfrm>
              <a:off x="3016913" y="2808780"/>
              <a:ext cx="3110173" cy="3270513"/>
              <a:chOff x="259102" y="1893436"/>
              <a:chExt cx="2533525" cy="2664132"/>
            </a:xfrm>
          </p:grpSpPr>
          <p:pic>
            <p:nvPicPr>
              <p:cNvPr id="1028" name="Picture 4" descr="https://pbs.twimg.com/media/Cdvl5x4WIAAude0.jpg:large"/>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9102" y="2887465"/>
                <a:ext cx="2533525" cy="1670103"/>
              </a:xfrm>
              <a:prstGeom prst="rect">
                <a:avLst/>
              </a:prstGeom>
              <a:noFill/>
              <a:ln>
                <a:noFill/>
              </a:ln>
              <a:effectLst>
                <a:outerShdw blurRad="292100" dist="139700" dir="2700000" algn="tl" rotWithShape="0">
                  <a:srgbClr val="333333">
                    <a:alpha val="65000"/>
                  </a:srgbClr>
                </a:outerShdw>
              </a:effectLst>
              <a:extLst/>
            </p:spPr>
          </p:pic>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9102" y="1893436"/>
                <a:ext cx="2533525" cy="859823"/>
              </a:xfrm>
              <a:prstGeom prst="rect">
                <a:avLst/>
              </a:prstGeom>
            </p:spPr>
          </p:pic>
        </p:grpSp>
        <p:sp>
          <p:nvSpPr>
            <p:cNvPr id="20" name="Rectangle 19"/>
            <p:cNvSpPr/>
            <p:nvPr/>
          </p:nvSpPr>
          <p:spPr bwMode="auto">
            <a:xfrm>
              <a:off x="3016913" y="3781168"/>
              <a:ext cx="3110173" cy="274211"/>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rtlCol="0" anchor="t" anchorCtr="0" compatLnSpc="1">
              <a:prstTxWarp prst="textNoShape">
                <a:avLst/>
              </a:prstTxWarp>
            </a:bodyPr>
            <a:lstStyle/>
            <a:p>
              <a:pPr algn="l" defTabSz="1828800" eaLnBrk="0" fontAlgn="base">
                <a:spcBef>
                  <a:spcPct val="0"/>
                </a:spcBef>
                <a:spcAft>
                  <a:spcPct val="0"/>
                </a:spcAft>
              </a:pPr>
              <a:r>
                <a:rPr lang="en-GB" sz="2400" b="1" kern="1200" dirty="0">
                  <a:solidFill>
                    <a:srgbClr val="000000">
                      <a:lumMod val="65000"/>
                      <a:lumOff val="35000"/>
                    </a:srgbClr>
                  </a:solidFill>
                  <a:latin typeface="Segoe UI Emoji" panose="020B0502040204020203" pitchFamily="34" charset="0"/>
                  <a:ea typeface="Segoe UI Emoji" panose="020B0502040204020203" pitchFamily="34" charset="0"/>
                </a:rPr>
                <a:t>DOI: 10.1038/sdata.2016.18</a:t>
              </a:r>
            </a:p>
            <a:p>
              <a:pPr defTabSz="1828800" eaLnBrk="0" fontAlgn="base">
                <a:spcBef>
                  <a:spcPct val="0"/>
                </a:spcBef>
                <a:spcAft>
                  <a:spcPct val="0"/>
                </a:spcAft>
              </a:pPr>
              <a:endParaRPr lang="en-GB" sz="4800" kern="1200" dirty="0">
                <a:latin typeface="Times" pitchFamily="18" charset="0"/>
              </a:endParaRPr>
            </a:p>
          </p:txBody>
        </p:sp>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2052" y="9644889"/>
            <a:ext cx="2297140" cy="1607998"/>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7431" b="93631" l="5945" r="91720">
                        <a14:foregroundMark x1="5945" y1="52442" x2="5945" y2="52442"/>
                        <a14:foregroundMark x1="58811" y1="7643" x2="58811" y2="7643"/>
                        <a14:foregroundMark x1="91932" y1="43949" x2="91932" y2="43949"/>
                        <a14:foregroundMark x1="56900" y1="89172" x2="56900" y2="89172"/>
                        <a14:foregroundMark x1="36518" y1="93631" x2="36518" y2="93631"/>
                        <a14:foregroundMark x1="20594" y1="8705" x2="20594" y2="8705"/>
                        <a14:foregroundMark x1="19533" y1="8917" x2="19533" y2="8917"/>
                        <a14:foregroundMark x1="18047" y1="10616" x2="18047" y2="10616"/>
                        <a14:foregroundMark x1="15924" y1="12314" x2="16985" y2="17197"/>
                      </a14:backgroundRemoval>
                    </a14:imgEffect>
                  </a14:imgLayer>
                </a14:imgProps>
              </a:ext>
              <a:ext uri="{28A0092B-C50C-407E-A947-70E740481C1C}">
                <a14:useLocalDpi xmlns:a14="http://schemas.microsoft.com/office/drawing/2010/main"/>
              </a:ext>
            </a:extLst>
          </a:blip>
          <a:stretch>
            <a:fillRect/>
          </a:stretch>
        </p:blipFill>
        <p:spPr>
          <a:xfrm>
            <a:off x="6972577" y="9859071"/>
            <a:ext cx="1121366" cy="1121366"/>
          </a:xfrm>
          <a:prstGeom prst="rect">
            <a:avLst/>
          </a:prstGeom>
        </p:spPr>
      </p:pic>
    </p:spTree>
    <p:extLst>
      <p:ext uri="{BB962C8B-B14F-4D97-AF65-F5344CB8AC3E}">
        <p14:creationId xmlns:p14="http://schemas.microsoft.com/office/powerpoint/2010/main" val="2662438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Implementation</a:t>
            </a:r>
          </a:p>
        </p:txBody>
      </p:sp>
      <p:grpSp>
        <p:nvGrpSpPr>
          <p:cNvPr id="5" name="Group 4"/>
          <p:cNvGrpSpPr/>
          <p:nvPr/>
        </p:nvGrpSpPr>
        <p:grpSpPr>
          <a:xfrm>
            <a:off x="4419600" y="3962401"/>
            <a:ext cx="8640960" cy="8884472"/>
            <a:chOff x="4788024" y="1772816"/>
            <a:chExt cx="4594142" cy="4723610"/>
          </a:xfrm>
        </p:grpSpPr>
        <p:sp>
          <p:nvSpPr>
            <p:cNvPr id="11" name="TextBox 10"/>
            <p:cNvSpPr txBox="1"/>
            <p:nvPr/>
          </p:nvSpPr>
          <p:spPr>
            <a:xfrm>
              <a:off x="4788024" y="5530975"/>
              <a:ext cx="4594142" cy="965451"/>
            </a:xfrm>
            <a:prstGeom prst="rect">
              <a:avLst/>
            </a:prstGeom>
            <a:noFill/>
          </p:spPr>
          <p:txBody>
            <a:bodyPr wrap="square" rtlCol="0">
              <a:spAutoFit/>
            </a:bodyPr>
            <a:lstStyle/>
            <a:p>
              <a:pPr defTabSz="1828800" eaLnBrk="0" fontAlgn="base">
                <a:spcBef>
                  <a:spcPct val="0"/>
                </a:spcBef>
                <a:spcAft>
                  <a:spcPct val="0"/>
                </a:spcAft>
              </a:pPr>
              <a:r>
                <a:rPr lang="en-GB" sz="5600" kern="1200" dirty="0">
                  <a:solidFill>
                    <a:srgbClr val="005FAA"/>
                  </a:solidFill>
                  <a:latin typeface="Arial Rounded MT Bold" panose="020F0704030504030204" pitchFamily="34" charset="0"/>
                </a:rPr>
                <a:t>Trustworthy Data </a:t>
              </a:r>
              <a:br>
                <a:rPr lang="en-GB" sz="5600" kern="1200" dirty="0">
                  <a:solidFill>
                    <a:srgbClr val="005FAA"/>
                  </a:solidFill>
                  <a:latin typeface="Arial Rounded MT Bold" panose="020F0704030504030204" pitchFamily="34" charset="0"/>
                </a:rPr>
              </a:br>
              <a:r>
                <a:rPr lang="en-GB" sz="5600" kern="1200" dirty="0">
                  <a:solidFill>
                    <a:srgbClr val="005FAA"/>
                  </a:solidFill>
                  <a:latin typeface="Arial Rounded MT Bold" panose="020F0704030504030204" pitchFamily="34" charset="0"/>
                </a:rPr>
                <a:t>Repositories (TDRs)</a:t>
              </a:r>
            </a:p>
          </p:txBody>
        </p:sp>
        <p:grpSp>
          <p:nvGrpSpPr>
            <p:cNvPr id="17" name="Group 16"/>
            <p:cNvGrpSpPr/>
            <p:nvPr/>
          </p:nvGrpSpPr>
          <p:grpSpPr>
            <a:xfrm>
              <a:off x="4824027" y="1772816"/>
              <a:ext cx="4148479" cy="3593531"/>
              <a:chOff x="4753561" y="2676260"/>
              <a:chExt cx="4148479" cy="3593531"/>
            </a:xfrm>
          </p:grpSpPr>
          <p:sp>
            <p:nvSpPr>
              <p:cNvPr id="12" name="Isosceles Triangle 11"/>
              <p:cNvSpPr/>
              <p:nvPr/>
            </p:nvSpPr>
            <p:spPr bwMode="auto">
              <a:xfrm>
                <a:off x="4753561" y="2676260"/>
                <a:ext cx="4148479" cy="3593531"/>
              </a:xfrm>
              <a:prstGeom prst="triangle">
                <a:avLst>
                  <a:gd name="adj" fmla="val 50732"/>
                </a:avLst>
              </a:prstGeom>
              <a:gradFill flip="none" rotWithShape="1">
                <a:gsLst>
                  <a:gs pos="100000">
                    <a:schemeClr val="accent2">
                      <a:lumMod val="0"/>
                      <a:lumOff val="100000"/>
                    </a:schemeClr>
                  </a:gs>
                  <a:gs pos="100000">
                    <a:schemeClr val="accent2">
                      <a:lumMod val="0"/>
                      <a:lumOff val="100000"/>
                    </a:schemeClr>
                  </a:gs>
                  <a:gs pos="0">
                    <a:srgbClr val="FFFF00"/>
                  </a:gs>
                </a:gsLst>
                <a:lin ang="5400000" scaled="0"/>
                <a:tileRect/>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rtlCol="0" anchor="t" anchorCtr="0" compatLnSpc="1">
                <a:prstTxWarp prst="textNoShape">
                  <a:avLst/>
                </a:prstTxWarp>
              </a:bodyPr>
              <a:lstStyle/>
              <a:p>
                <a:pPr defTabSz="1828800" eaLnBrk="0" fontAlgn="base">
                  <a:spcBef>
                    <a:spcPct val="0"/>
                  </a:spcBef>
                  <a:spcAft>
                    <a:spcPct val="0"/>
                  </a:spcAft>
                </a:pPr>
                <a:endParaRPr lang="en-GB" sz="4800" kern="1200" dirty="0">
                  <a:latin typeface="Times" pitchFamily="18" charset="0"/>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7431" b="93631" l="5945" r="91720">
                            <a14:foregroundMark x1="5945" y1="52442" x2="5945" y2="52442"/>
                            <a14:foregroundMark x1="58811" y1="7643" x2="58811" y2="7643"/>
                            <a14:foregroundMark x1="91932" y1="43949" x2="91932" y2="43949"/>
                            <a14:foregroundMark x1="56900" y1="89172" x2="56900" y2="89172"/>
                            <a14:foregroundMark x1="36518" y1="93631" x2="36518" y2="93631"/>
                            <a14:foregroundMark x1="20594" y1="8705" x2="20594" y2="8705"/>
                            <a14:foregroundMark x1="19533" y1="8917" x2="19533" y2="8917"/>
                            <a14:foregroundMark x1="18047" y1="10616" x2="18047" y2="10616"/>
                            <a14:foregroundMark x1="15924" y1="12314" x2="16985" y2="17197"/>
                          </a14:backgroundRemoval>
                        </a14:imgEffect>
                      </a14:imgLayer>
                    </a14:imgProps>
                  </a:ext>
                  <a:ext uri="{28A0092B-C50C-407E-A947-70E740481C1C}">
                    <a14:useLocalDpi xmlns:a14="http://schemas.microsoft.com/office/drawing/2010/main"/>
                  </a:ext>
                </a:extLst>
              </a:blip>
              <a:stretch>
                <a:fillRect/>
              </a:stretch>
            </p:blipFill>
            <p:spPr>
              <a:xfrm>
                <a:off x="7214841" y="5279471"/>
                <a:ext cx="933399" cy="933399"/>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389" b="98611" l="2778" r="97917">
                            <a14:foregroundMark x1="36111" y1="69444" x2="26389" y2="15972"/>
                            <a14:foregroundMark x1="26389" y1="15972" x2="81250" y2="22917"/>
                            <a14:foregroundMark x1="81250" y1="22917" x2="97917" y2="45833"/>
                            <a14:foregroundMark x1="52083" y1="1389" x2="52083" y2="1389"/>
                            <a14:foregroundMark x1="64583" y1="33333" x2="64583" y2="33333"/>
                            <a14:foregroundMark x1="5556" y1="29861" x2="2778" y2="36806"/>
                            <a14:foregroundMark x1="30556" y1="86806" x2="30556" y2="86806"/>
                            <a14:foregroundMark x1="45139" y1="88194" x2="63889" y2="86111"/>
                            <a14:foregroundMark x1="50000" y1="95139" x2="50000" y2="95139"/>
                            <a14:foregroundMark x1="50000" y1="98611" x2="50000" y2="98611"/>
                            <a14:foregroundMark x1="73611" y1="24306" x2="75000" y2="43056"/>
                          </a14:backgroundRemoval>
                        </a14:imgEffect>
                      </a14:imgLayer>
                    </a14:imgProps>
                  </a:ext>
                </a:extLst>
              </a:blip>
              <a:stretch>
                <a:fillRect/>
              </a:stretch>
            </p:blipFill>
            <p:spPr>
              <a:xfrm>
                <a:off x="6472418" y="4277696"/>
                <a:ext cx="833003" cy="83300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15912" y="5110699"/>
                <a:ext cx="1828207" cy="1102172"/>
              </a:xfrm>
              <a:prstGeom prst="rect">
                <a:avLst/>
              </a:prstGeom>
            </p:spPr>
          </p:pic>
          <p:pic>
            <p:nvPicPr>
              <p:cNvPr id="1030" name="Picture 6" descr="Image result for iso logo transparen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450293" y="3285717"/>
                <a:ext cx="897489" cy="82602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 name="TextBox 6"/>
          <p:cNvSpPr txBox="1"/>
          <p:nvPr/>
        </p:nvSpPr>
        <p:spPr>
          <a:xfrm>
            <a:off x="9522941" y="4228195"/>
            <a:ext cx="11332602" cy="6370975"/>
          </a:xfrm>
          <a:prstGeom prst="rect">
            <a:avLst/>
          </a:prstGeom>
          <a:noFill/>
        </p:spPr>
        <p:txBody>
          <a:bodyPr wrap="square" rtlCol="0">
            <a:spAutoFit/>
          </a:bodyPr>
          <a:lstStyle/>
          <a:p>
            <a:pPr algn="l" defTabSz="1828800" eaLnBrk="0" fontAlgn="base">
              <a:spcBef>
                <a:spcPct val="0"/>
              </a:spcBef>
              <a:spcAft>
                <a:spcPct val="0"/>
              </a:spcAft>
            </a:pPr>
            <a:r>
              <a:rPr lang="en-GB" sz="4800" kern="1200" dirty="0">
                <a:latin typeface="Arial Rounded MT Bold" panose="020F0704030504030204" pitchFamily="34" charset="0"/>
              </a:rPr>
              <a:t>Formal Certification ISO 16363</a:t>
            </a:r>
          </a:p>
          <a:p>
            <a:pPr algn="l" defTabSz="1828800" eaLnBrk="0" fontAlgn="base">
              <a:spcBef>
                <a:spcPct val="0"/>
              </a:spcBef>
              <a:spcAft>
                <a:spcPct val="0"/>
              </a:spcAft>
            </a:pPr>
            <a:r>
              <a:rPr lang="en-GB" sz="3600" kern="1200" dirty="0">
                <a:latin typeface="Arial Rounded MT Bold" panose="020F0704030504030204" pitchFamily="34" charset="0"/>
              </a:rPr>
              <a:t> (0 Repositories, 100+ requirements)</a:t>
            </a:r>
          </a:p>
          <a:p>
            <a:pPr algn="l" defTabSz="1828800" eaLnBrk="0" fontAlgn="base">
              <a:spcBef>
                <a:spcPct val="0"/>
              </a:spcBef>
              <a:spcAft>
                <a:spcPct val="0"/>
              </a:spcAft>
            </a:pPr>
            <a:endParaRPr lang="en-GB" sz="4800" kern="1200" dirty="0">
              <a:latin typeface="Arial Rounded MT Bold" panose="020F0704030504030204" pitchFamily="34" charset="0"/>
            </a:endParaRPr>
          </a:p>
          <a:p>
            <a:pPr algn="l" defTabSz="1828800" eaLnBrk="0" fontAlgn="base">
              <a:spcBef>
                <a:spcPct val="0"/>
              </a:spcBef>
              <a:spcAft>
                <a:spcPct val="0"/>
              </a:spcAft>
            </a:pPr>
            <a:endParaRPr lang="en-GB" sz="4800" kern="1200" dirty="0">
              <a:latin typeface="Arial Rounded MT Bold" panose="020F0704030504030204" pitchFamily="34" charset="0"/>
            </a:endParaRPr>
          </a:p>
          <a:p>
            <a:pPr algn="l" defTabSz="1828800" eaLnBrk="0" fontAlgn="base">
              <a:spcBef>
                <a:spcPct val="0"/>
              </a:spcBef>
              <a:spcAft>
                <a:spcPct val="0"/>
              </a:spcAft>
            </a:pPr>
            <a:r>
              <a:rPr lang="en-GB" sz="4800" kern="1200" dirty="0">
                <a:latin typeface="Arial Rounded MT Bold" panose="020F0704030504030204" pitchFamily="34" charset="0"/>
              </a:rPr>
              <a:t>        Extended Certification</a:t>
            </a:r>
          </a:p>
          <a:p>
            <a:pPr algn="l" defTabSz="1828800" eaLnBrk="0" fontAlgn="base">
              <a:spcBef>
                <a:spcPct val="0"/>
              </a:spcBef>
              <a:spcAft>
                <a:spcPct val="0"/>
              </a:spcAft>
            </a:pPr>
            <a:r>
              <a:rPr lang="en-GB" sz="4800" kern="1200" dirty="0">
                <a:latin typeface="Arial Rounded MT Bold" panose="020F0704030504030204" pitchFamily="34" charset="0"/>
              </a:rPr>
              <a:t>          </a:t>
            </a:r>
            <a:r>
              <a:rPr lang="en-GB" sz="3600" kern="1200" dirty="0">
                <a:latin typeface="Arial Rounded MT Bold" panose="020F0704030504030204" pitchFamily="34" charset="0"/>
              </a:rPr>
              <a:t>(2 Repositories, 34 requirements)</a:t>
            </a:r>
          </a:p>
          <a:p>
            <a:pPr algn="l" defTabSz="1828800" eaLnBrk="0" fontAlgn="base">
              <a:spcBef>
                <a:spcPct val="0"/>
              </a:spcBef>
              <a:spcAft>
                <a:spcPct val="0"/>
              </a:spcAft>
            </a:pPr>
            <a:endParaRPr lang="en-GB" sz="4800" kern="1200" dirty="0">
              <a:latin typeface="Arial Rounded MT Bold" panose="020F0704030504030204" pitchFamily="34" charset="0"/>
            </a:endParaRPr>
          </a:p>
          <a:p>
            <a:pPr algn="l" defTabSz="1828800" eaLnBrk="0" fontAlgn="base">
              <a:spcBef>
                <a:spcPct val="0"/>
              </a:spcBef>
              <a:spcAft>
                <a:spcPct val="0"/>
              </a:spcAft>
            </a:pPr>
            <a:r>
              <a:rPr lang="en-GB" sz="4800" kern="1200" dirty="0">
                <a:latin typeface="Arial Rounded MT Bold" panose="020F0704030504030204" pitchFamily="34" charset="0"/>
              </a:rPr>
              <a:t>                </a:t>
            </a:r>
            <a:r>
              <a:rPr lang="en-GB" sz="4800" kern="1200" dirty="0" err="1" smtClean="0">
                <a:solidFill>
                  <a:srgbClr val="005FAA"/>
                </a:solidFill>
                <a:latin typeface="Arial Rounded MT Bold" panose="020F0704030504030204" pitchFamily="34" charset="0"/>
              </a:rPr>
              <a:t>CoreTrustSeal</a:t>
            </a:r>
            <a:r>
              <a:rPr lang="en-GB" sz="4800" kern="1200" dirty="0" smtClean="0">
                <a:solidFill>
                  <a:srgbClr val="005FAA"/>
                </a:solidFill>
                <a:latin typeface="Arial Rounded MT Bold" panose="020F0704030504030204" pitchFamily="34" charset="0"/>
              </a:rPr>
              <a:t> </a:t>
            </a:r>
            <a:r>
              <a:rPr lang="en-GB" sz="4800" kern="1200" dirty="0">
                <a:solidFill>
                  <a:srgbClr val="005FAA"/>
                </a:solidFill>
                <a:latin typeface="Arial Rounded MT Bold" panose="020F0704030504030204" pitchFamily="34" charset="0"/>
              </a:rPr>
              <a:t>Certification </a:t>
            </a:r>
            <a:br>
              <a:rPr lang="en-GB" sz="4800" kern="1200" dirty="0">
                <a:solidFill>
                  <a:srgbClr val="005FAA"/>
                </a:solidFill>
                <a:latin typeface="Arial Rounded MT Bold" panose="020F0704030504030204" pitchFamily="34" charset="0"/>
              </a:rPr>
            </a:br>
            <a:r>
              <a:rPr lang="en-GB" sz="3600" kern="1200" dirty="0">
                <a:solidFill>
                  <a:srgbClr val="005FAA"/>
                </a:solidFill>
                <a:latin typeface="Arial Rounded MT Bold" panose="020F0704030504030204" pitchFamily="34" charset="0"/>
              </a:rPr>
              <a:t>                        (150+ Repositories, 16 requirements)</a:t>
            </a:r>
          </a:p>
        </p:txBody>
      </p:sp>
    </p:spTree>
    <p:extLst>
      <p:ext uri="{BB962C8B-B14F-4D97-AF65-F5344CB8AC3E}">
        <p14:creationId xmlns:p14="http://schemas.microsoft.com/office/powerpoint/2010/main" val="3830281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676400"/>
            <a:ext cx="16264960" cy="2286000"/>
          </a:xfrm>
        </p:spPr>
        <p:txBody>
          <a:bodyPr>
            <a:noAutofit/>
          </a:bodyPr>
          <a:lstStyle/>
          <a:p>
            <a:r>
              <a:rPr lang="en-US" sz="6100" dirty="0"/>
              <a:t>Core </a:t>
            </a:r>
            <a:r>
              <a:rPr lang="en-GB" sz="6100" dirty="0"/>
              <a:t>Trustworthy Data Repository (TDR) </a:t>
            </a:r>
            <a:r>
              <a:rPr lang="en-US" sz="6100" dirty="0"/>
              <a:t>certification</a:t>
            </a:r>
          </a:p>
        </p:txBody>
      </p:sp>
      <p:sp>
        <p:nvSpPr>
          <p:cNvPr id="3" name="Content Placeholder 2"/>
          <p:cNvSpPr>
            <a:spLocks noGrp="1"/>
          </p:cNvSpPr>
          <p:nvPr>
            <p:ph idx="1"/>
          </p:nvPr>
        </p:nvSpPr>
        <p:spPr>
          <a:xfrm>
            <a:off x="4419601" y="4114799"/>
            <a:ext cx="9864810" cy="8966886"/>
          </a:xfrm>
        </p:spPr>
        <p:txBody>
          <a:bodyPr>
            <a:normAutofit fontScale="85000" lnSpcReduction="20000"/>
          </a:bodyPr>
          <a:lstStyle/>
          <a:p>
            <a:pPr marL="0" indent="0">
              <a:buNone/>
            </a:pPr>
            <a:r>
              <a:rPr lang="en-US" sz="5200" b="1" dirty="0">
                <a:solidFill>
                  <a:srgbClr val="005FAA"/>
                </a:solidFill>
              </a:rPr>
              <a:t>Catalogue of requirements (16):</a:t>
            </a:r>
          </a:p>
          <a:p>
            <a:pPr marL="0" indent="0" defTabSz="504000">
              <a:lnSpc>
                <a:spcPct val="120000"/>
              </a:lnSpc>
              <a:buNone/>
            </a:pPr>
            <a:r>
              <a:rPr lang="en-US" sz="5200" dirty="0">
                <a:solidFill>
                  <a:srgbClr val="005FAA"/>
                </a:solidFill>
              </a:rPr>
              <a:t>Context</a:t>
            </a:r>
          </a:p>
          <a:p>
            <a:pPr marL="432000" indent="-432000" defTabSz="504000">
              <a:lnSpc>
                <a:spcPct val="120000"/>
              </a:lnSpc>
              <a:buFont typeface="+mj-lt"/>
              <a:buAutoNum type="arabicPeriod"/>
            </a:pPr>
            <a:r>
              <a:rPr lang="en-US" sz="5200" dirty="0">
                <a:solidFill>
                  <a:srgbClr val="005FAA"/>
                </a:solidFill>
              </a:rPr>
              <a:t>Organizational infrastructure (6)</a:t>
            </a:r>
          </a:p>
          <a:p>
            <a:pPr marL="432000" indent="-432000" defTabSz="504000">
              <a:lnSpc>
                <a:spcPct val="120000"/>
              </a:lnSpc>
              <a:buFont typeface="+mj-lt"/>
              <a:buAutoNum type="arabicPeriod"/>
            </a:pPr>
            <a:r>
              <a:rPr lang="en-US" sz="5200" dirty="0">
                <a:solidFill>
                  <a:srgbClr val="005FAA"/>
                </a:solidFill>
              </a:rPr>
              <a:t> Digital object management (8)</a:t>
            </a:r>
          </a:p>
          <a:p>
            <a:pPr marL="432000" indent="-432000" defTabSz="504000">
              <a:lnSpc>
                <a:spcPct val="120000"/>
              </a:lnSpc>
              <a:buFont typeface="+mj-lt"/>
              <a:buAutoNum type="arabicPeriod"/>
            </a:pPr>
            <a:r>
              <a:rPr lang="en-US" sz="5200" dirty="0">
                <a:solidFill>
                  <a:srgbClr val="005FAA"/>
                </a:solidFill>
              </a:rPr>
              <a:t> Technology (2)</a:t>
            </a:r>
          </a:p>
          <a:p>
            <a:pPr marL="0" indent="0" defTabSz="504000">
              <a:lnSpc>
                <a:spcPct val="120000"/>
              </a:lnSpc>
              <a:buNone/>
            </a:pPr>
            <a:r>
              <a:rPr lang="en-US" sz="5200" dirty="0">
                <a:solidFill>
                  <a:srgbClr val="005FAA"/>
                </a:solidFill>
              </a:rPr>
              <a:t>Applicant feedback</a:t>
            </a:r>
          </a:p>
          <a:p>
            <a:pPr marL="0" indent="0" defTabSz="504000">
              <a:buNone/>
            </a:pPr>
            <a:endParaRPr lang="en-US" sz="5200" b="1" dirty="0"/>
          </a:p>
          <a:p>
            <a:pPr marL="0" indent="0" defTabSz="504000">
              <a:buNone/>
            </a:pPr>
            <a:r>
              <a:rPr lang="en-US" sz="5200" b="1" dirty="0">
                <a:solidFill>
                  <a:srgbClr val="005FAA"/>
                </a:solidFill>
              </a:rPr>
              <a:t>Certification procedures :</a:t>
            </a:r>
          </a:p>
          <a:p>
            <a:pPr marL="432000" indent="-432000" defTabSz="504000">
              <a:lnSpc>
                <a:spcPct val="120000"/>
              </a:lnSpc>
              <a:buFont typeface="+mj-lt"/>
              <a:buAutoNum type="arabicPeriod"/>
            </a:pPr>
            <a:r>
              <a:rPr lang="en-US" sz="5200" dirty="0">
                <a:solidFill>
                  <a:srgbClr val="005FAA"/>
                </a:solidFill>
              </a:rPr>
              <a:t> Self-assessment: documented public evidence + compliance level </a:t>
            </a:r>
          </a:p>
          <a:p>
            <a:pPr marL="432000" indent="-432000" defTabSz="504000">
              <a:buFont typeface="+mj-lt"/>
              <a:buAutoNum type="arabicPeriod"/>
            </a:pPr>
            <a:r>
              <a:rPr lang="en-US" sz="5200" dirty="0">
                <a:solidFill>
                  <a:srgbClr val="005FAA"/>
                </a:solidFill>
              </a:rPr>
              <a:t> Peer-review (2 reviewers)</a:t>
            </a:r>
          </a:p>
          <a:p>
            <a:pPr marL="432000" indent="-432000" defTabSz="504000">
              <a:buFont typeface="+mj-lt"/>
              <a:buAutoNum type="arabicPeriod"/>
            </a:pPr>
            <a:r>
              <a:rPr lang="en-US" sz="5200" dirty="0">
                <a:solidFill>
                  <a:srgbClr val="005FAA"/>
                </a:solidFill>
              </a:rPr>
              <a:t> Renewal (3 years)</a:t>
            </a:r>
            <a:endParaRPr lang="en-US" dirty="0">
              <a:solidFill>
                <a:srgbClr val="005FAA"/>
              </a:solidFill>
            </a:endParaRPr>
          </a:p>
          <a:p>
            <a:endParaRPr lang="en-US" dirty="0"/>
          </a:p>
          <a:p>
            <a:endParaRPr lang="en-US" dirty="0">
              <a:solidFill>
                <a:schemeClr val="accent1">
                  <a:lumMod val="50000"/>
                </a:schemeClr>
              </a:solidFill>
            </a:endParaRPr>
          </a:p>
        </p:txBody>
      </p:sp>
      <p:pic>
        <p:nvPicPr>
          <p:cNvPr id="7" name="Graphic 6"/>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829010" y="3401616"/>
            <a:ext cx="5855548" cy="648112"/>
          </a:xfrm>
          <a:prstGeom prst="rect">
            <a:avLst/>
          </a:prstGeom>
        </p:spPr>
      </p:pic>
      <p:pic>
        <p:nvPicPr>
          <p:cNvPr id="6" name="Content Placeholder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65805" y="4204703"/>
            <a:ext cx="6581962" cy="635415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4465805" y="10713830"/>
            <a:ext cx="2053767" cy="707886"/>
          </a:xfrm>
          <a:prstGeom prst="rect">
            <a:avLst/>
          </a:prstGeom>
          <a:noFill/>
        </p:spPr>
        <p:txBody>
          <a:bodyPr wrap="none" rtlCol="0">
            <a:spAutoFit/>
          </a:bodyPr>
          <a:lstStyle/>
          <a:p>
            <a:pPr algn="l" defTabSz="1828800" eaLnBrk="0" fontAlgn="base">
              <a:spcBef>
                <a:spcPct val="0"/>
              </a:spcBef>
              <a:spcAft>
                <a:spcPct val="0"/>
              </a:spcAft>
            </a:pPr>
            <a:r>
              <a:rPr lang="en-GB" sz="4000" kern="1200" dirty="0">
                <a:solidFill>
                  <a:srgbClr val="000000">
                    <a:lumMod val="65000"/>
                    <a:lumOff val="35000"/>
                  </a:srgbClr>
                </a:solidFill>
                <a:latin typeface="Segoe UI Emoji" panose="020B0502040204020203" pitchFamily="34" charset="0"/>
                <a:ea typeface="Segoe UI Emoji" panose="020B0502040204020203" pitchFamily="34" charset="0"/>
              </a:rPr>
              <a:t>2009-15</a:t>
            </a:r>
          </a:p>
        </p:txBody>
      </p:sp>
      <p:pic>
        <p:nvPicPr>
          <p:cNvPr id="4" name="Picture 3"/>
          <p:cNvPicPr>
            <a:picLocks noChangeAspect="1"/>
          </p:cNvPicPr>
          <p:nvPr/>
        </p:nvPicPr>
        <p:blipFill>
          <a:blip r:embed="rId5"/>
          <a:stretch>
            <a:fillRect/>
          </a:stretch>
        </p:blipFill>
        <p:spPr>
          <a:xfrm>
            <a:off x="21528588" y="10962456"/>
            <a:ext cx="2524177" cy="2380963"/>
          </a:xfrm>
          <a:prstGeom prst="rect">
            <a:avLst/>
          </a:prstGeom>
        </p:spPr>
      </p:pic>
      <p:sp>
        <p:nvSpPr>
          <p:cNvPr id="9" name="TextBox 8"/>
          <p:cNvSpPr txBox="1"/>
          <p:nvPr/>
        </p:nvSpPr>
        <p:spPr>
          <a:xfrm>
            <a:off x="18528704" y="12635533"/>
            <a:ext cx="3263394" cy="707886"/>
          </a:xfrm>
          <a:prstGeom prst="rect">
            <a:avLst/>
          </a:prstGeom>
          <a:noFill/>
        </p:spPr>
        <p:txBody>
          <a:bodyPr wrap="none" rtlCol="0">
            <a:spAutoFit/>
          </a:bodyPr>
          <a:lstStyle/>
          <a:p>
            <a:pPr algn="l" defTabSz="1828800" eaLnBrk="0" fontAlgn="base">
              <a:spcBef>
                <a:spcPct val="0"/>
              </a:spcBef>
              <a:spcAft>
                <a:spcPct val="0"/>
              </a:spcAft>
            </a:pPr>
            <a:r>
              <a:rPr lang="en-GB" sz="4000" kern="1200" dirty="0" smtClean="0">
                <a:solidFill>
                  <a:srgbClr val="000000">
                    <a:lumMod val="65000"/>
                    <a:lumOff val="35000"/>
                  </a:srgbClr>
                </a:solidFill>
                <a:latin typeface="Segoe UI Emoji" panose="020B0502040204020203" pitchFamily="34" charset="0"/>
                <a:ea typeface="Segoe UI Emoji" panose="020B0502040204020203" pitchFamily="34" charset="0"/>
              </a:rPr>
              <a:t>2017-forward</a:t>
            </a:r>
            <a:endParaRPr lang="en-GB" sz="4000" kern="1200" dirty="0">
              <a:solidFill>
                <a:srgbClr val="000000">
                  <a:lumMod val="65000"/>
                  <a:lumOff val="35000"/>
                </a:srgbClr>
              </a:solidFill>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421849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676400"/>
            <a:ext cx="15544800" cy="1552832"/>
          </a:xfrm>
        </p:spPr>
        <p:txBody>
          <a:bodyPr/>
          <a:lstStyle/>
          <a:p>
            <a:r>
              <a:rPr lang="en-GB" dirty="0"/>
              <a:t>CORE TDR Requirements</a:t>
            </a:r>
          </a:p>
        </p:txBody>
      </p:sp>
      <p:sp>
        <p:nvSpPr>
          <p:cNvPr id="3" name="Content Placeholder 2"/>
          <p:cNvSpPr>
            <a:spLocks noGrp="1"/>
          </p:cNvSpPr>
          <p:nvPr>
            <p:ph idx="1"/>
          </p:nvPr>
        </p:nvSpPr>
        <p:spPr>
          <a:xfrm>
            <a:off x="4419600" y="3130373"/>
            <a:ext cx="15544800" cy="9687698"/>
          </a:xfrm>
        </p:spPr>
        <p:txBody>
          <a:bodyPr>
            <a:noAutofit/>
          </a:bodyPr>
          <a:lstStyle/>
          <a:p>
            <a:pPr marL="0" indent="0">
              <a:lnSpc>
                <a:spcPct val="112000"/>
              </a:lnSpc>
              <a:buNone/>
            </a:pPr>
            <a:r>
              <a:rPr lang="en-US" sz="4000" dirty="0">
                <a:latin typeface="+mj-lt"/>
              </a:rPr>
              <a:t>Context </a:t>
            </a:r>
            <a:r>
              <a:rPr lang="en-US" sz="3600" b="0" dirty="0">
                <a:latin typeface="+mj-lt"/>
              </a:rPr>
              <a:t/>
            </a:r>
            <a:br>
              <a:rPr lang="en-US" sz="3600" b="0" dirty="0">
                <a:latin typeface="+mj-lt"/>
              </a:rPr>
            </a:br>
            <a:r>
              <a:rPr lang="en-GB" sz="3600" b="0" dirty="0">
                <a:latin typeface="+mj-lt"/>
              </a:rPr>
              <a:t>Repository type, designated community, Level of curation performed , Outsource partners, </a:t>
            </a:r>
            <a:r>
              <a:rPr lang="en-US" sz="3600" b="0" dirty="0">
                <a:latin typeface="+mj-lt"/>
              </a:rPr>
              <a:t>Impact</a:t>
            </a:r>
          </a:p>
          <a:p>
            <a:pPr marL="0" indent="0">
              <a:lnSpc>
                <a:spcPct val="112000"/>
              </a:lnSpc>
              <a:spcBef>
                <a:spcPts val="1200"/>
              </a:spcBef>
              <a:buNone/>
              <a:tabLst>
                <a:tab pos="1079500" algn="l"/>
              </a:tabLst>
            </a:pPr>
            <a:r>
              <a:rPr lang="en-US" sz="4000" dirty="0">
                <a:latin typeface="+mj-lt"/>
              </a:rPr>
              <a:t>Organizational infrastructure </a:t>
            </a:r>
          </a:p>
          <a:p>
            <a:pPr>
              <a:lnSpc>
                <a:spcPct val="112000"/>
              </a:lnSpc>
              <a:spcBef>
                <a:spcPts val="0"/>
              </a:spcBef>
            </a:pPr>
            <a:r>
              <a:rPr lang="en-GB" sz="3600" dirty="0">
                <a:latin typeface="+mj-lt"/>
                <a:ea typeface="Verdana" charset="0"/>
                <a:cs typeface="Verdana" charset="0"/>
              </a:rPr>
              <a:t>R1. </a:t>
            </a:r>
            <a:r>
              <a:rPr lang="en-GB" sz="3600" b="0" dirty="0">
                <a:latin typeface="+mj-lt"/>
                <a:ea typeface="Verdana" charset="0"/>
                <a:cs typeface="Verdana" charset="0"/>
              </a:rPr>
              <a:t>DR has </a:t>
            </a:r>
            <a:r>
              <a:rPr lang="en-GB" sz="3600" b="0" dirty="0">
                <a:solidFill>
                  <a:srgbClr val="FF0000"/>
                </a:solidFill>
                <a:latin typeface="+mj-lt"/>
                <a:ea typeface="Verdana" charset="0"/>
                <a:cs typeface="Verdana" charset="0"/>
              </a:rPr>
              <a:t>an explicit mission </a:t>
            </a:r>
            <a:r>
              <a:rPr lang="en-GB" sz="3600" b="0" dirty="0">
                <a:latin typeface="+mj-lt"/>
                <a:ea typeface="Verdana" charset="0"/>
                <a:cs typeface="Verdana" charset="0"/>
              </a:rPr>
              <a:t>to provide </a:t>
            </a:r>
            <a:r>
              <a:rPr lang="en-GB" sz="3600" b="0" dirty="0">
                <a:solidFill>
                  <a:srgbClr val="FF0000"/>
                </a:solidFill>
                <a:latin typeface="+mj-lt"/>
                <a:ea typeface="Verdana" charset="0"/>
                <a:cs typeface="Verdana" charset="0"/>
              </a:rPr>
              <a:t>access to and preserve data</a:t>
            </a:r>
            <a:r>
              <a:rPr lang="en-GB" sz="3600" b="0" dirty="0">
                <a:latin typeface="+mj-lt"/>
                <a:ea typeface="Verdana" charset="0"/>
                <a:cs typeface="Verdana" charset="0"/>
              </a:rPr>
              <a:t> in its domain.</a:t>
            </a:r>
          </a:p>
          <a:p>
            <a:pPr>
              <a:lnSpc>
                <a:spcPct val="112000"/>
              </a:lnSpc>
              <a:spcBef>
                <a:spcPts val="0"/>
              </a:spcBef>
            </a:pPr>
            <a:r>
              <a:rPr lang="en-GB" sz="3600" dirty="0">
                <a:latin typeface="+mj-lt"/>
                <a:ea typeface="Verdana" charset="0"/>
                <a:cs typeface="Verdana" charset="0"/>
              </a:rPr>
              <a:t>R2. </a:t>
            </a:r>
            <a:r>
              <a:rPr lang="en-GB" sz="3600" b="0" dirty="0">
                <a:latin typeface="+mj-lt"/>
                <a:ea typeface="Verdana" charset="0"/>
                <a:cs typeface="Verdana" charset="0"/>
              </a:rPr>
              <a:t>DR maintains all applicable </a:t>
            </a:r>
            <a:r>
              <a:rPr lang="en-GB" sz="3600" b="0" dirty="0">
                <a:solidFill>
                  <a:srgbClr val="FF0000"/>
                </a:solidFill>
                <a:latin typeface="+mj-lt"/>
                <a:ea typeface="Verdana" charset="0"/>
                <a:cs typeface="Verdana" charset="0"/>
              </a:rPr>
              <a:t>licenses </a:t>
            </a:r>
            <a:r>
              <a:rPr lang="en-GB" sz="3600" b="0" dirty="0">
                <a:latin typeface="+mj-lt"/>
                <a:ea typeface="Verdana" charset="0"/>
                <a:cs typeface="Verdana" charset="0"/>
              </a:rPr>
              <a:t>covering data access &amp; use &amp; monitors compliance</a:t>
            </a:r>
          </a:p>
          <a:p>
            <a:pPr>
              <a:lnSpc>
                <a:spcPct val="112000"/>
              </a:lnSpc>
              <a:spcBef>
                <a:spcPts val="0"/>
              </a:spcBef>
            </a:pPr>
            <a:r>
              <a:rPr lang="en-GB" sz="3600" dirty="0">
                <a:latin typeface="+mj-lt"/>
                <a:ea typeface="Verdana" charset="0"/>
                <a:cs typeface="Verdana" charset="0"/>
              </a:rPr>
              <a:t>R3. </a:t>
            </a:r>
            <a:r>
              <a:rPr lang="en-GB" sz="3600" b="0" dirty="0">
                <a:latin typeface="+mj-lt"/>
                <a:ea typeface="Verdana" charset="0"/>
                <a:cs typeface="Verdana" charset="0"/>
              </a:rPr>
              <a:t>DR has a </a:t>
            </a:r>
            <a:r>
              <a:rPr lang="en-GB" sz="3600" b="0" dirty="0">
                <a:solidFill>
                  <a:srgbClr val="FF0000"/>
                </a:solidFill>
                <a:latin typeface="+mj-lt"/>
                <a:ea typeface="Verdana" charset="0"/>
                <a:cs typeface="Verdana" charset="0"/>
              </a:rPr>
              <a:t>continuity plan </a:t>
            </a:r>
            <a:r>
              <a:rPr lang="en-GB" sz="3600" b="0" dirty="0">
                <a:latin typeface="+mj-lt"/>
                <a:ea typeface="Verdana" charset="0"/>
                <a:cs typeface="Verdana" charset="0"/>
              </a:rPr>
              <a:t>to ensure ongoing access to and preservation of its holdings.</a:t>
            </a:r>
          </a:p>
          <a:p>
            <a:pPr>
              <a:lnSpc>
                <a:spcPct val="112000"/>
              </a:lnSpc>
              <a:spcBef>
                <a:spcPts val="0"/>
              </a:spcBef>
              <a:tabLst>
                <a:tab pos="1079500" algn="l"/>
              </a:tabLst>
            </a:pPr>
            <a:r>
              <a:rPr lang="en-GB" sz="3600" dirty="0">
                <a:latin typeface="+mj-lt"/>
                <a:ea typeface="Verdana" charset="0"/>
                <a:cs typeface="Verdana" charset="0"/>
              </a:rPr>
              <a:t>R4. </a:t>
            </a:r>
            <a:r>
              <a:rPr lang="en-GB" sz="3600" b="0" dirty="0">
                <a:latin typeface="+mj-lt"/>
                <a:ea typeface="Verdana" charset="0"/>
                <a:cs typeface="Verdana" charset="0"/>
              </a:rPr>
              <a:t>DR ensures that data are created, curated, accessed, and used in compliance with </a:t>
            </a:r>
            <a:r>
              <a:rPr lang="en-GB" sz="3600" b="0" dirty="0">
                <a:solidFill>
                  <a:srgbClr val="FF0000"/>
                </a:solidFill>
                <a:latin typeface="+mj-lt"/>
                <a:ea typeface="Verdana" charset="0"/>
                <a:cs typeface="Verdana" charset="0"/>
              </a:rPr>
              <a:t>disciplinary and ethical norms</a:t>
            </a:r>
            <a:r>
              <a:rPr lang="en-GB" sz="3600" b="0" dirty="0">
                <a:latin typeface="+mj-lt"/>
                <a:ea typeface="Verdana" charset="0"/>
                <a:cs typeface="Verdana" charset="0"/>
              </a:rPr>
              <a:t>.</a:t>
            </a:r>
          </a:p>
          <a:p>
            <a:pPr>
              <a:lnSpc>
                <a:spcPct val="112000"/>
              </a:lnSpc>
              <a:spcBef>
                <a:spcPts val="0"/>
              </a:spcBef>
              <a:tabLst>
                <a:tab pos="1079500" algn="l"/>
              </a:tabLst>
            </a:pPr>
            <a:r>
              <a:rPr lang="en-GB" sz="3600" dirty="0">
                <a:latin typeface="+mj-lt"/>
                <a:ea typeface="Verdana" charset="0"/>
                <a:cs typeface="Verdana" charset="0"/>
              </a:rPr>
              <a:t>R5. </a:t>
            </a:r>
            <a:r>
              <a:rPr lang="en-GB" sz="3600" b="0" dirty="0">
                <a:latin typeface="+mj-lt"/>
                <a:ea typeface="Verdana" charset="0"/>
                <a:cs typeface="Verdana" charset="0"/>
              </a:rPr>
              <a:t>DR has </a:t>
            </a:r>
            <a:r>
              <a:rPr lang="en-GB" sz="3600" b="0" dirty="0">
                <a:solidFill>
                  <a:srgbClr val="FF0000"/>
                </a:solidFill>
                <a:latin typeface="+mj-lt"/>
                <a:ea typeface="Verdana" charset="0"/>
                <a:cs typeface="Verdana" charset="0"/>
              </a:rPr>
              <a:t>adequate funding </a:t>
            </a:r>
            <a:r>
              <a:rPr lang="en-GB" sz="3600" b="0" dirty="0">
                <a:latin typeface="+mj-lt"/>
                <a:ea typeface="Verdana" charset="0"/>
                <a:cs typeface="Verdana" charset="0"/>
              </a:rPr>
              <a:t>and sufficient numbers of </a:t>
            </a:r>
            <a:r>
              <a:rPr lang="en-GB" sz="3600" b="0" dirty="0">
                <a:solidFill>
                  <a:srgbClr val="FF0000"/>
                </a:solidFill>
                <a:latin typeface="+mj-lt"/>
                <a:ea typeface="Verdana" charset="0"/>
                <a:cs typeface="Verdana" charset="0"/>
              </a:rPr>
              <a:t>qualified staff </a:t>
            </a:r>
            <a:r>
              <a:rPr lang="en-GB" sz="3600" b="0" dirty="0">
                <a:latin typeface="+mj-lt"/>
                <a:ea typeface="Verdana" charset="0"/>
                <a:cs typeface="Verdana" charset="0"/>
              </a:rPr>
              <a:t>managed through a clear system of governance</a:t>
            </a:r>
          </a:p>
          <a:p>
            <a:pPr>
              <a:lnSpc>
                <a:spcPct val="112000"/>
              </a:lnSpc>
              <a:spcBef>
                <a:spcPts val="0"/>
              </a:spcBef>
              <a:tabLst>
                <a:tab pos="1079500" algn="l"/>
              </a:tabLst>
            </a:pPr>
            <a:r>
              <a:rPr lang="en-GB" sz="3600" dirty="0">
                <a:latin typeface="+mj-lt"/>
                <a:ea typeface="Verdana" charset="0"/>
                <a:cs typeface="Verdana" charset="0"/>
              </a:rPr>
              <a:t>R6. </a:t>
            </a:r>
            <a:r>
              <a:rPr lang="en-GB" sz="3600" b="0" dirty="0">
                <a:latin typeface="+mj-lt"/>
                <a:ea typeface="Verdana" charset="0"/>
                <a:cs typeface="Verdana" charset="0"/>
              </a:rPr>
              <a:t>repository adopts mechanism(s) to secure ongoing </a:t>
            </a:r>
            <a:r>
              <a:rPr lang="en-GB" sz="3600" b="0" dirty="0">
                <a:solidFill>
                  <a:srgbClr val="FF0000"/>
                </a:solidFill>
                <a:latin typeface="+mj-lt"/>
                <a:ea typeface="Verdana" charset="0"/>
                <a:cs typeface="Verdana" charset="0"/>
              </a:rPr>
              <a:t>expert guidance </a:t>
            </a:r>
            <a:r>
              <a:rPr lang="en-GB" sz="3600" b="0" dirty="0">
                <a:latin typeface="+mj-lt"/>
                <a:ea typeface="Verdana" charset="0"/>
                <a:cs typeface="Verdana" charset="0"/>
              </a:rPr>
              <a:t>and feedback (either in-house, or external, scientific guidance).</a:t>
            </a:r>
          </a:p>
        </p:txBody>
      </p:sp>
      <p:pic>
        <p:nvPicPr>
          <p:cNvPr id="4" name="Picture 3"/>
          <p:cNvPicPr>
            <a:picLocks noChangeAspect="1"/>
          </p:cNvPicPr>
          <p:nvPr/>
        </p:nvPicPr>
        <p:blipFill>
          <a:blip r:embed="rId2"/>
          <a:stretch>
            <a:fillRect/>
          </a:stretch>
        </p:blipFill>
        <p:spPr>
          <a:xfrm>
            <a:off x="21528588" y="11029765"/>
            <a:ext cx="2524177" cy="2380963"/>
          </a:xfrm>
          <a:prstGeom prst="rect">
            <a:avLst/>
          </a:prstGeom>
        </p:spPr>
      </p:pic>
    </p:spTree>
    <p:extLst>
      <p:ext uri="{BB962C8B-B14F-4D97-AF65-F5344CB8AC3E}">
        <p14:creationId xmlns:p14="http://schemas.microsoft.com/office/powerpoint/2010/main" val="1348932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9600" y="1676401"/>
            <a:ext cx="15544800" cy="1453978"/>
          </a:xfrm>
        </p:spPr>
        <p:txBody>
          <a:bodyPr/>
          <a:lstStyle/>
          <a:p>
            <a:r>
              <a:rPr lang="en-GB" dirty="0"/>
              <a:t>CORE TDR Requirements</a:t>
            </a:r>
          </a:p>
        </p:txBody>
      </p:sp>
      <p:sp>
        <p:nvSpPr>
          <p:cNvPr id="3" name="Content Placeholder 2"/>
          <p:cNvSpPr>
            <a:spLocks noGrp="1"/>
          </p:cNvSpPr>
          <p:nvPr>
            <p:ph idx="1"/>
          </p:nvPr>
        </p:nvSpPr>
        <p:spPr>
          <a:xfrm>
            <a:off x="4419600" y="3377515"/>
            <a:ext cx="15544800" cy="9671222"/>
          </a:xfrm>
        </p:spPr>
        <p:txBody>
          <a:bodyPr>
            <a:noAutofit/>
          </a:bodyPr>
          <a:lstStyle/>
          <a:p>
            <a:pPr marL="0" indent="0">
              <a:lnSpc>
                <a:spcPct val="112000"/>
              </a:lnSpc>
              <a:spcBef>
                <a:spcPts val="1200"/>
              </a:spcBef>
              <a:buNone/>
              <a:tabLst>
                <a:tab pos="1079500" algn="l"/>
              </a:tabLst>
            </a:pPr>
            <a:r>
              <a:rPr lang="en-GB" sz="3600" dirty="0">
                <a:latin typeface="+mn-lt"/>
              </a:rPr>
              <a:t>Digital object management</a:t>
            </a:r>
          </a:p>
          <a:p>
            <a:pPr>
              <a:lnSpc>
                <a:spcPct val="112000"/>
              </a:lnSpc>
              <a:spcBef>
                <a:spcPts val="0"/>
              </a:spcBef>
            </a:pPr>
            <a:r>
              <a:rPr lang="en-GB" sz="3600" dirty="0">
                <a:latin typeface="+mn-lt"/>
                <a:ea typeface="Verdana" panose="020B0604030504040204" pitchFamily="34" charset="0"/>
                <a:cs typeface="Verdana" panose="020B0604030504040204" pitchFamily="34" charset="0"/>
              </a:rPr>
              <a:t>R7. </a:t>
            </a:r>
            <a:r>
              <a:rPr lang="en-GB" sz="3600" b="0" dirty="0">
                <a:latin typeface="+mn-lt"/>
                <a:ea typeface="Verdana" panose="020B0604030504040204" pitchFamily="34" charset="0"/>
                <a:cs typeface="Verdana" panose="020B0604030504040204" pitchFamily="34" charset="0"/>
              </a:rPr>
              <a:t>DR guarantees the </a:t>
            </a:r>
            <a:r>
              <a:rPr lang="en-GB" sz="3600" b="0" dirty="0">
                <a:solidFill>
                  <a:srgbClr val="FF0000"/>
                </a:solidFill>
                <a:latin typeface="+mn-lt"/>
                <a:ea typeface="Verdana" panose="020B0604030504040204" pitchFamily="34" charset="0"/>
                <a:cs typeface="Verdana" panose="020B0604030504040204" pitchFamily="34" charset="0"/>
              </a:rPr>
              <a:t>integrity and authenticity </a:t>
            </a:r>
            <a:r>
              <a:rPr lang="en-GB" sz="3600" b="0" dirty="0">
                <a:latin typeface="+mn-lt"/>
                <a:ea typeface="Verdana" panose="020B0604030504040204" pitchFamily="34" charset="0"/>
                <a:cs typeface="Verdana" panose="020B0604030504040204" pitchFamily="34" charset="0"/>
              </a:rPr>
              <a:t>of the data.</a:t>
            </a:r>
          </a:p>
          <a:p>
            <a:pPr>
              <a:lnSpc>
                <a:spcPct val="112000"/>
              </a:lnSpc>
              <a:spcBef>
                <a:spcPts val="0"/>
              </a:spcBef>
              <a:tabLst>
                <a:tab pos="1079500" algn="l"/>
              </a:tabLst>
            </a:pPr>
            <a:r>
              <a:rPr lang="en-GB" sz="3600" dirty="0">
                <a:latin typeface="+mn-lt"/>
                <a:ea typeface="Verdana" panose="020B0604030504040204" pitchFamily="34" charset="0"/>
                <a:cs typeface="Verdana" panose="020B0604030504040204" pitchFamily="34" charset="0"/>
              </a:rPr>
              <a:t>R8. </a:t>
            </a:r>
            <a:r>
              <a:rPr lang="en-GB" sz="3600" b="0" dirty="0">
                <a:latin typeface="+mn-lt"/>
                <a:ea typeface="Verdana" panose="020B0604030504040204" pitchFamily="34" charset="0"/>
                <a:cs typeface="Verdana" panose="020B0604030504040204" pitchFamily="34" charset="0"/>
              </a:rPr>
              <a:t>DR accepts data &amp; metadata based on </a:t>
            </a:r>
            <a:r>
              <a:rPr lang="en-GB" sz="3600" b="0" dirty="0">
                <a:solidFill>
                  <a:srgbClr val="FF0000"/>
                </a:solidFill>
                <a:latin typeface="+mn-lt"/>
                <a:ea typeface="Verdana" panose="020B0604030504040204" pitchFamily="34" charset="0"/>
                <a:cs typeface="Verdana" panose="020B0604030504040204" pitchFamily="34" charset="0"/>
              </a:rPr>
              <a:t>defined criteria to ensure relevance and understandability</a:t>
            </a:r>
            <a:r>
              <a:rPr lang="en-GB" sz="3600" b="0" dirty="0">
                <a:latin typeface="+mn-lt"/>
                <a:ea typeface="Verdana" panose="020B0604030504040204" pitchFamily="34" charset="0"/>
                <a:cs typeface="Verdana" panose="020B0604030504040204" pitchFamily="34" charset="0"/>
              </a:rPr>
              <a:t> for users.</a:t>
            </a:r>
          </a:p>
          <a:p>
            <a:pPr>
              <a:lnSpc>
                <a:spcPct val="112000"/>
              </a:lnSpc>
              <a:spcBef>
                <a:spcPts val="0"/>
              </a:spcBef>
              <a:tabLst>
                <a:tab pos="1079500" algn="l"/>
              </a:tabLst>
            </a:pPr>
            <a:r>
              <a:rPr lang="en-GB" sz="3600" dirty="0">
                <a:latin typeface="+mn-lt"/>
                <a:ea typeface="Verdana" panose="020B0604030504040204" pitchFamily="34" charset="0"/>
                <a:cs typeface="Verdana" panose="020B0604030504040204" pitchFamily="34" charset="0"/>
              </a:rPr>
              <a:t>R9. </a:t>
            </a:r>
            <a:r>
              <a:rPr lang="en-GB" sz="3600" b="0" dirty="0">
                <a:latin typeface="+mn-lt"/>
                <a:ea typeface="Verdana" panose="020B0604030504040204" pitchFamily="34" charset="0"/>
                <a:cs typeface="Verdana" panose="020B0604030504040204" pitchFamily="34" charset="0"/>
              </a:rPr>
              <a:t>DR applies </a:t>
            </a:r>
            <a:r>
              <a:rPr lang="en-GB" sz="3600" b="0" dirty="0">
                <a:solidFill>
                  <a:srgbClr val="FF0000"/>
                </a:solidFill>
                <a:latin typeface="+mn-lt"/>
                <a:ea typeface="Verdana" panose="020B0604030504040204" pitchFamily="34" charset="0"/>
                <a:cs typeface="Verdana" panose="020B0604030504040204" pitchFamily="34" charset="0"/>
              </a:rPr>
              <a:t>documented processes and procedures</a:t>
            </a:r>
            <a:r>
              <a:rPr lang="en-GB" sz="3600" b="0" dirty="0">
                <a:latin typeface="+mn-lt"/>
                <a:ea typeface="Verdana" panose="020B0604030504040204" pitchFamily="34" charset="0"/>
                <a:cs typeface="Verdana" panose="020B0604030504040204" pitchFamily="34" charset="0"/>
              </a:rPr>
              <a:t> in managing archival storage of the data.</a:t>
            </a:r>
          </a:p>
          <a:p>
            <a:pPr>
              <a:lnSpc>
                <a:spcPct val="112000"/>
              </a:lnSpc>
              <a:spcBef>
                <a:spcPts val="0"/>
              </a:spcBef>
              <a:tabLst>
                <a:tab pos="1428750" algn="l"/>
              </a:tabLst>
            </a:pPr>
            <a:r>
              <a:rPr lang="en-GB" sz="3600" dirty="0">
                <a:latin typeface="+mn-lt"/>
                <a:ea typeface="Verdana" panose="020B0604030504040204" pitchFamily="34" charset="0"/>
                <a:cs typeface="Verdana" panose="020B0604030504040204" pitchFamily="34" charset="0"/>
              </a:rPr>
              <a:t>R10. </a:t>
            </a:r>
            <a:r>
              <a:rPr lang="en-GB" sz="3600" b="0" dirty="0">
                <a:latin typeface="+mn-lt"/>
                <a:ea typeface="Verdana" panose="020B0604030504040204" pitchFamily="34" charset="0"/>
                <a:cs typeface="Verdana" panose="020B0604030504040204" pitchFamily="34" charset="0"/>
              </a:rPr>
              <a:t>DR assumes responsibility for </a:t>
            </a:r>
            <a:r>
              <a:rPr lang="en-GB" sz="3600" b="0" dirty="0">
                <a:solidFill>
                  <a:srgbClr val="FF0000"/>
                </a:solidFill>
                <a:latin typeface="+mn-lt"/>
                <a:ea typeface="Verdana" panose="020B0604030504040204" pitchFamily="34" charset="0"/>
                <a:cs typeface="Verdana" panose="020B0604030504040204" pitchFamily="34" charset="0"/>
              </a:rPr>
              <a:t>long-term preservation </a:t>
            </a:r>
            <a:r>
              <a:rPr lang="en-GB" sz="3600" b="0" dirty="0">
                <a:latin typeface="+mn-lt"/>
                <a:ea typeface="Verdana" panose="020B0604030504040204" pitchFamily="34" charset="0"/>
                <a:cs typeface="Verdana" panose="020B0604030504040204" pitchFamily="34" charset="0"/>
              </a:rPr>
              <a:t>and manages this function in a planned and documented way.</a:t>
            </a:r>
          </a:p>
          <a:p>
            <a:pPr>
              <a:lnSpc>
                <a:spcPct val="112000"/>
              </a:lnSpc>
              <a:spcBef>
                <a:spcPts val="0"/>
              </a:spcBef>
            </a:pPr>
            <a:r>
              <a:rPr lang="en-GB" sz="3600" dirty="0">
                <a:latin typeface="+mn-lt"/>
              </a:rPr>
              <a:t>R11. </a:t>
            </a:r>
            <a:r>
              <a:rPr lang="en-GB" sz="3600" b="0" dirty="0">
                <a:latin typeface="+mn-lt"/>
              </a:rPr>
              <a:t>DR has appropriate expertise to address </a:t>
            </a:r>
            <a:r>
              <a:rPr lang="en-GB" sz="3600" b="0" dirty="0">
                <a:solidFill>
                  <a:srgbClr val="FF0000"/>
                </a:solidFill>
                <a:latin typeface="+mn-lt"/>
              </a:rPr>
              <a:t>technical data and metadata quality </a:t>
            </a:r>
            <a:r>
              <a:rPr lang="en-GB" sz="3600" b="0" dirty="0">
                <a:latin typeface="+mn-lt"/>
              </a:rPr>
              <a:t>sufficient to make quality evaluations.</a:t>
            </a:r>
            <a:endParaRPr lang="en-US" sz="3600" b="0" dirty="0">
              <a:latin typeface="+mn-lt"/>
            </a:endParaRPr>
          </a:p>
          <a:p>
            <a:pPr>
              <a:lnSpc>
                <a:spcPct val="112000"/>
              </a:lnSpc>
              <a:spcBef>
                <a:spcPts val="0"/>
              </a:spcBef>
            </a:pPr>
            <a:r>
              <a:rPr lang="en-GB" sz="3600" dirty="0">
                <a:latin typeface="+mn-lt"/>
              </a:rPr>
              <a:t>R12. </a:t>
            </a:r>
            <a:r>
              <a:rPr lang="en-GB" sz="3600" b="0" dirty="0">
                <a:latin typeface="+mn-lt"/>
              </a:rPr>
              <a:t>Archiving takes place according to </a:t>
            </a:r>
            <a:r>
              <a:rPr lang="en-GB" sz="3600" b="0" dirty="0">
                <a:solidFill>
                  <a:srgbClr val="FF0000"/>
                </a:solidFill>
                <a:latin typeface="+mn-lt"/>
              </a:rPr>
              <a:t>defined workflows </a:t>
            </a:r>
            <a:r>
              <a:rPr lang="en-GB" sz="3600" b="0" dirty="0">
                <a:latin typeface="+mn-lt"/>
              </a:rPr>
              <a:t>from ingest to dissemination.</a:t>
            </a:r>
            <a:endParaRPr lang="en-US" sz="3600" b="0" dirty="0">
              <a:latin typeface="+mn-lt"/>
            </a:endParaRPr>
          </a:p>
          <a:p>
            <a:pPr>
              <a:lnSpc>
                <a:spcPct val="112000"/>
              </a:lnSpc>
              <a:spcBef>
                <a:spcPts val="0"/>
              </a:spcBef>
            </a:pPr>
            <a:r>
              <a:rPr lang="en-GB" sz="3600" dirty="0">
                <a:latin typeface="+mn-lt"/>
              </a:rPr>
              <a:t>R13. </a:t>
            </a:r>
            <a:r>
              <a:rPr lang="en-GB" sz="3600" b="0" dirty="0">
                <a:latin typeface="+mn-lt"/>
              </a:rPr>
              <a:t>DR enables users to </a:t>
            </a:r>
            <a:r>
              <a:rPr lang="en-GB" sz="3600" b="0" dirty="0">
                <a:solidFill>
                  <a:srgbClr val="FF0000"/>
                </a:solidFill>
                <a:latin typeface="+mn-lt"/>
              </a:rPr>
              <a:t>discover the data </a:t>
            </a:r>
            <a:r>
              <a:rPr lang="en-GB" sz="3600" b="0" dirty="0">
                <a:latin typeface="+mn-lt"/>
              </a:rPr>
              <a:t>and </a:t>
            </a:r>
            <a:r>
              <a:rPr lang="en-GB" sz="3600" b="0" dirty="0">
                <a:solidFill>
                  <a:srgbClr val="FF0000"/>
                </a:solidFill>
                <a:latin typeface="+mn-lt"/>
              </a:rPr>
              <a:t>refer to them in a persistent way </a:t>
            </a:r>
            <a:r>
              <a:rPr lang="en-GB" sz="3600" b="0" dirty="0">
                <a:latin typeface="+mn-lt"/>
              </a:rPr>
              <a:t>through proper citation.</a:t>
            </a:r>
          </a:p>
          <a:p>
            <a:pPr>
              <a:lnSpc>
                <a:spcPct val="112000"/>
              </a:lnSpc>
              <a:spcBef>
                <a:spcPts val="0"/>
              </a:spcBef>
            </a:pPr>
            <a:r>
              <a:rPr lang="en-GB" sz="3600" dirty="0">
                <a:latin typeface="+mn-lt"/>
              </a:rPr>
              <a:t>R14. </a:t>
            </a:r>
            <a:r>
              <a:rPr lang="en-GB" sz="3600" b="0" dirty="0">
                <a:latin typeface="+mn-lt"/>
              </a:rPr>
              <a:t>DR enables reuse of the data over time, ensuring that </a:t>
            </a:r>
            <a:r>
              <a:rPr lang="en-GB" sz="3600" b="0" dirty="0">
                <a:solidFill>
                  <a:srgbClr val="FF0000"/>
                </a:solidFill>
                <a:latin typeface="+mn-lt"/>
              </a:rPr>
              <a:t>appropriate metadata </a:t>
            </a:r>
            <a:r>
              <a:rPr lang="en-GB" sz="3600" b="0" dirty="0">
                <a:latin typeface="+mn-lt"/>
              </a:rPr>
              <a:t>support the understanding and use of the data.</a:t>
            </a:r>
            <a:endParaRPr lang="en-GB" sz="3600" b="0" dirty="0">
              <a:latin typeface="+mn-lt"/>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stretch>
            <a:fillRect/>
          </a:stretch>
        </p:blipFill>
        <p:spPr>
          <a:xfrm>
            <a:off x="21528588" y="10962456"/>
            <a:ext cx="2524177" cy="2380963"/>
          </a:xfrm>
          <a:prstGeom prst="rect">
            <a:avLst/>
          </a:prstGeom>
        </p:spPr>
      </p:pic>
    </p:spTree>
    <p:extLst>
      <p:ext uri="{BB962C8B-B14F-4D97-AF65-F5344CB8AC3E}">
        <p14:creationId xmlns:p14="http://schemas.microsoft.com/office/powerpoint/2010/main" val="3633533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TDR Requirements</a:t>
            </a:r>
          </a:p>
        </p:txBody>
      </p:sp>
      <p:sp>
        <p:nvSpPr>
          <p:cNvPr id="3" name="Content Placeholder 2"/>
          <p:cNvSpPr>
            <a:spLocks noGrp="1"/>
          </p:cNvSpPr>
          <p:nvPr>
            <p:ph idx="1"/>
          </p:nvPr>
        </p:nvSpPr>
        <p:spPr>
          <a:xfrm>
            <a:off x="4419600" y="4114801"/>
            <a:ext cx="15544800" cy="7615882"/>
          </a:xfrm>
        </p:spPr>
        <p:txBody>
          <a:bodyPr>
            <a:normAutofit/>
          </a:bodyPr>
          <a:lstStyle/>
          <a:p>
            <a:pPr marL="0" indent="0">
              <a:lnSpc>
                <a:spcPct val="112000"/>
              </a:lnSpc>
              <a:spcBef>
                <a:spcPts val="1200"/>
              </a:spcBef>
              <a:buNone/>
              <a:tabLst>
                <a:tab pos="1079500" algn="l"/>
              </a:tabLst>
            </a:pPr>
            <a:r>
              <a:rPr lang="en-US" sz="3600" dirty="0">
                <a:latin typeface="+mn-lt"/>
              </a:rPr>
              <a:t>Technical infrastructure</a:t>
            </a:r>
          </a:p>
          <a:p>
            <a:pPr>
              <a:lnSpc>
                <a:spcPct val="112000"/>
              </a:lnSpc>
              <a:spcBef>
                <a:spcPts val="0"/>
              </a:spcBef>
            </a:pPr>
            <a:r>
              <a:rPr lang="en-GB" sz="3600" dirty="0">
                <a:latin typeface="+mn-lt"/>
              </a:rPr>
              <a:t>R15. </a:t>
            </a:r>
            <a:r>
              <a:rPr lang="en-GB" sz="3600" b="0" dirty="0">
                <a:latin typeface="+mn-lt"/>
              </a:rPr>
              <a:t>DR functions on </a:t>
            </a:r>
            <a:r>
              <a:rPr lang="en-GB" sz="3600" b="0" dirty="0">
                <a:solidFill>
                  <a:srgbClr val="FF0000"/>
                </a:solidFill>
                <a:latin typeface="+mn-lt"/>
              </a:rPr>
              <a:t>well-supported operating systems and other core infrastructural software </a:t>
            </a:r>
            <a:r>
              <a:rPr lang="en-GB" sz="3600" b="0" dirty="0">
                <a:latin typeface="+mn-lt"/>
              </a:rPr>
              <a:t>and is using hardware and software technologies appropriate to the services it provides to its Designated Community.</a:t>
            </a:r>
          </a:p>
          <a:p>
            <a:pPr>
              <a:lnSpc>
                <a:spcPct val="112000"/>
              </a:lnSpc>
              <a:spcBef>
                <a:spcPts val="0"/>
              </a:spcBef>
            </a:pPr>
            <a:r>
              <a:rPr lang="en-GB" sz="3600" dirty="0">
                <a:latin typeface="+mn-lt"/>
              </a:rPr>
              <a:t>R16. </a:t>
            </a:r>
            <a:r>
              <a:rPr lang="en-GB" sz="3600" b="0" dirty="0">
                <a:latin typeface="+mn-lt"/>
              </a:rPr>
              <a:t>The technical infrastructure of the repository provides for </a:t>
            </a:r>
            <a:r>
              <a:rPr lang="en-GB" sz="3600" b="0" dirty="0">
                <a:solidFill>
                  <a:srgbClr val="FF0000"/>
                </a:solidFill>
                <a:latin typeface="+mn-lt"/>
              </a:rPr>
              <a:t>protection</a:t>
            </a:r>
            <a:r>
              <a:rPr lang="en-GB" sz="3600" b="0" dirty="0">
                <a:latin typeface="+mn-lt"/>
              </a:rPr>
              <a:t> of the facility and its data, products, services, and users.</a:t>
            </a:r>
            <a:endParaRPr lang="en-US" sz="3600" b="0" dirty="0">
              <a:latin typeface="+mn-lt"/>
            </a:endParaRPr>
          </a:p>
        </p:txBody>
      </p:sp>
      <p:pic>
        <p:nvPicPr>
          <p:cNvPr id="4" name="Picture 3"/>
          <p:cNvPicPr>
            <a:picLocks noChangeAspect="1"/>
          </p:cNvPicPr>
          <p:nvPr/>
        </p:nvPicPr>
        <p:blipFill>
          <a:blip r:embed="rId2"/>
          <a:stretch>
            <a:fillRect/>
          </a:stretch>
        </p:blipFill>
        <p:spPr>
          <a:xfrm>
            <a:off x="21528588" y="10962456"/>
            <a:ext cx="2524177" cy="2380963"/>
          </a:xfrm>
          <a:prstGeom prst="rect">
            <a:avLst/>
          </a:prstGeom>
        </p:spPr>
      </p:pic>
    </p:spTree>
    <p:extLst>
      <p:ext uri="{BB962C8B-B14F-4D97-AF65-F5344CB8AC3E}">
        <p14:creationId xmlns:p14="http://schemas.microsoft.com/office/powerpoint/2010/main" val="16181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3"/>
          <p:cNvSpPr>
            <a:spLocks noGrp="1"/>
          </p:cNvSpPr>
          <p:nvPr>
            <p:ph type="title"/>
          </p:nvPr>
        </p:nvSpPr>
        <p:spPr/>
        <p:txBody>
          <a:bodyPr/>
          <a:lstStyle/>
          <a:p>
            <a:r>
              <a:rPr lang="en-GB" dirty="0"/>
              <a:t>Mapping CORE TDR to GEOSS DMPs</a:t>
            </a:r>
            <a:br>
              <a:rPr lang="en-GB" dirty="0"/>
            </a:br>
            <a:endParaRPr lang="en-GB" dirty="0"/>
          </a:p>
        </p:txBody>
      </p:sp>
      <p:sp>
        <p:nvSpPr>
          <p:cNvPr id="11" name="Content Placeholder 10"/>
          <p:cNvSpPr>
            <a:spLocks noGrp="1"/>
          </p:cNvSpPr>
          <p:nvPr>
            <p:ph idx="1"/>
          </p:nvPr>
        </p:nvSpPr>
        <p:spPr>
          <a:xfrm>
            <a:off x="4596687" y="3278662"/>
            <a:ext cx="1285130" cy="9753600"/>
          </a:xfrm>
        </p:spPr>
        <p:txBody>
          <a:bodyPr>
            <a:noAutofit/>
          </a:bodyPr>
          <a:lstStyle/>
          <a:p>
            <a:pPr marL="0" indent="0">
              <a:lnSpc>
                <a:spcPct val="140000"/>
              </a:lnSpc>
              <a:spcBef>
                <a:spcPts val="0"/>
              </a:spcBef>
              <a:buNone/>
            </a:pPr>
            <a:r>
              <a:rPr lang="en-GB" sz="2800" b="1" dirty="0">
                <a:latin typeface="+mj-lt"/>
                <a:ea typeface="Verdana" charset="0"/>
                <a:cs typeface="Verdana" charset="0"/>
              </a:rPr>
              <a:t>R1. </a:t>
            </a:r>
          </a:p>
          <a:p>
            <a:pPr marL="0" indent="0">
              <a:lnSpc>
                <a:spcPct val="140000"/>
              </a:lnSpc>
              <a:spcBef>
                <a:spcPts val="0"/>
              </a:spcBef>
              <a:buNone/>
            </a:pPr>
            <a:r>
              <a:rPr lang="en-GB" sz="2800" b="1" dirty="0">
                <a:latin typeface="+mj-lt"/>
                <a:ea typeface="Verdana" charset="0"/>
                <a:cs typeface="Verdana" charset="0"/>
              </a:rPr>
              <a:t>R2. </a:t>
            </a:r>
          </a:p>
          <a:p>
            <a:pPr marL="0" indent="0">
              <a:lnSpc>
                <a:spcPct val="140000"/>
              </a:lnSpc>
              <a:spcBef>
                <a:spcPts val="0"/>
              </a:spcBef>
              <a:buNone/>
            </a:pPr>
            <a:r>
              <a:rPr lang="en-GB" sz="2800" b="1" dirty="0">
                <a:latin typeface="+mj-lt"/>
                <a:ea typeface="Verdana" charset="0"/>
                <a:cs typeface="Verdana" charset="0"/>
              </a:rPr>
              <a:t>R3.</a:t>
            </a:r>
          </a:p>
          <a:p>
            <a:pPr marL="0" indent="0">
              <a:lnSpc>
                <a:spcPct val="140000"/>
              </a:lnSpc>
              <a:spcBef>
                <a:spcPts val="0"/>
              </a:spcBef>
              <a:buNone/>
              <a:tabLst>
                <a:tab pos="1079500" algn="l"/>
              </a:tabLst>
            </a:pPr>
            <a:r>
              <a:rPr lang="en-GB" sz="2800" b="1" dirty="0">
                <a:latin typeface="+mj-lt"/>
                <a:ea typeface="Verdana" charset="0"/>
                <a:cs typeface="Verdana" charset="0"/>
              </a:rPr>
              <a:t>R4</a:t>
            </a:r>
          </a:p>
          <a:p>
            <a:pPr marL="0" indent="0">
              <a:lnSpc>
                <a:spcPct val="140000"/>
              </a:lnSpc>
              <a:spcBef>
                <a:spcPts val="0"/>
              </a:spcBef>
              <a:buNone/>
              <a:tabLst>
                <a:tab pos="1079500" algn="l"/>
              </a:tabLst>
            </a:pPr>
            <a:r>
              <a:rPr lang="en-GB" sz="2800" b="1" dirty="0">
                <a:latin typeface="+mj-lt"/>
                <a:ea typeface="Verdana" charset="0"/>
                <a:cs typeface="Verdana" charset="0"/>
              </a:rPr>
              <a:t>R5. </a:t>
            </a:r>
          </a:p>
          <a:p>
            <a:pPr marL="0" indent="0">
              <a:lnSpc>
                <a:spcPct val="140000"/>
              </a:lnSpc>
              <a:spcBef>
                <a:spcPts val="0"/>
              </a:spcBef>
              <a:buNone/>
              <a:tabLst>
                <a:tab pos="1079500" algn="l"/>
              </a:tabLst>
            </a:pPr>
            <a:r>
              <a:rPr lang="en-GB" sz="2800" b="1" dirty="0">
                <a:latin typeface="+mj-lt"/>
                <a:ea typeface="Verdana" charset="0"/>
                <a:cs typeface="Verdana" charset="0"/>
              </a:rPr>
              <a:t>R6. </a:t>
            </a:r>
            <a:endParaRPr lang="en-GB" sz="2800" b="1" dirty="0">
              <a:latin typeface="+mj-lt"/>
            </a:endParaRPr>
          </a:p>
          <a:p>
            <a:pPr marL="0" indent="0">
              <a:lnSpc>
                <a:spcPct val="140000"/>
              </a:lnSpc>
              <a:spcBef>
                <a:spcPts val="0"/>
              </a:spcBef>
              <a:buNone/>
            </a:pPr>
            <a:r>
              <a:rPr lang="en-GB" sz="2800" b="1" dirty="0">
                <a:latin typeface="+mj-lt"/>
                <a:ea typeface="Verdana" panose="020B0604030504040204" pitchFamily="34" charset="0"/>
                <a:cs typeface="Verdana" panose="020B0604030504040204" pitchFamily="34" charset="0"/>
              </a:rPr>
              <a:t>R7.</a:t>
            </a:r>
          </a:p>
          <a:p>
            <a:pPr marL="0" indent="0">
              <a:lnSpc>
                <a:spcPct val="140000"/>
              </a:lnSpc>
              <a:spcBef>
                <a:spcPts val="0"/>
              </a:spcBef>
              <a:buNone/>
            </a:pPr>
            <a:r>
              <a:rPr lang="en-GB" sz="2800" b="1" dirty="0">
                <a:latin typeface="+mj-lt"/>
                <a:ea typeface="Verdana" panose="020B0604030504040204" pitchFamily="34" charset="0"/>
                <a:cs typeface="Verdana" panose="020B0604030504040204" pitchFamily="34" charset="0"/>
              </a:rPr>
              <a:t>R8.</a:t>
            </a:r>
          </a:p>
          <a:p>
            <a:pPr marL="0" indent="0">
              <a:lnSpc>
                <a:spcPct val="140000"/>
              </a:lnSpc>
              <a:spcBef>
                <a:spcPts val="0"/>
              </a:spcBef>
              <a:buNone/>
              <a:tabLst>
                <a:tab pos="1079500" algn="l"/>
              </a:tabLst>
            </a:pPr>
            <a:r>
              <a:rPr lang="en-GB" sz="2800" b="1" dirty="0">
                <a:latin typeface="+mj-lt"/>
                <a:ea typeface="Verdana" panose="020B0604030504040204" pitchFamily="34" charset="0"/>
                <a:cs typeface="Verdana" panose="020B0604030504040204" pitchFamily="34" charset="0"/>
              </a:rPr>
              <a:t>R9.</a:t>
            </a:r>
          </a:p>
          <a:p>
            <a:pPr marL="0" indent="0">
              <a:lnSpc>
                <a:spcPct val="140000"/>
              </a:lnSpc>
              <a:spcBef>
                <a:spcPts val="0"/>
              </a:spcBef>
              <a:buNone/>
              <a:tabLst>
                <a:tab pos="1079500" algn="l"/>
              </a:tabLst>
            </a:pPr>
            <a:r>
              <a:rPr lang="en-GB" sz="2800" b="1" dirty="0">
                <a:latin typeface="+mj-lt"/>
                <a:ea typeface="Verdana" panose="020B0604030504040204" pitchFamily="34" charset="0"/>
                <a:cs typeface="Verdana" panose="020B0604030504040204" pitchFamily="34" charset="0"/>
              </a:rPr>
              <a:t>R10. </a:t>
            </a:r>
          </a:p>
          <a:p>
            <a:pPr marL="0" indent="0">
              <a:lnSpc>
                <a:spcPct val="140000"/>
              </a:lnSpc>
              <a:spcBef>
                <a:spcPts val="0"/>
              </a:spcBef>
              <a:buNone/>
              <a:tabLst>
                <a:tab pos="1079500" algn="l"/>
              </a:tabLst>
            </a:pPr>
            <a:r>
              <a:rPr lang="en-GB" sz="2800" b="1" dirty="0">
                <a:latin typeface="+mj-lt"/>
              </a:rPr>
              <a:t>R11.</a:t>
            </a:r>
          </a:p>
          <a:p>
            <a:pPr marL="0" indent="0">
              <a:lnSpc>
                <a:spcPct val="140000"/>
              </a:lnSpc>
              <a:spcBef>
                <a:spcPts val="0"/>
              </a:spcBef>
              <a:buNone/>
              <a:tabLst>
                <a:tab pos="1079500" algn="l"/>
              </a:tabLst>
            </a:pPr>
            <a:r>
              <a:rPr lang="en-GB" sz="2800" b="1" dirty="0">
                <a:latin typeface="+mj-lt"/>
              </a:rPr>
              <a:t>R12.</a:t>
            </a:r>
            <a:endParaRPr lang="en-US" sz="2800" b="1" dirty="0">
              <a:latin typeface="+mj-lt"/>
            </a:endParaRPr>
          </a:p>
          <a:p>
            <a:pPr marL="0" indent="0">
              <a:lnSpc>
                <a:spcPct val="140000"/>
              </a:lnSpc>
              <a:spcBef>
                <a:spcPts val="0"/>
              </a:spcBef>
              <a:buNone/>
            </a:pPr>
            <a:r>
              <a:rPr lang="en-GB" sz="2800" b="1" dirty="0">
                <a:latin typeface="+mj-lt"/>
              </a:rPr>
              <a:t>R13.</a:t>
            </a:r>
          </a:p>
          <a:p>
            <a:pPr marL="0" indent="0">
              <a:lnSpc>
                <a:spcPct val="140000"/>
              </a:lnSpc>
              <a:spcBef>
                <a:spcPts val="0"/>
              </a:spcBef>
              <a:buNone/>
            </a:pPr>
            <a:r>
              <a:rPr lang="en-GB" sz="2800" b="1" dirty="0">
                <a:latin typeface="+mj-lt"/>
              </a:rPr>
              <a:t>R14.</a:t>
            </a:r>
            <a:endParaRPr lang="en-US" sz="2800" b="1" dirty="0">
              <a:latin typeface="+mj-lt"/>
            </a:endParaRPr>
          </a:p>
          <a:p>
            <a:pPr marL="0" indent="0">
              <a:lnSpc>
                <a:spcPct val="140000"/>
              </a:lnSpc>
              <a:spcBef>
                <a:spcPts val="0"/>
              </a:spcBef>
              <a:buNone/>
            </a:pPr>
            <a:r>
              <a:rPr lang="en-GB" sz="2800" b="1" dirty="0">
                <a:latin typeface="+mj-lt"/>
              </a:rPr>
              <a:t>R15.</a:t>
            </a:r>
          </a:p>
          <a:p>
            <a:pPr marL="0" indent="0">
              <a:lnSpc>
                <a:spcPct val="140000"/>
              </a:lnSpc>
              <a:spcBef>
                <a:spcPts val="0"/>
              </a:spcBef>
              <a:buNone/>
            </a:pPr>
            <a:r>
              <a:rPr lang="en-GB" sz="2800" b="1" dirty="0">
                <a:latin typeface="+mj-lt"/>
              </a:rPr>
              <a:t>R16.</a:t>
            </a:r>
            <a:endParaRPr lang="en-US" sz="4000" b="1" dirty="0">
              <a:latin typeface="+mj-lt"/>
            </a:endParaRPr>
          </a:p>
        </p:txBody>
      </p:sp>
      <p:grpSp>
        <p:nvGrpSpPr>
          <p:cNvPr id="26" name="Group 25"/>
          <p:cNvGrpSpPr/>
          <p:nvPr/>
        </p:nvGrpSpPr>
        <p:grpSpPr>
          <a:xfrm>
            <a:off x="5446140" y="3080957"/>
            <a:ext cx="11293136" cy="10322010"/>
            <a:chOff x="4115274" y="1124743"/>
            <a:chExt cx="6272659" cy="5733257"/>
          </a:xfrm>
        </p:grpSpPr>
        <p:pic>
          <p:nvPicPr>
            <p:cNvPr id="4" name="Picture 3"/>
            <p:cNvPicPr>
              <a:picLocks noChangeAspect="1"/>
            </p:cNvPicPr>
            <p:nvPr/>
          </p:nvPicPr>
          <p:blipFill>
            <a:blip r:embed="rId2"/>
            <a:stretch>
              <a:fillRect/>
            </a:stretch>
          </p:blipFill>
          <p:spPr>
            <a:xfrm>
              <a:off x="5549978" y="1124743"/>
              <a:ext cx="4837955" cy="5733257"/>
            </a:xfrm>
            <a:prstGeom prst="rect">
              <a:avLst/>
            </a:prstGeom>
          </p:spPr>
        </p:pic>
        <p:grpSp>
          <p:nvGrpSpPr>
            <p:cNvPr id="24" name="Group 23"/>
            <p:cNvGrpSpPr/>
            <p:nvPr/>
          </p:nvGrpSpPr>
          <p:grpSpPr>
            <a:xfrm>
              <a:off x="4115274" y="1522651"/>
              <a:ext cx="1545029" cy="5023173"/>
              <a:chOff x="4115274" y="1522651"/>
              <a:chExt cx="1545029" cy="5023173"/>
            </a:xfrm>
          </p:grpSpPr>
          <p:cxnSp>
            <p:nvCxnSpPr>
              <p:cNvPr id="14" name="Straight Arrow Connector 13"/>
              <p:cNvCxnSpPr>
                <a:cxnSpLocks/>
              </p:cNvCxnSpPr>
              <p:nvPr/>
            </p:nvCxnSpPr>
            <p:spPr bwMode="auto">
              <a:xfrm>
                <a:off x="4115274" y="1522651"/>
                <a:ext cx="1476000" cy="0"/>
              </a:xfrm>
              <a:prstGeom prst="straightConnector1">
                <a:avLst/>
              </a:prstGeom>
              <a:ln>
                <a:solidFill>
                  <a:srgbClr val="005FAA"/>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grpSp>
            <p:nvGrpSpPr>
              <p:cNvPr id="41" name="Group 40"/>
              <p:cNvGrpSpPr/>
              <p:nvPr/>
            </p:nvGrpSpPr>
            <p:grpSpPr>
              <a:xfrm>
                <a:off x="4129213" y="2139257"/>
                <a:ext cx="1476000" cy="3312000"/>
                <a:chOff x="4970045" y="2163971"/>
                <a:chExt cx="1368000" cy="3312000"/>
              </a:xfrm>
            </p:grpSpPr>
            <p:cxnSp>
              <p:nvCxnSpPr>
                <p:cNvPr id="17" name="Straight Arrow Connector 16"/>
                <p:cNvCxnSpPr>
                  <a:cxnSpLocks/>
                </p:cNvCxnSpPr>
                <p:nvPr/>
              </p:nvCxnSpPr>
              <p:spPr bwMode="auto">
                <a:xfrm>
                  <a:off x="6050045" y="4869160"/>
                  <a:ext cx="288000" cy="0"/>
                </a:xfrm>
                <a:prstGeom prst="straightConnector1">
                  <a:avLst/>
                </a:prstGeom>
                <a:ln>
                  <a:solidFill>
                    <a:srgbClr val="FF66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36" name="Connector: Elbow 35"/>
                <p:cNvCxnSpPr>
                  <a:cxnSpLocks/>
                </p:cNvCxnSpPr>
                <p:nvPr/>
              </p:nvCxnSpPr>
              <p:spPr bwMode="auto">
                <a:xfrm>
                  <a:off x="4970045" y="2163971"/>
                  <a:ext cx="1368000" cy="3312000"/>
                </a:xfrm>
                <a:prstGeom prst="bentConnector3">
                  <a:avLst>
                    <a:gd name="adj1" fmla="val 77607"/>
                  </a:avLst>
                </a:prstGeom>
                <a:ln>
                  <a:solidFill>
                    <a:srgbClr val="FF66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grpSp>
          <p:cxnSp>
            <p:nvCxnSpPr>
              <p:cNvPr id="44" name="Straight Arrow Connector 43"/>
              <p:cNvCxnSpPr>
                <a:cxnSpLocks/>
              </p:cNvCxnSpPr>
              <p:nvPr/>
            </p:nvCxnSpPr>
            <p:spPr bwMode="auto">
              <a:xfrm>
                <a:off x="4115275" y="1884505"/>
                <a:ext cx="1472555" cy="0"/>
              </a:xfrm>
              <a:prstGeom prst="straightConnector1">
                <a:avLst/>
              </a:prstGeom>
              <a:ln>
                <a:solidFill>
                  <a:srgbClr val="005FAA"/>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45" name="Connector: Elbow 44"/>
              <p:cNvCxnSpPr>
                <a:cxnSpLocks/>
              </p:cNvCxnSpPr>
              <p:nvPr/>
            </p:nvCxnSpPr>
            <p:spPr bwMode="auto">
              <a:xfrm>
                <a:off x="4159534" y="3494158"/>
                <a:ext cx="1475995" cy="2088000"/>
              </a:xfrm>
              <a:prstGeom prst="bentConnector3">
                <a:avLst>
                  <a:gd name="adj1" fmla="val 59747"/>
                </a:avLst>
              </a:prstGeom>
              <a:ln>
                <a:solidFill>
                  <a:srgbClr val="FF66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59" name="Connector: Elbow 58"/>
              <p:cNvCxnSpPr>
                <a:cxnSpLocks/>
              </p:cNvCxnSpPr>
              <p:nvPr/>
            </p:nvCxnSpPr>
            <p:spPr bwMode="auto">
              <a:xfrm>
                <a:off x="4173389" y="4509101"/>
                <a:ext cx="1440000" cy="576000"/>
              </a:xfrm>
              <a:prstGeom prst="bentConnector3">
                <a:avLst>
                  <a:gd name="adj1" fmla="val 67327"/>
                </a:avLst>
              </a:prstGeom>
              <a:ln>
                <a:solidFill>
                  <a:srgbClr val="FF66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56" name="Connector: Elbow 55"/>
              <p:cNvCxnSpPr>
                <a:cxnSpLocks/>
              </p:cNvCxnSpPr>
              <p:nvPr/>
            </p:nvCxnSpPr>
            <p:spPr bwMode="auto">
              <a:xfrm>
                <a:off x="4188783" y="4838209"/>
                <a:ext cx="1440000" cy="1188000"/>
              </a:xfrm>
              <a:prstGeom prst="bentConnector3">
                <a:avLst>
                  <a:gd name="adj1" fmla="val 35756"/>
                </a:avLst>
              </a:prstGeom>
              <a:ln>
                <a:solidFill>
                  <a:srgbClr val="FFC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grpSp>
            <p:nvGrpSpPr>
              <p:cNvPr id="81" name="Group 80"/>
              <p:cNvGrpSpPr/>
              <p:nvPr/>
            </p:nvGrpSpPr>
            <p:grpSpPr>
              <a:xfrm>
                <a:off x="4220303" y="2885800"/>
                <a:ext cx="1440000" cy="2879401"/>
                <a:chOff x="5139528" y="2910514"/>
                <a:chExt cx="1260000" cy="2468058"/>
              </a:xfrm>
            </p:grpSpPr>
            <p:cxnSp>
              <p:nvCxnSpPr>
                <p:cNvPr id="77" name="Connector: Elbow 76"/>
                <p:cNvCxnSpPr>
                  <a:cxnSpLocks/>
                </p:cNvCxnSpPr>
                <p:nvPr/>
              </p:nvCxnSpPr>
              <p:spPr bwMode="auto">
                <a:xfrm flipV="1">
                  <a:off x="5139528" y="2910514"/>
                  <a:ext cx="1260000" cy="2468058"/>
                </a:xfrm>
                <a:prstGeom prst="bentConnector3">
                  <a:avLst>
                    <a:gd name="adj1" fmla="val 18228"/>
                  </a:avLst>
                </a:prstGeom>
                <a:ln>
                  <a:solidFill>
                    <a:srgbClr val="FF0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79" name="Straight Arrow Connector 78"/>
                <p:cNvCxnSpPr>
                  <a:cxnSpLocks/>
                </p:cNvCxnSpPr>
                <p:nvPr/>
              </p:nvCxnSpPr>
              <p:spPr bwMode="auto">
                <a:xfrm>
                  <a:off x="5364088" y="3222612"/>
                  <a:ext cx="1011809" cy="0"/>
                </a:xfrm>
                <a:prstGeom prst="straightConnector1">
                  <a:avLst/>
                </a:prstGeom>
                <a:ln>
                  <a:solidFill>
                    <a:srgbClr val="FF0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grpSp>
          <p:grpSp>
            <p:nvGrpSpPr>
              <p:cNvPr id="76" name="Group 75"/>
              <p:cNvGrpSpPr/>
              <p:nvPr/>
            </p:nvGrpSpPr>
            <p:grpSpPr>
              <a:xfrm>
                <a:off x="4235072" y="1712275"/>
                <a:ext cx="1404000" cy="4833549"/>
                <a:chOff x="4985286" y="1736989"/>
                <a:chExt cx="1404000" cy="4833549"/>
              </a:xfrm>
            </p:grpSpPr>
            <p:cxnSp>
              <p:nvCxnSpPr>
                <p:cNvPr id="66" name="Connector: Elbow 65"/>
                <p:cNvCxnSpPr>
                  <a:cxnSpLocks/>
                </p:cNvCxnSpPr>
                <p:nvPr/>
              </p:nvCxnSpPr>
              <p:spPr bwMode="auto">
                <a:xfrm>
                  <a:off x="4985286" y="5526538"/>
                  <a:ext cx="1404000" cy="1044000"/>
                </a:xfrm>
                <a:prstGeom prst="bentConnector3">
                  <a:avLst>
                    <a:gd name="adj1" fmla="val 46094"/>
                  </a:avLst>
                </a:prstGeom>
                <a:ln>
                  <a:solidFill>
                    <a:srgbClr val="FFC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cxnSp>
              <p:nvCxnSpPr>
                <p:cNvPr id="72" name="Connector: Elbow 71"/>
                <p:cNvCxnSpPr>
                  <a:cxnSpLocks/>
                </p:cNvCxnSpPr>
                <p:nvPr/>
              </p:nvCxnSpPr>
              <p:spPr bwMode="auto">
                <a:xfrm flipV="1">
                  <a:off x="4992305" y="1736989"/>
                  <a:ext cx="1332000" cy="3636000"/>
                </a:xfrm>
                <a:prstGeom prst="bentConnector3">
                  <a:avLst>
                    <a:gd name="adj1" fmla="val 45493"/>
                  </a:avLst>
                </a:prstGeom>
                <a:ln>
                  <a:solidFill>
                    <a:srgbClr val="005FAA"/>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grpSp>
          <p:cxnSp>
            <p:nvCxnSpPr>
              <p:cNvPr id="25" name="Connector: Elbow 24"/>
              <p:cNvCxnSpPr>
                <a:cxnSpLocks/>
              </p:cNvCxnSpPr>
              <p:nvPr/>
            </p:nvCxnSpPr>
            <p:spPr bwMode="auto">
              <a:xfrm flipV="1">
                <a:off x="4188783" y="4267199"/>
                <a:ext cx="1404000" cy="521582"/>
              </a:xfrm>
              <a:prstGeom prst="bentConnector3">
                <a:avLst>
                  <a:gd name="adj1" fmla="val 33035"/>
                </a:avLst>
              </a:prstGeom>
              <a:ln>
                <a:solidFill>
                  <a:srgbClr val="FF0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13" name="Connector: Elbow 12"/>
              <p:cNvCxnSpPr/>
              <p:nvPr/>
            </p:nvCxnSpPr>
            <p:spPr bwMode="auto">
              <a:xfrm>
                <a:off x="4172306" y="3410464"/>
                <a:ext cx="1440000" cy="468000"/>
              </a:xfrm>
              <a:prstGeom prst="bentConnector3">
                <a:avLst>
                  <a:gd name="adj1" fmla="val 64720"/>
                </a:avLst>
              </a:prstGeom>
              <a:ln>
                <a:solidFill>
                  <a:srgbClr val="FF000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cxnSp>
            <p:nvCxnSpPr>
              <p:cNvPr id="19" name="Connector: Elbow 18"/>
              <p:cNvCxnSpPr/>
              <p:nvPr/>
            </p:nvCxnSpPr>
            <p:spPr bwMode="auto">
              <a:xfrm flipV="1">
                <a:off x="4235073" y="2331317"/>
                <a:ext cx="1296000" cy="3096000"/>
              </a:xfrm>
              <a:prstGeom prst="bentConnector3">
                <a:avLst>
                  <a:gd name="adj1" fmla="val 41737"/>
                </a:avLst>
              </a:prstGeom>
              <a:ln>
                <a:solidFill>
                  <a:srgbClr val="00B050"/>
                </a:solidFill>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3802877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Myths about Core TDR Certification</a:t>
            </a:r>
          </a:p>
        </p:txBody>
      </p:sp>
      <p:sp>
        <p:nvSpPr>
          <p:cNvPr id="10" name="Content Placeholder 9"/>
          <p:cNvSpPr>
            <a:spLocks noGrp="1"/>
          </p:cNvSpPr>
          <p:nvPr>
            <p:ph idx="1"/>
          </p:nvPr>
        </p:nvSpPr>
        <p:spPr>
          <a:xfrm>
            <a:off x="4419600" y="4114800"/>
            <a:ext cx="15544800" cy="8653848"/>
          </a:xfrm>
        </p:spPr>
        <p:txBody>
          <a:bodyPr/>
          <a:lstStyle/>
          <a:p>
            <a:pPr>
              <a:lnSpc>
                <a:spcPct val="200000"/>
              </a:lnSpc>
            </a:pPr>
            <a:r>
              <a:rPr lang="en-GB" b="0" dirty="0">
                <a:latin typeface="+mj-lt"/>
              </a:rPr>
              <a:t>Costly !</a:t>
            </a:r>
          </a:p>
          <a:p>
            <a:pPr>
              <a:lnSpc>
                <a:spcPct val="200000"/>
              </a:lnSpc>
            </a:pPr>
            <a:r>
              <a:rPr lang="en-GB" b="0" dirty="0">
                <a:latin typeface="+mj-lt"/>
              </a:rPr>
              <a:t>Pass or fail !</a:t>
            </a:r>
          </a:p>
          <a:p>
            <a:pPr>
              <a:lnSpc>
                <a:spcPct val="200000"/>
              </a:lnSpc>
            </a:pPr>
            <a:r>
              <a:rPr lang="en-GB" b="0" dirty="0">
                <a:latin typeface="+mj-lt"/>
              </a:rPr>
              <a:t>Difficult for small data providers…</a:t>
            </a:r>
          </a:p>
          <a:p>
            <a:pPr>
              <a:lnSpc>
                <a:spcPct val="200000"/>
              </a:lnSpc>
            </a:pPr>
            <a:r>
              <a:rPr lang="en-GB" b="0" dirty="0">
                <a:latin typeface="+mj-lt"/>
              </a:rPr>
              <a:t>Time consuming!</a:t>
            </a:r>
          </a:p>
          <a:p>
            <a:pPr>
              <a:lnSpc>
                <a:spcPct val="200000"/>
              </a:lnSpc>
            </a:pPr>
            <a:r>
              <a:rPr lang="en-GB" b="0" dirty="0">
                <a:latin typeface="+mj-lt"/>
              </a:rPr>
              <a:t>Not yet recognized?</a:t>
            </a:r>
          </a:p>
        </p:txBody>
      </p:sp>
    </p:spTree>
    <p:extLst>
      <p:ext uri="{BB962C8B-B14F-4D97-AF65-F5344CB8AC3E}">
        <p14:creationId xmlns:p14="http://schemas.microsoft.com/office/powerpoint/2010/main" val="117163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0" y="0"/>
            <a:ext cx="18288000" cy="137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2290" name="Rectangle 2"/>
          <p:cNvSpPr>
            <a:spLocks noGrp="1"/>
          </p:cNvSpPr>
          <p:nvPr>
            <p:ph type="title"/>
          </p:nvPr>
        </p:nvSpPr>
        <p:spPr bwMode="auto">
          <a:xfrm>
            <a:off x="4975654" y="4522574"/>
            <a:ext cx="15544800" cy="51816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eaLnBrk="1">
              <a:tabLst>
                <a:tab pos="1828800" algn="l"/>
                <a:tab pos="3657600" algn="l"/>
                <a:tab pos="5486400" algn="l"/>
                <a:tab pos="7315200" algn="l"/>
                <a:tab pos="9144000" algn="l"/>
                <a:tab pos="10972800" algn="l"/>
                <a:tab pos="12801600" algn="l"/>
                <a:tab pos="14630400" algn="l"/>
                <a:tab pos="16459200" algn="l"/>
                <a:tab pos="18288000" algn="l"/>
                <a:tab pos="20116800" algn="l"/>
              </a:tabLst>
              <a:defRPr/>
            </a:pPr>
            <a:r>
              <a:rPr lang="en-US" sz="7200" dirty="0">
                <a:latin typeface="Arial" charset="0"/>
                <a:cs typeface="Arial" charset="0"/>
                <a:sym typeface="Arial" charset="0"/>
              </a:rPr>
              <a:t>Thank you!</a:t>
            </a:r>
            <a:endParaRPr lang="en-US" dirty="0"/>
          </a:p>
        </p:txBody>
      </p:sp>
    </p:spTree>
    <p:extLst>
      <p:ext uri="{BB962C8B-B14F-4D97-AF65-F5344CB8AC3E}">
        <p14:creationId xmlns:p14="http://schemas.microsoft.com/office/powerpoint/2010/main" val="33634824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DMPs in detail</a:t>
            </a:r>
          </a:p>
        </p:txBody>
      </p:sp>
      <p:sp>
        <p:nvSpPr>
          <p:cNvPr id="3" name="Content Placeholder 2"/>
          <p:cNvSpPr>
            <a:spLocks noGrp="1"/>
          </p:cNvSpPr>
          <p:nvPr>
            <p:ph idx="1"/>
          </p:nvPr>
        </p:nvSpPr>
        <p:spPr/>
        <p:txBody>
          <a:bodyPr>
            <a:normAutofit/>
          </a:bodyPr>
          <a:lstStyle/>
          <a:p>
            <a:pPr marL="0" indent="0">
              <a:buNone/>
            </a:pPr>
            <a:r>
              <a:rPr lang="en-US" b="1" dirty="0">
                <a:solidFill>
                  <a:srgbClr val="005FAA"/>
                </a:solidFill>
              </a:rPr>
              <a:t>Discoverability</a:t>
            </a:r>
            <a:endParaRPr lang="en-GB" dirty="0">
              <a:solidFill>
                <a:srgbClr val="005FAA"/>
              </a:solidFill>
            </a:endParaRPr>
          </a:p>
          <a:p>
            <a:r>
              <a:rPr lang="en-US" dirty="0">
                <a:solidFill>
                  <a:srgbClr val="005FAA"/>
                </a:solidFill>
              </a:rPr>
              <a:t>DMP-1: Data and all associated metadata will be </a:t>
            </a:r>
            <a:r>
              <a:rPr lang="en-US" b="1" dirty="0">
                <a:solidFill>
                  <a:srgbClr val="005FAA"/>
                </a:solidFill>
              </a:rPr>
              <a:t>discoverable through catalogues </a:t>
            </a:r>
            <a:r>
              <a:rPr lang="en-US" dirty="0">
                <a:solidFill>
                  <a:srgbClr val="005FAA"/>
                </a:solidFill>
              </a:rPr>
              <a:t>and search engines, and data access and use conditions, including licenses, will be clearly indicated.</a:t>
            </a:r>
            <a:endParaRPr lang="en-GB" dirty="0">
              <a:solidFill>
                <a:srgbClr val="005FAA"/>
              </a:solidFill>
            </a:endParaRPr>
          </a:p>
          <a:p>
            <a:pPr marL="0" indent="0">
              <a:buNone/>
            </a:pPr>
            <a:r>
              <a:rPr lang="en-US" dirty="0">
                <a:solidFill>
                  <a:srgbClr val="005FAA"/>
                </a:solidFill>
              </a:rPr>
              <a:t> </a:t>
            </a:r>
            <a:endParaRPr lang="en-GB" dirty="0">
              <a:solidFill>
                <a:srgbClr val="005FAA"/>
              </a:solidFill>
            </a:endParaRPr>
          </a:p>
          <a:p>
            <a:pPr marL="0" indent="0">
              <a:buNone/>
            </a:pPr>
            <a:r>
              <a:rPr lang="en-US" b="1" dirty="0">
                <a:solidFill>
                  <a:srgbClr val="005FAA"/>
                </a:solidFill>
              </a:rPr>
              <a:t>Accessibility</a:t>
            </a:r>
            <a:endParaRPr lang="en-GB" dirty="0">
              <a:solidFill>
                <a:srgbClr val="005FAA"/>
              </a:solidFill>
            </a:endParaRPr>
          </a:p>
          <a:p>
            <a:r>
              <a:rPr lang="en-US" dirty="0">
                <a:solidFill>
                  <a:srgbClr val="005FAA"/>
                </a:solidFill>
              </a:rPr>
              <a:t>DMP-2: Data will be </a:t>
            </a:r>
            <a:r>
              <a:rPr lang="en-US" b="1" dirty="0">
                <a:solidFill>
                  <a:srgbClr val="005FAA"/>
                </a:solidFill>
              </a:rPr>
              <a:t>accessible via online services</a:t>
            </a:r>
            <a:r>
              <a:rPr lang="en-US" dirty="0">
                <a:solidFill>
                  <a:srgbClr val="005FAA"/>
                </a:solidFill>
              </a:rPr>
              <a:t>, including, at minimum, direct download but preferably user-customizable services for visualization and computation.</a:t>
            </a:r>
            <a:endParaRPr lang="en-GB" dirty="0">
              <a:solidFill>
                <a:srgbClr val="005FAA"/>
              </a:solidFill>
            </a:endParaRPr>
          </a:p>
        </p:txBody>
      </p:sp>
    </p:spTree>
    <p:extLst>
      <p:ext uri="{BB962C8B-B14F-4D97-AF65-F5344CB8AC3E}">
        <p14:creationId xmlns:p14="http://schemas.microsoft.com/office/powerpoint/2010/main" val="7118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3" name="Shape 123"/>
          <p:cNvSpPr/>
          <p:nvPr/>
        </p:nvSpPr>
        <p:spPr>
          <a:xfrm>
            <a:off x="1874431" y="5851171"/>
            <a:ext cx="15565158" cy="225702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5000">
                <a:solidFill>
                  <a:schemeClr val="accent6">
                    <a:lumOff val="-21524"/>
                  </a:schemeClr>
                </a:solidFill>
                <a:latin typeface="Arial"/>
                <a:ea typeface="Arial"/>
                <a:cs typeface="Arial"/>
                <a:sym typeface="Arial"/>
              </a:defRPr>
            </a:lvl1pPr>
          </a:lstStyle>
          <a:p>
            <a:r>
              <a:rPr lang="en-GB" altLang="en-US" sz="7000" dirty="0" err="1">
                <a:cs typeface="Arial Narrow"/>
              </a:rPr>
              <a:t>GEOSS</a:t>
            </a:r>
            <a:r>
              <a:rPr lang="en-GB" altLang="en-US" sz="7000" dirty="0">
                <a:cs typeface="Arial Narrow"/>
              </a:rPr>
              <a:t> Data Management Principles: </a:t>
            </a:r>
            <a:endParaRPr lang="en-GB" altLang="en-US" sz="7000" dirty="0" smtClean="0">
              <a:cs typeface="Arial Narrow"/>
            </a:endParaRPr>
          </a:p>
          <a:p>
            <a:r>
              <a:rPr lang="en-GB" altLang="en-US" sz="7000" dirty="0" smtClean="0">
                <a:cs typeface="Arial Narrow"/>
              </a:rPr>
              <a:t>Importance </a:t>
            </a:r>
            <a:r>
              <a:rPr lang="en-GB" altLang="en-US" sz="7000" dirty="0">
                <a:cs typeface="Arial Narrow"/>
              </a:rPr>
              <a:t>and Implementation</a:t>
            </a:r>
            <a:endParaRPr sz="7000" dirty="0"/>
          </a:p>
        </p:txBody>
      </p:sp>
      <p:sp>
        <p:nvSpPr>
          <p:cNvPr id="124" name="Shape 124"/>
          <p:cNvSpPr/>
          <p:nvPr/>
        </p:nvSpPr>
        <p:spPr>
          <a:xfrm>
            <a:off x="1877198" y="8082617"/>
            <a:ext cx="16858782" cy="208775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4300">
                <a:solidFill>
                  <a:schemeClr val="accent1"/>
                </a:solidFill>
                <a:latin typeface="Arial"/>
                <a:ea typeface="Arial"/>
                <a:cs typeface="Arial"/>
                <a:sym typeface="Arial"/>
              </a:defRPr>
            </a:lvl1pPr>
          </a:lstStyle>
          <a:p>
            <a:r>
              <a:rPr lang="en-US" dirty="0" smtClean="0"/>
              <a:t>Alex de Sherbinin </a:t>
            </a:r>
            <a:r>
              <a:rPr dirty="0" smtClean="0"/>
              <a:t>/ </a:t>
            </a:r>
            <a:r>
              <a:rPr lang="en-US" dirty="0" smtClean="0"/>
              <a:t>Associate Director</a:t>
            </a:r>
            <a:r>
              <a:rPr dirty="0" smtClean="0"/>
              <a:t> </a:t>
            </a:r>
            <a:r>
              <a:rPr dirty="0"/>
              <a:t>/ </a:t>
            </a:r>
            <a:r>
              <a:rPr lang="en-US" dirty="0" err="1" smtClean="0"/>
              <a:t>CIESIN</a:t>
            </a:r>
            <a:r>
              <a:rPr lang="en-US" dirty="0" smtClean="0"/>
              <a:t>, Columbia University</a:t>
            </a:r>
          </a:p>
          <a:p>
            <a:r>
              <a:rPr lang="en-US" dirty="0" smtClean="0"/>
              <a:t>Gregory Giuliani / Lecturer / University of Geneva</a:t>
            </a:r>
          </a:p>
          <a:p>
            <a:r>
              <a:rPr lang="en-US" dirty="0" smtClean="0"/>
              <a:t>Joan </a:t>
            </a:r>
            <a:r>
              <a:rPr lang="en-US" dirty="0" err="1" smtClean="0"/>
              <a:t>Maso</a:t>
            </a:r>
            <a:r>
              <a:rPr lang="en-US" dirty="0" smtClean="0"/>
              <a:t> /  </a:t>
            </a:r>
            <a:r>
              <a:rPr lang="en-US" dirty="0" smtClean="0"/>
              <a:t>Researcher and GIS developer  </a:t>
            </a:r>
            <a:r>
              <a:rPr lang="en-US" dirty="0"/>
              <a:t>/ </a:t>
            </a:r>
            <a:r>
              <a:rPr lang="en-US" dirty="0" err="1" smtClean="0"/>
              <a:t>CREAF</a:t>
            </a:r>
            <a:endParaRPr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DMPs in detail</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005FAA"/>
                </a:solidFill>
              </a:rPr>
              <a:t>Usability</a:t>
            </a:r>
            <a:endParaRPr lang="en-GB" dirty="0">
              <a:solidFill>
                <a:srgbClr val="005FAA"/>
              </a:solidFill>
            </a:endParaRPr>
          </a:p>
          <a:p>
            <a:r>
              <a:rPr lang="en-US" dirty="0">
                <a:solidFill>
                  <a:srgbClr val="005FAA"/>
                </a:solidFill>
              </a:rPr>
              <a:t>DMP-3: Data should be </a:t>
            </a:r>
            <a:r>
              <a:rPr lang="en-US" b="1" dirty="0">
                <a:solidFill>
                  <a:srgbClr val="005FAA"/>
                </a:solidFill>
              </a:rPr>
              <a:t>structured using encodings </a:t>
            </a:r>
            <a:r>
              <a:rPr lang="en-US" dirty="0">
                <a:solidFill>
                  <a:srgbClr val="005FAA"/>
                </a:solidFill>
              </a:rPr>
              <a:t>that are widely accepted in the target user community and aligned with organizational needs and observing methods, with preference given to non-proprietary international standards.</a:t>
            </a:r>
          </a:p>
          <a:p>
            <a:r>
              <a:rPr lang="en-US" dirty="0">
                <a:solidFill>
                  <a:srgbClr val="005FAA"/>
                </a:solidFill>
              </a:rPr>
              <a:t>DMP-4: Data will be </a:t>
            </a:r>
            <a:r>
              <a:rPr lang="en-US" b="1" dirty="0">
                <a:solidFill>
                  <a:srgbClr val="005FAA"/>
                </a:solidFill>
              </a:rPr>
              <a:t>comprehensively documented</a:t>
            </a:r>
            <a:r>
              <a:rPr lang="en-US" dirty="0">
                <a:solidFill>
                  <a:srgbClr val="005FAA"/>
                </a:solidFill>
              </a:rPr>
              <a:t>, including all elements necessary to access, use, understand, and process, preferably via formal structured metadata based on international or community-approved standards. To the extent possible, data will also be described in peer-reviewed publications referenced in the metadata record.</a:t>
            </a:r>
          </a:p>
        </p:txBody>
      </p:sp>
    </p:spTree>
    <p:extLst>
      <p:ext uri="{BB962C8B-B14F-4D97-AF65-F5344CB8AC3E}">
        <p14:creationId xmlns:p14="http://schemas.microsoft.com/office/powerpoint/2010/main" val="378768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DMPs in detail</a:t>
            </a:r>
          </a:p>
        </p:txBody>
      </p:sp>
      <p:sp>
        <p:nvSpPr>
          <p:cNvPr id="3" name="Content Placeholder 2"/>
          <p:cNvSpPr>
            <a:spLocks noGrp="1"/>
          </p:cNvSpPr>
          <p:nvPr>
            <p:ph idx="1"/>
          </p:nvPr>
        </p:nvSpPr>
        <p:spPr/>
        <p:txBody>
          <a:bodyPr>
            <a:normAutofit/>
          </a:bodyPr>
          <a:lstStyle/>
          <a:p>
            <a:pPr marL="0" indent="0">
              <a:buNone/>
            </a:pPr>
            <a:r>
              <a:rPr lang="en-US" b="1" dirty="0">
                <a:solidFill>
                  <a:srgbClr val="005FAA"/>
                </a:solidFill>
              </a:rPr>
              <a:t>Usability (</a:t>
            </a:r>
            <a:r>
              <a:rPr lang="en-US" b="1" dirty="0" err="1">
                <a:solidFill>
                  <a:srgbClr val="005FAA"/>
                </a:solidFill>
              </a:rPr>
              <a:t>ctd</a:t>
            </a:r>
            <a:r>
              <a:rPr lang="en-US" b="1" dirty="0">
                <a:solidFill>
                  <a:srgbClr val="005FAA"/>
                </a:solidFill>
              </a:rPr>
              <a:t>.)</a:t>
            </a:r>
            <a:endParaRPr lang="en-GB" dirty="0">
              <a:solidFill>
                <a:srgbClr val="005FAA"/>
              </a:solidFill>
            </a:endParaRPr>
          </a:p>
          <a:p>
            <a:r>
              <a:rPr lang="en-US" dirty="0">
                <a:solidFill>
                  <a:srgbClr val="005FAA"/>
                </a:solidFill>
              </a:rPr>
              <a:t>DMP-5: Data will include </a:t>
            </a:r>
            <a:r>
              <a:rPr lang="en-US" b="1" dirty="0">
                <a:solidFill>
                  <a:srgbClr val="005FAA"/>
                </a:solidFill>
              </a:rPr>
              <a:t>provenance metadata </a:t>
            </a:r>
            <a:r>
              <a:rPr lang="en-US" dirty="0">
                <a:solidFill>
                  <a:srgbClr val="005FAA"/>
                </a:solidFill>
              </a:rPr>
              <a:t>indicating the origin and processing history of raw observations and derived products, to ensure full traceability of the product chain.</a:t>
            </a:r>
            <a:endParaRPr lang="en-GB" dirty="0">
              <a:solidFill>
                <a:srgbClr val="005FAA"/>
              </a:solidFill>
            </a:endParaRPr>
          </a:p>
          <a:p>
            <a:r>
              <a:rPr lang="en-US" dirty="0">
                <a:solidFill>
                  <a:srgbClr val="005FAA"/>
                </a:solidFill>
              </a:rPr>
              <a:t>DMP-6: Data will be </a:t>
            </a:r>
            <a:r>
              <a:rPr lang="en-US" b="1" dirty="0">
                <a:solidFill>
                  <a:srgbClr val="005FAA"/>
                </a:solidFill>
              </a:rPr>
              <a:t>quality-controlled </a:t>
            </a:r>
            <a:r>
              <a:rPr lang="en-US" dirty="0">
                <a:solidFill>
                  <a:srgbClr val="005FAA"/>
                </a:solidFill>
              </a:rPr>
              <a:t>and the results of quality control shall be indicated in metadata; data made available in advance of quality control will be flagged in metadata as unchecked.</a:t>
            </a:r>
            <a:r>
              <a:rPr lang="en-GB" dirty="0">
                <a:solidFill>
                  <a:srgbClr val="005FAA"/>
                </a:solidFill>
              </a:rPr>
              <a:t> </a:t>
            </a:r>
            <a:r>
              <a:rPr lang="en-US" dirty="0">
                <a:solidFill>
                  <a:srgbClr val="005FAA"/>
                </a:solidFill>
              </a:rPr>
              <a:t>of their data.</a:t>
            </a:r>
            <a:endParaRPr lang="en-GB" dirty="0">
              <a:solidFill>
                <a:srgbClr val="005FAA"/>
              </a:solidFill>
            </a:endParaRPr>
          </a:p>
        </p:txBody>
      </p:sp>
    </p:spTree>
    <p:extLst>
      <p:ext uri="{BB962C8B-B14F-4D97-AF65-F5344CB8AC3E}">
        <p14:creationId xmlns:p14="http://schemas.microsoft.com/office/powerpoint/2010/main" val="294204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DMPs in detail</a:t>
            </a:r>
          </a:p>
        </p:txBody>
      </p:sp>
      <p:sp>
        <p:nvSpPr>
          <p:cNvPr id="3" name="Content Placeholder 2"/>
          <p:cNvSpPr>
            <a:spLocks noGrp="1"/>
          </p:cNvSpPr>
          <p:nvPr>
            <p:ph idx="1"/>
          </p:nvPr>
        </p:nvSpPr>
        <p:spPr/>
        <p:txBody>
          <a:bodyPr>
            <a:normAutofit/>
          </a:bodyPr>
          <a:lstStyle/>
          <a:p>
            <a:pPr marL="0" indent="0">
              <a:buNone/>
            </a:pPr>
            <a:r>
              <a:rPr lang="en-US" b="1" dirty="0">
                <a:solidFill>
                  <a:srgbClr val="005FAA"/>
                </a:solidFill>
              </a:rPr>
              <a:t>Preservation</a:t>
            </a:r>
            <a:endParaRPr lang="en-GB" dirty="0">
              <a:solidFill>
                <a:srgbClr val="005FAA"/>
              </a:solidFill>
            </a:endParaRPr>
          </a:p>
          <a:p>
            <a:r>
              <a:rPr lang="en-US" dirty="0">
                <a:solidFill>
                  <a:srgbClr val="005FAA"/>
                </a:solidFill>
              </a:rPr>
              <a:t>DMP-7: Data will be protected from loss and preserved for future use; preservation planning will be for the long term and include guidelines for loss prevention, retention schedules, and disposal or transfer procedures.</a:t>
            </a:r>
            <a:endParaRPr lang="en-GB" dirty="0">
              <a:solidFill>
                <a:srgbClr val="005FAA"/>
              </a:solidFill>
            </a:endParaRPr>
          </a:p>
          <a:p>
            <a:r>
              <a:rPr lang="en-US" dirty="0">
                <a:solidFill>
                  <a:srgbClr val="005FAA"/>
                </a:solidFill>
              </a:rPr>
              <a:t>DMP-8: Data and associated metadata held in data management systems will be periodically verified to ensure integrity, authenticity and readability.</a:t>
            </a:r>
          </a:p>
        </p:txBody>
      </p:sp>
    </p:spTree>
    <p:extLst>
      <p:ext uri="{BB962C8B-B14F-4D97-AF65-F5344CB8AC3E}">
        <p14:creationId xmlns:p14="http://schemas.microsoft.com/office/powerpoint/2010/main" val="115280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DMPs in detail</a:t>
            </a:r>
          </a:p>
        </p:txBody>
      </p:sp>
      <p:sp>
        <p:nvSpPr>
          <p:cNvPr id="3" name="Content Placeholder 2"/>
          <p:cNvSpPr>
            <a:spLocks noGrp="1"/>
          </p:cNvSpPr>
          <p:nvPr>
            <p:ph idx="1"/>
          </p:nvPr>
        </p:nvSpPr>
        <p:spPr/>
        <p:txBody>
          <a:bodyPr>
            <a:normAutofit/>
          </a:bodyPr>
          <a:lstStyle/>
          <a:p>
            <a:pPr marL="0" indent="0">
              <a:buNone/>
            </a:pPr>
            <a:r>
              <a:rPr lang="en-US" b="1" dirty="0">
                <a:solidFill>
                  <a:srgbClr val="005FAA"/>
                </a:solidFill>
              </a:rPr>
              <a:t>Curation</a:t>
            </a:r>
            <a:endParaRPr lang="en-GB" dirty="0">
              <a:solidFill>
                <a:srgbClr val="005FAA"/>
              </a:solidFill>
            </a:endParaRPr>
          </a:p>
          <a:p>
            <a:r>
              <a:rPr lang="en-US" dirty="0">
                <a:solidFill>
                  <a:srgbClr val="005FAA"/>
                </a:solidFill>
              </a:rPr>
              <a:t>DMP-9: Data will be managed to perform corrections and updates in accordance with reviews, and to enable reprocessing as appropriate; where applicable this shall follow established and agreed procedures.</a:t>
            </a:r>
            <a:endParaRPr lang="en-GB" dirty="0">
              <a:solidFill>
                <a:srgbClr val="005FAA"/>
              </a:solidFill>
            </a:endParaRPr>
          </a:p>
          <a:p>
            <a:r>
              <a:rPr lang="en-US" dirty="0">
                <a:solidFill>
                  <a:srgbClr val="005FAA"/>
                </a:solidFill>
              </a:rPr>
              <a:t>DMP-10: Data will be assigned appropriate persistent, resolvable identifiers to enable documents to cite the data on which they are based and to enable data providers to receive acknowledgement of use of their data.</a:t>
            </a:r>
            <a:endParaRPr lang="en-GB" dirty="0">
              <a:solidFill>
                <a:srgbClr val="005FAA"/>
              </a:solidFill>
            </a:endParaRPr>
          </a:p>
        </p:txBody>
      </p:sp>
    </p:spTree>
    <p:extLst>
      <p:ext uri="{BB962C8B-B14F-4D97-AF65-F5344CB8AC3E}">
        <p14:creationId xmlns:p14="http://schemas.microsoft.com/office/powerpoint/2010/main" val="770002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7" name="Shape 137"/>
          <p:cNvSpPr/>
          <p:nvPr/>
        </p:nvSpPr>
        <p:spPr>
          <a:xfrm>
            <a:off x="922524" y="1060628"/>
            <a:ext cx="5655394"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smtClean="0">
                <a:solidFill>
                  <a:schemeClr val="accent6">
                    <a:lumOff val="-21524"/>
                  </a:schemeClr>
                </a:solidFill>
              </a:rPr>
              <a:t>Contact information</a:t>
            </a:r>
            <a:endParaRPr dirty="0">
              <a:solidFill>
                <a:schemeClr val="accent1"/>
              </a:solidFill>
            </a:endParaRPr>
          </a:p>
        </p:txBody>
      </p:sp>
      <p:pic>
        <p:nvPicPr>
          <p:cNvPr id="138" name="planet-26381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804" y="2715758"/>
            <a:ext cx="24403608" cy="9001343"/>
          </a:xfrm>
          <a:prstGeom prst="rect">
            <a:avLst/>
          </a:prstGeom>
          <a:ln w="12700">
            <a:miter lim="400000"/>
          </a:ln>
        </p:spPr>
      </p:pic>
      <p:sp>
        <p:nvSpPr>
          <p:cNvPr id="139" name="Shape 139"/>
          <p:cNvSpPr/>
          <p:nvPr/>
        </p:nvSpPr>
        <p:spPr>
          <a:xfrm>
            <a:off x="704898" y="4918930"/>
            <a:ext cx="22974238" cy="333424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7000" b="1">
                <a:solidFill>
                  <a:srgbClr val="FFFFFF"/>
                </a:solidFill>
                <a:latin typeface="Helvetica"/>
                <a:ea typeface="Helvetica"/>
                <a:cs typeface="Helvetica"/>
                <a:sym typeface="Helvetica"/>
              </a:defRPr>
            </a:pPr>
            <a:r>
              <a:rPr lang="fr-CH" dirty="0" smtClean="0"/>
              <a:t>Alex de Sherbinin </a:t>
            </a:r>
            <a:r>
              <a:rPr lang="fr-CH" dirty="0" err="1" smtClean="0">
                <a:hlinkClick r:id="rId4"/>
              </a:rPr>
              <a:t>adesherbinin@ciesin.columbia.edu</a:t>
            </a:r>
            <a:endParaRPr lang="fr-CH" dirty="0" smtClean="0"/>
          </a:p>
          <a:p>
            <a:pPr>
              <a:defRPr sz="7000" b="1">
                <a:solidFill>
                  <a:srgbClr val="FFFFFF"/>
                </a:solidFill>
                <a:latin typeface="Helvetica"/>
                <a:ea typeface="Helvetica"/>
                <a:cs typeface="Helvetica"/>
                <a:sym typeface="Helvetica"/>
              </a:defRPr>
            </a:pPr>
            <a:r>
              <a:rPr lang="fr-CH" dirty="0"/>
              <a:t>Gregory </a:t>
            </a:r>
            <a:r>
              <a:rPr lang="fr-CH" dirty="0" err="1" smtClean="0"/>
              <a:t>Giuliani</a:t>
            </a:r>
            <a:r>
              <a:rPr lang="fr-CH" dirty="0" smtClean="0"/>
              <a:t> </a:t>
            </a:r>
            <a:r>
              <a:rPr lang="en-US" sz="7000" dirty="0" err="1" smtClean="0">
                <a:sym typeface="Helvetica"/>
                <a:hlinkClick r:id="rId5"/>
              </a:rPr>
              <a:t>gregory.giuliani@unige.ch</a:t>
            </a:r>
            <a:r>
              <a:rPr lang="en-US" sz="7000" dirty="0" smtClean="0">
                <a:sym typeface="Helvetica"/>
              </a:rPr>
              <a:t> </a:t>
            </a:r>
            <a:endParaRPr lang="fr-CH" dirty="0"/>
          </a:p>
          <a:p>
            <a:pPr>
              <a:defRPr sz="7000" b="1">
                <a:solidFill>
                  <a:srgbClr val="FFFFFF"/>
                </a:solidFill>
                <a:latin typeface="Helvetica"/>
                <a:ea typeface="Helvetica"/>
                <a:cs typeface="Helvetica"/>
                <a:sym typeface="Helvetica"/>
              </a:defRPr>
            </a:pPr>
            <a:r>
              <a:rPr lang="fr-CH" dirty="0"/>
              <a:t>Joan Maso </a:t>
            </a:r>
            <a:r>
              <a:rPr lang="en-US" sz="7000" dirty="0" err="1" smtClean="0">
                <a:sym typeface="Helvetica"/>
                <a:hlinkClick r:id="rId6"/>
              </a:rPr>
              <a:t>joan.maso@uab.cat</a:t>
            </a:r>
            <a:r>
              <a:rPr lang="en-US" sz="7000" dirty="0" smtClean="0">
                <a:sym typeface="Helvetica"/>
              </a:rPr>
              <a:t> </a:t>
            </a:r>
            <a:endParaRPr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1" name="title slides-1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7" y="0"/>
            <a:ext cx="24378566" cy="13716000"/>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7" name="Shape 137"/>
          <p:cNvSpPr/>
          <p:nvPr/>
        </p:nvSpPr>
        <p:spPr>
          <a:xfrm>
            <a:off x="922524" y="1060628"/>
            <a:ext cx="1740861"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latin typeface="Arial"/>
                <a:ea typeface="Arial"/>
                <a:cs typeface="Arial"/>
                <a:sym typeface="Arial"/>
              </a:defRPr>
            </a:pPr>
            <a:r>
              <a:rPr kumimoji="0" lang="en-US" sz="5000" b="0" i="0" u="none" strike="noStrike" kern="0" cap="none" spc="0" normalizeH="0" baseline="0" noProof="0" dirty="0" smtClean="0">
                <a:ln>
                  <a:noFill/>
                </a:ln>
                <a:solidFill>
                  <a:srgbClr val="773F9B">
                    <a:lumOff val="-21524"/>
                  </a:srgbClr>
                </a:solidFill>
                <a:effectLst/>
                <a:uLnTx/>
                <a:uFillTx/>
                <a:latin typeface="Arial"/>
                <a:cs typeface="Arial"/>
                <a:sym typeface="Arial"/>
              </a:rPr>
              <a:t>Why?</a:t>
            </a:r>
            <a:endParaRPr kumimoji="0" sz="5000" b="0" i="0" u="none" strike="noStrike" kern="0" cap="none" spc="0" normalizeH="0" baseline="0" noProof="0" dirty="0">
              <a:ln>
                <a:noFill/>
              </a:ln>
              <a:solidFill>
                <a:srgbClr val="0365C0"/>
              </a:solidFill>
              <a:effectLst/>
              <a:uLnTx/>
              <a:uFillTx/>
              <a:latin typeface="Arial"/>
              <a:cs typeface="Arial"/>
              <a:sym typeface="Arial"/>
            </a:endParaRPr>
          </a:p>
        </p:txBody>
      </p:sp>
      <p:pic>
        <p:nvPicPr>
          <p:cNvPr id="138" name="planet-26381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804" y="2715758"/>
            <a:ext cx="24403608" cy="9001343"/>
          </a:xfrm>
          <a:prstGeom prst="rect">
            <a:avLst/>
          </a:prstGeom>
          <a:ln w="12700">
            <a:miter lim="400000"/>
          </a:ln>
        </p:spPr>
      </p:pic>
      <p:sp>
        <p:nvSpPr>
          <p:cNvPr id="5" name="Content Placeholder 2"/>
          <p:cNvSpPr txBox="1">
            <a:spLocks/>
          </p:cNvSpPr>
          <p:nvPr/>
        </p:nvSpPr>
        <p:spPr>
          <a:xfrm>
            <a:off x="6143328" y="3401616"/>
            <a:ext cx="13389024" cy="445873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hangingPunct="1"/>
            <a:r>
              <a:rPr lang="en-GB" sz="4800" i="1" dirty="0" smtClean="0">
                <a:solidFill>
                  <a:schemeClr val="bg1"/>
                </a:solidFill>
              </a:rPr>
              <a:t>“Ensure that data and information of </a:t>
            </a:r>
            <a:r>
              <a:rPr lang="en-GB" sz="4800" b="1" i="1" dirty="0" smtClean="0">
                <a:solidFill>
                  <a:schemeClr val="bg1">
                    <a:lumMod val="50000"/>
                  </a:schemeClr>
                </a:solidFill>
              </a:rPr>
              <a:t>different </a:t>
            </a:r>
            <a:r>
              <a:rPr lang="en-GB" sz="4800" b="1" i="1" dirty="0" smtClean="0">
                <a:solidFill>
                  <a:schemeClr val="bg1"/>
                </a:solidFill>
              </a:rPr>
              <a:t>origin and type </a:t>
            </a:r>
            <a:r>
              <a:rPr lang="en-GB" sz="4800" i="1" dirty="0" smtClean="0">
                <a:solidFill>
                  <a:schemeClr val="bg1"/>
                </a:solidFill>
              </a:rPr>
              <a:t>are </a:t>
            </a:r>
            <a:r>
              <a:rPr lang="en-GB" sz="4800" b="1" i="1" dirty="0" smtClean="0">
                <a:solidFill>
                  <a:schemeClr val="bg1"/>
                </a:solidFill>
              </a:rPr>
              <a:t>comparable and compatible</a:t>
            </a:r>
            <a:r>
              <a:rPr lang="en-GB" sz="4800" i="1" dirty="0" smtClean="0">
                <a:solidFill>
                  <a:schemeClr val="bg1"/>
                </a:solidFill>
              </a:rPr>
              <a:t>, facilitating their </a:t>
            </a:r>
            <a:r>
              <a:rPr lang="en-GB" sz="4800" b="1" i="1" dirty="0" smtClean="0">
                <a:solidFill>
                  <a:schemeClr val="bg1"/>
                </a:solidFill>
              </a:rPr>
              <a:t>integration into models </a:t>
            </a:r>
            <a:r>
              <a:rPr lang="en-GB" sz="4800" i="1" dirty="0" smtClean="0">
                <a:solidFill>
                  <a:schemeClr val="bg1"/>
                </a:solidFill>
              </a:rPr>
              <a:t>and the development of applications to derive </a:t>
            </a:r>
            <a:r>
              <a:rPr lang="en-GB" sz="4800" b="1" i="1" dirty="0" smtClean="0">
                <a:solidFill>
                  <a:schemeClr val="bg1"/>
                </a:solidFill>
              </a:rPr>
              <a:t>decision support tools</a:t>
            </a:r>
            <a:r>
              <a:rPr lang="en-GB" sz="4800" i="1" dirty="0" smtClean="0">
                <a:solidFill>
                  <a:schemeClr val="bg1"/>
                </a:solidFill>
              </a:rPr>
              <a:t>.”</a:t>
            </a:r>
          </a:p>
          <a:p>
            <a:pPr algn="r" hangingPunct="1"/>
            <a:r>
              <a:rPr lang="en-GB" sz="4800" dirty="0" smtClean="0">
                <a:solidFill>
                  <a:schemeClr val="bg1"/>
                </a:solidFill>
              </a:rPr>
              <a:t>GEO Strategic Plan 2016-2025</a:t>
            </a:r>
          </a:p>
          <a:p>
            <a:pPr algn="r" hangingPunct="1"/>
            <a:endParaRPr lang="en-GB" sz="4800" dirty="0" smtClean="0">
              <a:solidFill>
                <a:schemeClr val="bg1"/>
              </a:solidFill>
            </a:endParaRPr>
          </a:p>
          <a:p>
            <a:pPr marL="685800" lvl="4" indent="-685800" algn="l" hangingPunct="1">
              <a:buFont typeface="Arial" panose="020B0604020202020204" pitchFamily="34" charset="0"/>
              <a:buChar char="•"/>
            </a:pPr>
            <a:r>
              <a:rPr lang="en-GB" sz="4800" b="1" dirty="0" smtClean="0">
                <a:solidFill>
                  <a:schemeClr val="bg1"/>
                </a:solidFill>
              </a:rPr>
              <a:t>Interoperability</a:t>
            </a:r>
          </a:p>
          <a:p>
            <a:pPr marL="685800" lvl="4" indent="-685800" algn="l" hangingPunct="1">
              <a:buFont typeface="Arial" panose="020B0604020202020204" pitchFamily="34" charset="0"/>
              <a:buChar char="•"/>
            </a:pPr>
            <a:r>
              <a:rPr lang="en-GB" sz="4800" b="1" dirty="0" smtClean="0">
                <a:solidFill>
                  <a:schemeClr val="bg1"/>
                </a:solidFill>
              </a:rPr>
              <a:t>Quality (Fitness for use)</a:t>
            </a:r>
          </a:p>
          <a:p>
            <a:pPr marL="685800" lvl="4" indent="-685800" algn="l" hangingPunct="1">
              <a:buFont typeface="Arial" panose="020B0604020202020204" pitchFamily="34" charset="0"/>
              <a:buChar char="•"/>
            </a:pPr>
            <a:r>
              <a:rPr lang="en-GB" sz="4800" b="1" dirty="0" smtClean="0">
                <a:solidFill>
                  <a:schemeClr val="bg1"/>
                </a:solidFill>
              </a:rPr>
              <a:t>Trustworthiness</a:t>
            </a:r>
            <a:endParaRPr lang="en-GB" sz="4800" b="1" dirty="0">
              <a:solidFill>
                <a:schemeClr val="bg1"/>
              </a:solidFill>
            </a:endParaRPr>
          </a:p>
        </p:txBody>
      </p:sp>
    </p:spTree>
    <p:extLst>
      <p:ext uri="{BB962C8B-B14F-4D97-AF65-F5344CB8AC3E}">
        <p14:creationId xmlns:p14="http://schemas.microsoft.com/office/powerpoint/2010/main" val="35841988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Data Management Principles (DMPs)</a:t>
            </a:r>
          </a:p>
        </p:txBody>
      </p:sp>
      <p:sp>
        <p:nvSpPr>
          <p:cNvPr id="3" name="Content Placeholder 2"/>
          <p:cNvSpPr>
            <a:spLocks noGrp="1"/>
          </p:cNvSpPr>
          <p:nvPr>
            <p:ph idx="1"/>
          </p:nvPr>
        </p:nvSpPr>
        <p:spPr>
          <a:xfrm>
            <a:off x="4419599" y="4114800"/>
            <a:ext cx="15977286" cy="8503840"/>
          </a:xfrm>
        </p:spPr>
        <p:txBody>
          <a:bodyPr/>
          <a:lstStyle/>
          <a:p>
            <a:r>
              <a:rPr lang="en-GB" dirty="0">
                <a:solidFill>
                  <a:srgbClr val="005FAA"/>
                </a:solidFill>
              </a:rPr>
              <a:t>Build on GEOSS Data Sharing Principles</a:t>
            </a:r>
          </a:p>
          <a:p>
            <a:r>
              <a:rPr lang="en-GB" dirty="0">
                <a:solidFill>
                  <a:srgbClr val="005FAA"/>
                </a:solidFill>
              </a:rPr>
              <a:t>Set standard for </a:t>
            </a:r>
            <a:r>
              <a:rPr lang="en-GB" b="1" dirty="0">
                <a:solidFill>
                  <a:srgbClr val="005FAA"/>
                </a:solidFill>
              </a:rPr>
              <a:t>good </a:t>
            </a:r>
            <a:r>
              <a:rPr lang="en-US" b="1" dirty="0">
                <a:solidFill>
                  <a:srgbClr val="005FAA"/>
                </a:solidFill>
              </a:rPr>
              <a:t>data (management) practices</a:t>
            </a:r>
          </a:p>
          <a:p>
            <a:pPr marL="0" indent="0">
              <a:buNone/>
            </a:pPr>
            <a:endParaRPr lang="en-GB" dirty="0">
              <a:solidFill>
                <a:srgbClr val="005FAA"/>
              </a:solidFill>
            </a:endParaRPr>
          </a:p>
          <a:p>
            <a:pPr marL="0" indent="0">
              <a:buNone/>
            </a:pPr>
            <a:r>
              <a:rPr lang="en-GB" b="1" dirty="0">
                <a:solidFill>
                  <a:srgbClr val="005FAA"/>
                </a:solidFill>
              </a:rPr>
              <a:t>GEOSS DMPs </a:t>
            </a:r>
            <a:r>
              <a:rPr lang="en-GB" dirty="0">
                <a:solidFill>
                  <a:srgbClr val="005FAA"/>
                </a:solidFill>
              </a:rPr>
              <a:t>Approved in April 2015:</a:t>
            </a:r>
          </a:p>
          <a:p>
            <a:r>
              <a:rPr lang="en-GB" dirty="0">
                <a:solidFill>
                  <a:srgbClr val="005FAA"/>
                </a:solidFill>
              </a:rPr>
              <a:t>Long version</a:t>
            </a:r>
          </a:p>
          <a:p>
            <a:r>
              <a:rPr lang="en-GB" dirty="0">
                <a:solidFill>
                  <a:srgbClr val="005FAA"/>
                </a:solidFill>
              </a:rPr>
              <a:t>Condensed version</a:t>
            </a:r>
          </a:p>
          <a:p>
            <a:pPr marL="0" indent="0">
              <a:buNone/>
            </a:pPr>
            <a:endParaRPr lang="en-GB" dirty="0">
              <a:solidFill>
                <a:srgbClr val="005FAA"/>
              </a:solidFill>
            </a:endParaRPr>
          </a:p>
          <a:p>
            <a:pPr marL="0" indent="0">
              <a:buNone/>
            </a:pPr>
            <a:r>
              <a:rPr lang="en-GB" b="1" dirty="0">
                <a:solidFill>
                  <a:srgbClr val="005FAA"/>
                </a:solidFill>
              </a:rPr>
              <a:t>GEOSS DMPs Implementation</a:t>
            </a:r>
            <a:r>
              <a:rPr lang="fr-FR" b="1" dirty="0">
                <a:solidFill>
                  <a:srgbClr val="005FAA"/>
                </a:solidFill>
              </a:rPr>
              <a:t> Guidelines </a:t>
            </a:r>
          </a:p>
          <a:p>
            <a:pPr marL="0" indent="0">
              <a:buNone/>
            </a:pPr>
            <a:r>
              <a:rPr lang="en-GB" dirty="0">
                <a:solidFill>
                  <a:srgbClr val="005FAA"/>
                </a:solidFill>
              </a:rPr>
              <a:t>Endorsed in November 2015</a:t>
            </a:r>
          </a:p>
        </p:txBody>
      </p:sp>
    </p:spTree>
    <p:extLst>
      <p:ext uri="{BB962C8B-B14F-4D97-AF65-F5344CB8AC3E}">
        <p14:creationId xmlns:p14="http://schemas.microsoft.com/office/powerpoint/2010/main" val="418106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DMPs</a:t>
            </a:r>
          </a:p>
        </p:txBody>
      </p:sp>
      <p:sp>
        <p:nvSpPr>
          <p:cNvPr id="3" name="Content Placeholder 2"/>
          <p:cNvSpPr>
            <a:spLocks noGrp="1"/>
          </p:cNvSpPr>
          <p:nvPr>
            <p:ph idx="1"/>
          </p:nvPr>
        </p:nvSpPr>
        <p:spPr>
          <a:xfrm>
            <a:off x="4419600" y="3689648"/>
            <a:ext cx="16413360" cy="9793088"/>
          </a:xfrm>
        </p:spPr>
        <p:txBody>
          <a:bodyPr>
            <a:normAutofit/>
          </a:bodyPr>
          <a:lstStyle/>
          <a:p>
            <a:pPr marL="0" indent="0">
              <a:lnSpc>
                <a:spcPct val="150000"/>
              </a:lnSpc>
              <a:buNone/>
            </a:pPr>
            <a:r>
              <a:rPr lang="en-US" b="1" dirty="0">
                <a:solidFill>
                  <a:srgbClr val="005FAA"/>
                </a:solidFill>
              </a:rPr>
              <a:t>10 Principles in 5 categories</a:t>
            </a:r>
          </a:p>
          <a:p>
            <a:pPr marL="914400" indent="-914400">
              <a:lnSpc>
                <a:spcPct val="150000"/>
              </a:lnSpc>
              <a:buFont typeface="+mj-lt"/>
              <a:buAutoNum type="arabicPeriod"/>
            </a:pPr>
            <a:r>
              <a:rPr lang="en-US" dirty="0">
                <a:solidFill>
                  <a:srgbClr val="005FAA"/>
                </a:solidFill>
              </a:rPr>
              <a:t>Discoverability</a:t>
            </a:r>
          </a:p>
          <a:p>
            <a:pPr marL="914400" indent="-914400">
              <a:lnSpc>
                <a:spcPct val="150000"/>
              </a:lnSpc>
              <a:buFont typeface="+mj-lt"/>
              <a:buAutoNum type="arabicPeriod"/>
            </a:pPr>
            <a:r>
              <a:rPr lang="en-US" dirty="0">
                <a:solidFill>
                  <a:srgbClr val="005FAA"/>
                </a:solidFill>
              </a:rPr>
              <a:t>Accessibility</a:t>
            </a:r>
          </a:p>
          <a:p>
            <a:pPr marL="914400" indent="-914400">
              <a:lnSpc>
                <a:spcPct val="150000"/>
              </a:lnSpc>
              <a:buFont typeface="+mj-lt"/>
              <a:buAutoNum type="arabicPeriod"/>
            </a:pPr>
            <a:r>
              <a:rPr lang="en-US" dirty="0">
                <a:solidFill>
                  <a:srgbClr val="005FAA"/>
                </a:solidFill>
              </a:rPr>
              <a:t>Usability</a:t>
            </a:r>
          </a:p>
          <a:p>
            <a:pPr marL="914400" indent="-914400">
              <a:lnSpc>
                <a:spcPct val="150000"/>
              </a:lnSpc>
              <a:buFont typeface="+mj-lt"/>
              <a:buAutoNum type="arabicPeriod"/>
            </a:pPr>
            <a:r>
              <a:rPr lang="en-US" dirty="0">
                <a:solidFill>
                  <a:srgbClr val="005FAA"/>
                </a:solidFill>
              </a:rPr>
              <a:t>Preservation</a:t>
            </a:r>
          </a:p>
          <a:p>
            <a:pPr marL="914400" indent="-914400">
              <a:lnSpc>
                <a:spcPct val="150000"/>
              </a:lnSpc>
              <a:buFont typeface="+mj-lt"/>
              <a:buAutoNum type="arabicPeriod"/>
            </a:pPr>
            <a:r>
              <a:rPr lang="en-US" dirty="0">
                <a:solidFill>
                  <a:srgbClr val="005FAA"/>
                </a:solidFill>
              </a:rPr>
              <a:t>Curation</a:t>
            </a:r>
            <a:endParaRPr lang="en-GB" dirty="0">
              <a:solidFill>
                <a:srgbClr val="005FAA"/>
              </a:solidFill>
            </a:endParaRPr>
          </a:p>
          <a:p>
            <a:pPr marL="0" indent="0">
              <a:buNone/>
            </a:pPr>
            <a:endParaRPr lang="en-GB" dirty="0"/>
          </a:p>
          <a:p>
            <a:pPr marL="0" indent="0">
              <a:buNone/>
            </a:pPr>
            <a:endParaRPr lang="en-GB" dirty="0"/>
          </a:p>
          <a:p>
            <a:pPr marL="0" indent="0">
              <a:buNone/>
            </a:pPr>
            <a:endParaRPr lang="en-GB" dirty="0"/>
          </a:p>
          <a:p>
            <a:pPr marL="0" indent="0">
              <a:buNone/>
            </a:pPr>
            <a:endParaRPr lang="en-GB" dirty="0">
              <a:solidFill>
                <a:schemeClr val="bg1">
                  <a:lumMod val="75000"/>
                </a:schemeClr>
              </a:solidFill>
            </a:endParaRPr>
          </a:p>
        </p:txBody>
      </p:sp>
    </p:spTree>
    <p:extLst>
      <p:ext uri="{BB962C8B-B14F-4D97-AF65-F5344CB8AC3E}">
        <p14:creationId xmlns:p14="http://schemas.microsoft.com/office/powerpoint/2010/main" val="101236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676400"/>
            <a:ext cx="15544800" cy="1206844"/>
          </a:xfrm>
        </p:spPr>
        <p:txBody>
          <a:bodyPr/>
          <a:lstStyle/>
          <a:p>
            <a:r>
              <a:rPr lang="en-GB" dirty="0"/>
              <a:t>GEOSS DMPs condensed</a:t>
            </a:r>
          </a:p>
        </p:txBody>
      </p:sp>
      <p:sp>
        <p:nvSpPr>
          <p:cNvPr id="3" name="Content Placeholder 2"/>
          <p:cNvSpPr>
            <a:spLocks noGrp="1"/>
          </p:cNvSpPr>
          <p:nvPr>
            <p:ph idx="1"/>
          </p:nvPr>
        </p:nvSpPr>
        <p:spPr>
          <a:xfrm>
            <a:off x="4419600" y="2883244"/>
            <a:ext cx="16413360" cy="10599492"/>
          </a:xfrm>
        </p:spPr>
        <p:txBody>
          <a:bodyPr>
            <a:normAutofit fontScale="92500" lnSpcReduction="10000"/>
          </a:bodyPr>
          <a:lstStyle/>
          <a:p>
            <a:pPr marL="0" indent="0">
              <a:buNone/>
            </a:pPr>
            <a:r>
              <a:rPr lang="en-GB" b="1" dirty="0">
                <a:solidFill>
                  <a:srgbClr val="005FAA"/>
                </a:solidFill>
              </a:rPr>
              <a:t>Earth observations </a:t>
            </a:r>
            <a:r>
              <a:rPr lang="en-GB" dirty="0">
                <a:solidFill>
                  <a:schemeClr val="bg1">
                    <a:lumMod val="65000"/>
                  </a:schemeClr>
                </a:solidFill>
              </a:rPr>
              <a:t>will be </a:t>
            </a:r>
            <a:r>
              <a:rPr lang="en-GB" b="1" dirty="0">
                <a:solidFill>
                  <a:srgbClr val="005FAA"/>
                </a:solidFill>
              </a:rPr>
              <a:t>catalogued</a:t>
            </a:r>
            <a:r>
              <a:rPr lang="en-GB" dirty="0">
                <a:solidFill>
                  <a:srgbClr val="005FAA"/>
                </a:solidFill>
              </a:rPr>
              <a:t> </a:t>
            </a:r>
            <a:r>
              <a:rPr lang="en-GB" dirty="0">
                <a:solidFill>
                  <a:schemeClr val="bg1">
                    <a:lumMod val="65000"/>
                  </a:schemeClr>
                </a:solidFill>
              </a:rPr>
              <a:t>or otherwise advertised on the internet so that they can be </a:t>
            </a:r>
            <a:r>
              <a:rPr lang="en-GB" b="1" dirty="0">
                <a:solidFill>
                  <a:srgbClr val="005FAA"/>
                </a:solidFill>
              </a:rPr>
              <a:t>discovered</a:t>
            </a:r>
            <a:r>
              <a:rPr lang="en-GB" dirty="0">
                <a:solidFill>
                  <a:srgbClr val="005FAA"/>
                </a:solidFill>
              </a:rPr>
              <a:t>, </a:t>
            </a:r>
            <a:r>
              <a:rPr lang="en-GB" dirty="0">
                <a:solidFill>
                  <a:schemeClr val="bg1">
                    <a:lumMod val="65000"/>
                  </a:schemeClr>
                </a:solidFill>
              </a:rPr>
              <a:t>and will be </a:t>
            </a:r>
            <a:r>
              <a:rPr lang="en-GB" b="1" dirty="0">
                <a:solidFill>
                  <a:srgbClr val="005FAA"/>
                </a:solidFill>
              </a:rPr>
              <a:t>accessible</a:t>
            </a:r>
            <a:r>
              <a:rPr lang="en-GB" dirty="0">
                <a:solidFill>
                  <a:srgbClr val="005FAA"/>
                </a:solidFill>
              </a:rPr>
              <a:t> </a:t>
            </a:r>
            <a:r>
              <a:rPr lang="en-GB" dirty="0">
                <a:solidFill>
                  <a:schemeClr val="bg1">
                    <a:lumMod val="65000"/>
                  </a:schemeClr>
                </a:solidFill>
              </a:rPr>
              <a:t>online using </a:t>
            </a:r>
            <a:r>
              <a:rPr lang="en-GB" b="1" dirty="0">
                <a:solidFill>
                  <a:srgbClr val="005FAA"/>
                </a:solidFill>
              </a:rPr>
              <a:t>open-standard encodings and services</a:t>
            </a:r>
            <a:r>
              <a:rPr lang="en-GB" dirty="0">
                <a:solidFill>
                  <a:srgbClr val="005FAA"/>
                </a:solidFill>
              </a:rPr>
              <a:t>. </a:t>
            </a:r>
            <a:r>
              <a:rPr lang="en-GB" dirty="0">
                <a:solidFill>
                  <a:schemeClr val="bg1">
                    <a:lumMod val="65000"/>
                  </a:schemeClr>
                </a:solidFill>
              </a:rPr>
              <a:t>Data and services will be comprehensively </a:t>
            </a:r>
            <a:r>
              <a:rPr lang="en-GB" b="1" dirty="0">
                <a:solidFill>
                  <a:srgbClr val="005FAA"/>
                </a:solidFill>
              </a:rPr>
              <a:t>documented</a:t>
            </a:r>
            <a:r>
              <a:rPr lang="en-GB" dirty="0">
                <a:solidFill>
                  <a:srgbClr val="005FAA"/>
                </a:solidFill>
              </a:rPr>
              <a:t> </a:t>
            </a:r>
            <a:r>
              <a:rPr lang="en-GB" dirty="0">
                <a:solidFill>
                  <a:schemeClr val="bg1">
                    <a:lumMod val="65000"/>
                  </a:schemeClr>
                </a:solidFill>
              </a:rPr>
              <a:t>using international or community-approved standards, and to the extent possible, peer-reviewed publications, so that users can understand and make use of the data. Metadata will include </a:t>
            </a:r>
            <a:r>
              <a:rPr lang="en-GB" b="1" dirty="0">
                <a:solidFill>
                  <a:srgbClr val="005FAA"/>
                </a:solidFill>
              </a:rPr>
              <a:t>access and use conditions</a:t>
            </a:r>
            <a:r>
              <a:rPr lang="en-GB" dirty="0">
                <a:solidFill>
                  <a:srgbClr val="005FAA"/>
                </a:solidFill>
              </a:rPr>
              <a:t>, </a:t>
            </a:r>
            <a:r>
              <a:rPr lang="en-GB" dirty="0">
                <a:solidFill>
                  <a:schemeClr val="bg1">
                    <a:lumMod val="65000"/>
                  </a:schemeClr>
                </a:solidFill>
              </a:rPr>
              <a:t>the </a:t>
            </a:r>
            <a:r>
              <a:rPr lang="en-GB" b="1" dirty="0">
                <a:solidFill>
                  <a:srgbClr val="005FAA"/>
                </a:solidFill>
              </a:rPr>
              <a:t>results of quality control procedures</a:t>
            </a:r>
            <a:r>
              <a:rPr lang="en-GB" dirty="0">
                <a:solidFill>
                  <a:schemeClr val="bg1">
                    <a:lumMod val="65000"/>
                  </a:schemeClr>
                </a:solidFill>
              </a:rPr>
              <a:t>, and </a:t>
            </a:r>
            <a:r>
              <a:rPr lang="en-GB" b="1" dirty="0">
                <a:solidFill>
                  <a:srgbClr val="005FAA"/>
                </a:solidFill>
              </a:rPr>
              <a:t>provenance statements</a:t>
            </a:r>
            <a:r>
              <a:rPr lang="en-GB" dirty="0">
                <a:solidFill>
                  <a:srgbClr val="005FAA"/>
                </a:solidFill>
              </a:rPr>
              <a:t> </a:t>
            </a:r>
            <a:r>
              <a:rPr lang="en-GB" dirty="0">
                <a:solidFill>
                  <a:schemeClr val="bg1">
                    <a:lumMod val="65000"/>
                  </a:schemeClr>
                </a:solidFill>
              </a:rPr>
              <a:t>indicating the origin and processing history of the dataset or product. Data and associated metadata will be </a:t>
            </a:r>
            <a:r>
              <a:rPr lang="en-GB" b="1" dirty="0">
                <a:solidFill>
                  <a:srgbClr val="005FAA"/>
                </a:solidFill>
              </a:rPr>
              <a:t>protected from loss</a:t>
            </a:r>
            <a:r>
              <a:rPr lang="en-GB" dirty="0">
                <a:solidFill>
                  <a:srgbClr val="005FAA"/>
                </a:solidFill>
              </a:rPr>
              <a:t> </a:t>
            </a:r>
            <a:r>
              <a:rPr lang="en-GB" dirty="0">
                <a:solidFill>
                  <a:schemeClr val="bg1">
                    <a:lumMod val="65000"/>
                  </a:schemeClr>
                </a:solidFill>
              </a:rPr>
              <a:t>and periodically </a:t>
            </a:r>
            <a:r>
              <a:rPr lang="en-GB" b="1" dirty="0">
                <a:solidFill>
                  <a:srgbClr val="005FAA"/>
                </a:solidFill>
              </a:rPr>
              <a:t>verified to ensure integrity</a:t>
            </a:r>
            <a:r>
              <a:rPr lang="en-GB" dirty="0">
                <a:solidFill>
                  <a:srgbClr val="005FAA"/>
                </a:solidFill>
              </a:rPr>
              <a:t>, </a:t>
            </a:r>
            <a:r>
              <a:rPr lang="en-GB" b="1" dirty="0">
                <a:solidFill>
                  <a:srgbClr val="005FAA"/>
                </a:solidFill>
              </a:rPr>
              <a:t>authenticity and readability</a:t>
            </a:r>
            <a:r>
              <a:rPr lang="en-GB" dirty="0">
                <a:solidFill>
                  <a:srgbClr val="005FAA"/>
                </a:solidFill>
              </a:rPr>
              <a:t>. </a:t>
            </a:r>
            <a:r>
              <a:rPr lang="en-GB" b="1" dirty="0">
                <a:solidFill>
                  <a:srgbClr val="005FAA"/>
                </a:solidFill>
              </a:rPr>
              <a:t>Corrections and updates </a:t>
            </a:r>
            <a:r>
              <a:rPr lang="en-GB" dirty="0">
                <a:solidFill>
                  <a:schemeClr val="bg1">
                    <a:lumMod val="65000"/>
                  </a:schemeClr>
                </a:solidFill>
              </a:rPr>
              <a:t>to data and metadata records will be performed as required. Finally, </a:t>
            </a:r>
            <a:r>
              <a:rPr lang="en-GB" b="1" dirty="0">
                <a:solidFill>
                  <a:srgbClr val="005FAA"/>
                </a:solidFill>
              </a:rPr>
              <a:t>persistent identifiers </a:t>
            </a:r>
            <a:r>
              <a:rPr lang="en-GB" dirty="0">
                <a:solidFill>
                  <a:schemeClr val="bg1">
                    <a:lumMod val="65000"/>
                  </a:schemeClr>
                </a:solidFill>
              </a:rPr>
              <a:t>will be assigned to data so that they can be tracked and cited and data providers can be acknowledged.</a:t>
            </a:r>
          </a:p>
        </p:txBody>
      </p:sp>
    </p:spTree>
    <p:extLst>
      <p:ext uri="{BB962C8B-B14F-4D97-AF65-F5344CB8AC3E}">
        <p14:creationId xmlns:p14="http://schemas.microsoft.com/office/powerpoint/2010/main" val="395631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of DMPs</a:t>
            </a:r>
          </a:p>
        </p:txBody>
      </p:sp>
      <p:sp>
        <p:nvSpPr>
          <p:cNvPr id="3" name="Content Placeholder 2"/>
          <p:cNvSpPr>
            <a:spLocks noGrp="1"/>
          </p:cNvSpPr>
          <p:nvPr>
            <p:ph idx="1"/>
          </p:nvPr>
        </p:nvSpPr>
        <p:spPr>
          <a:xfrm>
            <a:off x="4419600" y="4114800"/>
            <a:ext cx="15544800" cy="7620000"/>
          </a:xfrm>
        </p:spPr>
        <p:txBody>
          <a:bodyPr/>
          <a:lstStyle/>
          <a:p>
            <a:pPr marL="0" indent="0">
              <a:lnSpc>
                <a:spcPct val="150000"/>
              </a:lnSpc>
              <a:buNone/>
            </a:pPr>
            <a:r>
              <a:rPr lang="en-US" b="1" i="1" dirty="0">
                <a:solidFill>
                  <a:srgbClr val="005FAA"/>
                </a:solidFill>
              </a:rPr>
              <a:t>“</a:t>
            </a:r>
            <a:r>
              <a:rPr lang="en-US" i="1" dirty="0">
                <a:solidFill>
                  <a:srgbClr val="005FAA"/>
                </a:solidFill>
              </a:rPr>
              <a:t>A</a:t>
            </a:r>
            <a:r>
              <a:rPr lang="en-US" b="1" i="1" dirty="0">
                <a:solidFill>
                  <a:srgbClr val="005FAA"/>
                </a:solidFill>
              </a:rPr>
              <a:t> priority </a:t>
            </a:r>
            <a:r>
              <a:rPr lang="en-US" i="1" dirty="0">
                <a:solidFill>
                  <a:srgbClr val="005FAA"/>
                </a:solidFill>
              </a:rPr>
              <a:t>mission for GEO is to encourage the implementation of the Principles (DMPs) by organizations contributing to GEOSS”</a:t>
            </a:r>
          </a:p>
          <a:p>
            <a:pPr marL="0" indent="0" algn="r">
              <a:lnSpc>
                <a:spcPct val="150000"/>
              </a:lnSpc>
              <a:buNone/>
            </a:pPr>
            <a:r>
              <a:rPr lang="en-US" i="1" dirty="0">
                <a:solidFill>
                  <a:srgbClr val="005FAA"/>
                </a:solidFill>
              </a:rPr>
              <a:t>GEO Strategic Plan 2016-2025</a:t>
            </a:r>
            <a:endParaRPr lang="en-GB" i="1" dirty="0">
              <a:solidFill>
                <a:srgbClr val="005FAA"/>
              </a:solidFill>
            </a:endParaRPr>
          </a:p>
        </p:txBody>
      </p:sp>
    </p:spTree>
    <p:extLst>
      <p:ext uri="{BB962C8B-B14F-4D97-AF65-F5344CB8AC3E}">
        <p14:creationId xmlns:p14="http://schemas.microsoft.com/office/powerpoint/2010/main" val="336446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GEOSS DMPs Implementation Guidelines</a:t>
            </a:r>
          </a:p>
        </p:txBody>
      </p:sp>
      <p:sp>
        <p:nvSpPr>
          <p:cNvPr id="3" name="Content Placeholder 2"/>
          <p:cNvSpPr>
            <a:spLocks noGrp="1"/>
          </p:cNvSpPr>
          <p:nvPr>
            <p:ph idx="1"/>
          </p:nvPr>
        </p:nvSpPr>
        <p:spPr/>
        <p:txBody>
          <a:bodyPr/>
          <a:lstStyle/>
          <a:p>
            <a:pPr marL="0" indent="0">
              <a:buNone/>
            </a:pPr>
            <a:r>
              <a:rPr lang="en-GB" dirty="0">
                <a:solidFill>
                  <a:srgbClr val="005FAA"/>
                </a:solidFill>
              </a:rPr>
              <a:t>For each DMP:</a:t>
            </a:r>
          </a:p>
          <a:p>
            <a:pPr lvl="0"/>
            <a:r>
              <a:rPr lang="en-US" dirty="0">
                <a:solidFill>
                  <a:srgbClr val="005FAA"/>
                </a:solidFill>
              </a:rPr>
              <a:t>Terms used to describe the principle and its implementation</a:t>
            </a:r>
            <a:endParaRPr lang="en-GB" b="1" dirty="0">
              <a:solidFill>
                <a:srgbClr val="005FAA"/>
              </a:solidFill>
            </a:endParaRPr>
          </a:p>
          <a:p>
            <a:pPr lvl="0"/>
            <a:r>
              <a:rPr lang="en-US" dirty="0">
                <a:solidFill>
                  <a:srgbClr val="005FAA"/>
                </a:solidFill>
              </a:rPr>
              <a:t>Explanation of the DMP</a:t>
            </a:r>
            <a:endParaRPr lang="en-GB" b="1" dirty="0">
              <a:solidFill>
                <a:srgbClr val="005FAA"/>
              </a:solidFill>
            </a:endParaRPr>
          </a:p>
          <a:p>
            <a:pPr lvl="0"/>
            <a:r>
              <a:rPr lang="en-US" dirty="0">
                <a:solidFill>
                  <a:srgbClr val="005FAA"/>
                </a:solidFill>
              </a:rPr>
              <a:t>Guidance on implementation with examples</a:t>
            </a:r>
          </a:p>
          <a:p>
            <a:pPr marL="0" indent="0">
              <a:buNone/>
            </a:pPr>
            <a:endParaRPr lang="en-US" b="1" dirty="0">
              <a:solidFill>
                <a:srgbClr val="005FAA"/>
              </a:solidFill>
            </a:endParaRPr>
          </a:p>
          <a:p>
            <a:pPr marL="0" indent="0">
              <a:buNone/>
            </a:pPr>
            <a:r>
              <a:rPr lang="en-US" dirty="0">
                <a:solidFill>
                  <a:srgbClr val="005FAA"/>
                </a:solidFill>
              </a:rPr>
              <a:t>November 2015</a:t>
            </a:r>
          </a:p>
          <a:p>
            <a:pPr marL="0" indent="0">
              <a:buNone/>
            </a:pPr>
            <a:r>
              <a:rPr lang="en-GB" sz="3600" dirty="0">
                <a:latin typeface="Arial Narrow" panose="020B0606020202030204" pitchFamily="34" charset="0"/>
                <a:hlinkClick r:id="rId2"/>
              </a:rPr>
              <a:t>www.earthobservations.org/documents/geo_xii/GEO-XII_10_Data%20Management%20Principles%20Implementation%20Guidelines.pdf</a:t>
            </a:r>
            <a:endParaRPr lang="en-GB" sz="3600" dirty="0">
              <a:latin typeface="Arial Narrow" panose="020B0606020202030204" pitchFamily="34" charset="0"/>
            </a:endParaRPr>
          </a:p>
        </p:txBody>
      </p:sp>
    </p:spTree>
    <p:extLst>
      <p:ext uri="{BB962C8B-B14F-4D97-AF65-F5344CB8AC3E}">
        <p14:creationId xmlns:p14="http://schemas.microsoft.com/office/powerpoint/2010/main" val="199857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guidelines uptake?</a:t>
            </a:r>
          </a:p>
        </p:txBody>
      </p:sp>
      <p:sp>
        <p:nvSpPr>
          <p:cNvPr id="3" name="Content Placeholder 2"/>
          <p:cNvSpPr>
            <a:spLocks noGrp="1"/>
          </p:cNvSpPr>
          <p:nvPr>
            <p:ph idx="1"/>
          </p:nvPr>
        </p:nvSpPr>
        <p:spPr>
          <a:xfrm>
            <a:off x="4419600" y="4114800"/>
            <a:ext cx="16269344" cy="7620000"/>
          </a:xfrm>
        </p:spPr>
        <p:txBody>
          <a:bodyPr/>
          <a:lstStyle/>
          <a:p>
            <a:pPr marL="0" indent="0">
              <a:buNone/>
            </a:pPr>
            <a:r>
              <a:rPr lang="en-GB" b="1" dirty="0">
                <a:solidFill>
                  <a:srgbClr val="005FAA"/>
                </a:solidFill>
              </a:rPr>
              <a:t>Monitoring</a:t>
            </a:r>
            <a:r>
              <a:rPr lang="en-GB" dirty="0">
                <a:solidFill>
                  <a:srgbClr val="005FAA"/>
                </a:solidFill>
              </a:rPr>
              <a:t> DMPs implementation</a:t>
            </a:r>
          </a:p>
          <a:p>
            <a:pPr marL="0" indent="0">
              <a:buNone/>
            </a:pPr>
            <a:endParaRPr lang="en-GB" dirty="0">
              <a:solidFill>
                <a:srgbClr val="005FAA"/>
              </a:solidFill>
            </a:endParaRPr>
          </a:p>
          <a:p>
            <a:pPr marL="914400" indent="-914400">
              <a:buFont typeface="+mj-lt"/>
              <a:buAutoNum type="arabicPeriod"/>
            </a:pPr>
            <a:r>
              <a:rPr lang="en-GB" b="1" dirty="0">
                <a:solidFill>
                  <a:srgbClr val="005FAA"/>
                </a:solidFill>
              </a:rPr>
              <a:t>GEOSS Data Providers</a:t>
            </a:r>
          </a:p>
          <a:p>
            <a:pPr marL="1714500" lvl="1" indent="-914400">
              <a:buFont typeface="+mj-lt"/>
              <a:buAutoNum type="alphaLcParenR"/>
            </a:pPr>
            <a:r>
              <a:rPr lang="en-GB" dirty="0">
                <a:solidFill>
                  <a:srgbClr val="005FAA"/>
                </a:solidFill>
              </a:rPr>
              <a:t>Data Repositories Certification</a:t>
            </a:r>
          </a:p>
          <a:p>
            <a:pPr marL="1714500" lvl="1" indent="-914400">
              <a:buFont typeface="+mj-lt"/>
              <a:buAutoNum type="alphaLcParenR"/>
            </a:pPr>
            <a:r>
              <a:rPr lang="en-GB" dirty="0">
                <a:solidFill>
                  <a:srgbClr val="005FAA"/>
                </a:solidFill>
              </a:rPr>
              <a:t>Status checker…</a:t>
            </a:r>
          </a:p>
          <a:p>
            <a:pPr marL="914400" indent="-914400">
              <a:buFont typeface="+mj-lt"/>
              <a:buAutoNum type="arabicPeriod"/>
            </a:pPr>
            <a:r>
              <a:rPr lang="en-GB" dirty="0">
                <a:solidFill>
                  <a:srgbClr val="005FAA"/>
                </a:solidFill>
              </a:rPr>
              <a:t>Dataset/Collection</a:t>
            </a:r>
          </a:p>
          <a:p>
            <a:pPr marL="1714500" lvl="1" indent="-914400">
              <a:buFont typeface="+mj-lt"/>
              <a:buAutoNum type="alphaLcParenR"/>
            </a:pPr>
            <a:r>
              <a:rPr lang="en-GB" dirty="0">
                <a:solidFill>
                  <a:srgbClr val="005FAA"/>
                </a:solidFill>
              </a:rPr>
              <a:t>Data fitness for use: Certification, DMP Labels…</a:t>
            </a:r>
          </a:p>
          <a:p>
            <a:pPr marL="1714500" lvl="1" indent="-914400">
              <a:buFont typeface="+mj-lt"/>
              <a:buAutoNum type="alphaLcParenR"/>
            </a:pPr>
            <a:r>
              <a:rPr lang="en-GB" dirty="0">
                <a:solidFill>
                  <a:srgbClr val="005FAA"/>
                </a:solidFill>
              </a:rPr>
              <a:t>User feedback…</a:t>
            </a:r>
            <a:endParaRPr lang="en-GB" dirty="0"/>
          </a:p>
        </p:txBody>
      </p:sp>
    </p:spTree>
    <p:extLst>
      <p:ext uri="{BB962C8B-B14F-4D97-AF65-F5344CB8AC3E}">
        <p14:creationId xmlns:p14="http://schemas.microsoft.com/office/powerpoint/2010/main" val="2299623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164</TotalTime>
  <Words>1114</Words>
  <Application>Microsoft Office PowerPoint</Application>
  <PresentationFormat>Custom</PresentationFormat>
  <Paragraphs>155</Paragraphs>
  <Slides>25</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Arial Narrow</vt:lpstr>
      <vt:lpstr>Arial Rounded MT Bold</vt:lpstr>
      <vt:lpstr>Helvetica</vt:lpstr>
      <vt:lpstr>Helvetica Light</vt:lpstr>
      <vt:lpstr>Helvetica Neue</vt:lpstr>
      <vt:lpstr>Segoe UI Emoji</vt:lpstr>
      <vt:lpstr>Times</vt:lpstr>
      <vt:lpstr>Verdana</vt:lpstr>
      <vt:lpstr>White</vt:lpstr>
      <vt:lpstr>Blank Presentation</vt:lpstr>
      <vt:lpstr>1_Blank Presentation</vt:lpstr>
      <vt:lpstr>PowerPoint Presentation</vt:lpstr>
      <vt:lpstr>PowerPoint Presentation</vt:lpstr>
      <vt:lpstr>PowerPoint Presentation</vt:lpstr>
      <vt:lpstr>GEOSS Data Management Principles (DMPs)</vt:lpstr>
      <vt:lpstr>GEOSS DMPs</vt:lpstr>
      <vt:lpstr>GEOSS DMPs condensed</vt:lpstr>
      <vt:lpstr>Implementation of DMPs</vt:lpstr>
      <vt:lpstr>GEOSS DMPs Implementation Guidelines</vt:lpstr>
      <vt:lpstr>Implementation guidelines uptake?</vt:lpstr>
      <vt:lpstr>From Principles to Implementation</vt:lpstr>
      <vt:lpstr>Practical Implementation</vt:lpstr>
      <vt:lpstr>Core Trustworthy Data Repository (TDR) certification</vt:lpstr>
      <vt:lpstr>CORE TDR Requirements</vt:lpstr>
      <vt:lpstr>CORE TDR Requirements</vt:lpstr>
      <vt:lpstr>CORE TDR Requirements</vt:lpstr>
      <vt:lpstr>Mapping CORE TDR to GEOSS DMPs </vt:lpstr>
      <vt:lpstr>Myths about Core TDR Certification</vt:lpstr>
      <vt:lpstr>Thank you!</vt:lpstr>
      <vt:lpstr>GEOSS DMPs in detail</vt:lpstr>
      <vt:lpstr>GEOSS DMPs in detail</vt:lpstr>
      <vt:lpstr>GEOSS DMPs in detail</vt:lpstr>
      <vt:lpstr>GEOSS DMPs in detail</vt:lpstr>
      <vt:lpstr>GEOSS DMPs in detail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De Salvo</dc:creator>
  <cp:lastModifiedBy>Alexander De Sherbinin</cp:lastModifiedBy>
  <cp:revision>9</cp:revision>
  <dcterms:modified xsi:type="dcterms:W3CDTF">2018-05-02T11:59:31Z</dcterms:modified>
</cp:coreProperties>
</file>