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93" r:id="rId4"/>
    <p:sldId id="294" r:id="rId5"/>
    <p:sldId id="284" r:id="rId6"/>
    <p:sldId id="280" r:id="rId7"/>
    <p:sldId id="296" r:id="rId8"/>
    <p:sldId id="295" r:id="rId9"/>
    <p:sldId id="590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A2"/>
    <a:srgbClr val="CFE3A5"/>
    <a:srgbClr val="9E3A37"/>
    <a:srgbClr val="6F9BD4"/>
    <a:srgbClr val="F27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0"/>
    <p:restoredTop sz="84066"/>
  </p:normalViewPr>
  <p:slideViewPr>
    <p:cSldViewPr>
      <p:cViewPr varScale="1">
        <p:scale>
          <a:sx n="47" d="100"/>
          <a:sy n="47" d="100"/>
        </p:scale>
        <p:origin x="320" y="37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AD5E0-8F4C-0547-9A33-FB14E805732F}" type="doc">
      <dgm:prSet loTypeId="urn:microsoft.com/office/officeart/2005/8/layout/hierarchy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77B5D5-40B7-EE4E-8CBB-C4480CD21746}">
      <dgm:prSet phldrT="[Text]" custT="1"/>
      <dgm:spPr/>
      <dgm:t>
        <a:bodyPr/>
        <a:lstStyle/>
        <a:p>
          <a:r>
            <a:rPr lang="en-US" sz="2800" b="1" dirty="0"/>
            <a:t>Co-chairs</a:t>
          </a:r>
        </a:p>
        <a:p>
          <a:r>
            <a:rPr lang="en-US" sz="2800" dirty="0"/>
            <a:t>Ivan </a:t>
          </a:r>
          <a:r>
            <a:rPr lang="en-US" sz="2800" dirty="0" err="1"/>
            <a:t>DeLoatch</a:t>
          </a:r>
          <a:r>
            <a:rPr lang="en-US" sz="2800" dirty="0"/>
            <a:t> </a:t>
          </a:r>
          <a:br>
            <a:rPr lang="en-US" sz="2800" dirty="0"/>
          </a:br>
          <a:r>
            <a:rPr lang="en-US" sz="2800" dirty="0"/>
            <a:t>Max </a:t>
          </a:r>
          <a:r>
            <a:rPr lang="en-US" sz="2800" dirty="0" err="1"/>
            <a:t>Craglia</a:t>
          </a:r>
          <a:endParaRPr lang="en-US" sz="2800" dirty="0"/>
        </a:p>
      </dgm:t>
    </dgm:pt>
    <dgm:pt modelId="{7970AC60-626B-2C41-BA99-D3E63D9E313D}" type="parTrans" cxnId="{D90B531B-B23C-C940-A675-5965A05C0486}">
      <dgm:prSet/>
      <dgm:spPr/>
      <dgm:t>
        <a:bodyPr/>
        <a:lstStyle/>
        <a:p>
          <a:endParaRPr lang="en-US" sz="3200"/>
        </a:p>
      </dgm:t>
    </dgm:pt>
    <dgm:pt modelId="{5383D791-323C-1D41-99A1-8A4448C2AA79}" type="sibTrans" cxnId="{D90B531B-B23C-C940-A675-5965A05C0486}">
      <dgm:prSet/>
      <dgm:spPr/>
      <dgm:t>
        <a:bodyPr/>
        <a:lstStyle/>
        <a:p>
          <a:endParaRPr lang="en-US" sz="3200"/>
        </a:p>
      </dgm:t>
    </dgm:pt>
    <dgm:pt modelId="{165B9409-EC17-D243-B81F-A717B5FC234F}">
      <dgm:prSet phldrT="[Text]" custT="1"/>
      <dgm:spPr/>
      <dgm:t>
        <a:bodyPr/>
        <a:lstStyle/>
        <a:p>
          <a:pPr algn="ctr"/>
          <a:r>
            <a:rPr lang="en-US" sz="2400" b="1" dirty="0"/>
            <a:t>WP1</a:t>
          </a:r>
        </a:p>
        <a:p>
          <a:pPr algn="ctr"/>
          <a:r>
            <a:rPr lang="en-US" sz="2400" b="1" dirty="0"/>
            <a:t>GEOSS Architecture Evolution</a:t>
          </a:r>
        </a:p>
        <a:p>
          <a:pPr algn="ctr"/>
          <a:r>
            <a:rPr lang="en-US" sz="2400" dirty="0"/>
            <a:t>(</a:t>
          </a:r>
          <a:r>
            <a:rPr lang="en-US" sz="2400" dirty="0" err="1"/>
            <a:t>Lead:USGS</a:t>
          </a:r>
          <a:r>
            <a:rPr lang="en-US" sz="2400" dirty="0"/>
            <a:t> and CNR-IIA)</a:t>
          </a:r>
        </a:p>
      </dgm:t>
    </dgm:pt>
    <dgm:pt modelId="{47EE748B-07BA-5D4B-B3BC-0DF2197065C9}" type="parTrans" cxnId="{0A93777D-E9BF-A642-8EE4-52DAF2C76A4F}">
      <dgm:prSet/>
      <dgm:spPr/>
      <dgm:t>
        <a:bodyPr/>
        <a:lstStyle/>
        <a:p>
          <a:endParaRPr lang="en-US" sz="3200"/>
        </a:p>
      </dgm:t>
    </dgm:pt>
    <dgm:pt modelId="{72B5A803-542E-FD43-B573-7DF7A4C40298}" type="sibTrans" cxnId="{0A93777D-E9BF-A642-8EE4-52DAF2C76A4F}">
      <dgm:prSet/>
      <dgm:spPr/>
      <dgm:t>
        <a:bodyPr/>
        <a:lstStyle/>
        <a:p>
          <a:endParaRPr lang="en-US" sz="3200"/>
        </a:p>
      </dgm:t>
    </dgm:pt>
    <dgm:pt modelId="{1D837C28-0A52-F446-8CC4-17F82044E17E}">
      <dgm:prSet phldrT="[Text]" custT="1"/>
      <dgm:spPr/>
      <dgm:t>
        <a:bodyPr/>
        <a:lstStyle/>
        <a:p>
          <a:pPr algn="ctr"/>
          <a:r>
            <a:rPr lang="en-US" sz="2400" b="1" dirty="0"/>
            <a:t>WP3</a:t>
          </a:r>
        </a:p>
        <a:p>
          <a:pPr algn="ctr"/>
          <a:r>
            <a:rPr lang="en-US" sz="2400" b="1" dirty="0"/>
            <a:t>DMP Guidelines </a:t>
          </a:r>
          <a:r>
            <a:rPr lang="en-US" sz="2400" b="1" dirty="0" err="1"/>
            <a:t>Implementat</a:t>
          </a:r>
          <a:r>
            <a:rPr lang="en-US" sz="2400" b="1" dirty="0"/>
            <a:t>. &amp; Process </a:t>
          </a:r>
        </a:p>
        <a:p>
          <a:pPr algn="ctr"/>
          <a:r>
            <a:rPr lang="en-US" sz="2400" dirty="0"/>
            <a:t>(Lead: ESIP and CODATA)</a:t>
          </a:r>
        </a:p>
      </dgm:t>
    </dgm:pt>
    <dgm:pt modelId="{3722DE3F-CBCA-904E-B2EA-BC140AD8B453}" type="parTrans" cxnId="{1F6916B0-DD79-6A4C-A4C6-6458C3C4DC42}">
      <dgm:prSet/>
      <dgm:spPr/>
      <dgm:t>
        <a:bodyPr/>
        <a:lstStyle/>
        <a:p>
          <a:endParaRPr lang="en-US" sz="3200"/>
        </a:p>
      </dgm:t>
    </dgm:pt>
    <dgm:pt modelId="{FD79C131-A226-0D4B-903C-7EEF86928090}" type="sibTrans" cxnId="{1F6916B0-DD79-6A4C-A4C6-6458C3C4DC42}">
      <dgm:prSet/>
      <dgm:spPr/>
      <dgm:t>
        <a:bodyPr/>
        <a:lstStyle/>
        <a:p>
          <a:endParaRPr lang="en-US" sz="3200"/>
        </a:p>
      </dgm:t>
    </dgm:pt>
    <dgm:pt modelId="{BD6B837B-5C40-8848-B2E0-42F2972F6FDF}">
      <dgm:prSet phldrT="[Text]" custT="1"/>
      <dgm:spPr/>
      <dgm:t>
        <a:bodyPr/>
        <a:lstStyle/>
        <a:p>
          <a:pPr algn="ctr"/>
          <a:r>
            <a:rPr lang="en-US" sz="2400" b="1"/>
            <a:t>WP4</a:t>
          </a:r>
        </a:p>
        <a:p>
          <a:pPr algn="ctr"/>
          <a:r>
            <a:rPr lang="en-US" sz="2400" b="1"/>
            <a:t>Standard &amp; Interoperab. Forum</a:t>
          </a:r>
        </a:p>
        <a:p>
          <a:pPr algn="ctr"/>
          <a:r>
            <a:rPr lang="en-US" sz="2400"/>
            <a:t>(Lead: IEEE)</a:t>
          </a:r>
        </a:p>
      </dgm:t>
    </dgm:pt>
    <dgm:pt modelId="{006145F1-579C-0A4F-890C-F8A83CE09C88}" type="parTrans" cxnId="{08FB4395-E389-D846-99D1-DF84BF590C36}">
      <dgm:prSet/>
      <dgm:spPr/>
      <dgm:t>
        <a:bodyPr/>
        <a:lstStyle/>
        <a:p>
          <a:endParaRPr lang="en-US" sz="3200"/>
        </a:p>
      </dgm:t>
    </dgm:pt>
    <dgm:pt modelId="{44CD8DB0-6D59-0D44-BADD-D35BE6873A09}" type="sibTrans" cxnId="{08FB4395-E389-D846-99D1-DF84BF590C36}">
      <dgm:prSet/>
      <dgm:spPr/>
      <dgm:t>
        <a:bodyPr/>
        <a:lstStyle/>
        <a:p>
          <a:endParaRPr lang="en-US" sz="3200"/>
        </a:p>
      </dgm:t>
    </dgm:pt>
    <dgm:pt modelId="{621D2239-BA4A-544E-9047-CDB2AA97739F}">
      <dgm:prSet phldrT="[Text]" custT="1"/>
      <dgm:spPr/>
      <dgm:t>
        <a:bodyPr/>
        <a:lstStyle/>
        <a:p>
          <a:pPr algn="ctr"/>
          <a:endParaRPr lang="en-US" sz="2400" b="1"/>
        </a:p>
        <a:p>
          <a:pPr algn="ctr"/>
          <a:r>
            <a:rPr lang="en-US" sz="2400" b="1"/>
            <a:t>WP5</a:t>
          </a:r>
        </a:p>
        <a:p>
          <a:pPr algn="ctr"/>
          <a:r>
            <a:rPr lang="en-US" sz="2400" b="1"/>
            <a:t>Demonstration Pilots</a:t>
          </a:r>
        </a:p>
        <a:p>
          <a:pPr algn="ctr"/>
          <a:r>
            <a:rPr lang="en-US" sz="2400"/>
            <a:t>(Lead: OGC)</a:t>
          </a:r>
        </a:p>
        <a:p>
          <a:pPr algn="ctr"/>
          <a:endParaRPr lang="en-US" sz="2400"/>
        </a:p>
      </dgm:t>
    </dgm:pt>
    <dgm:pt modelId="{3C3F1A1F-4B7F-8347-9EA9-2D4FE9D34F7E}" type="parTrans" cxnId="{1EC27A32-5AC3-B348-9210-9C487D8486F3}">
      <dgm:prSet/>
      <dgm:spPr/>
      <dgm:t>
        <a:bodyPr/>
        <a:lstStyle/>
        <a:p>
          <a:endParaRPr lang="en-US" sz="3200"/>
        </a:p>
      </dgm:t>
    </dgm:pt>
    <dgm:pt modelId="{4385FB84-16A9-B840-A52F-10AA69B16A7C}" type="sibTrans" cxnId="{1EC27A32-5AC3-B348-9210-9C487D8486F3}">
      <dgm:prSet/>
      <dgm:spPr/>
      <dgm:t>
        <a:bodyPr/>
        <a:lstStyle/>
        <a:p>
          <a:endParaRPr lang="en-US" sz="3200"/>
        </a:p>
      </dgm:t>
    </dgm:pt>
    <dgm:pt modelId="{2AA9C85C-AC28-C441-A005-4CD01D354AC7}">
      <dgm:prSet phldrT="[Text]" custT="1"/>
      <dgm:spPr/>
      <dgm:t>
        <a:bodyPr/>
        <a:lstStyle/>
        <a:p>
          <a:pPr algn="ctr"/>
          <a:r>
            <a:rPr lang="en-US" sz="2400" b="1"/>
            <a:t>WP6</a:t>
          </a:r>
        </a:p>
        <a:p>
          <a:pPr algn="ctr"/>
          <a:r>
            <a:rPr lang="en-US" sz="2400" b="1"/>
            <a:t>Community Portals </a:t>
          </a:r>
        </a:p>
        <a:p>
          <a:pPr algn="ctr"/>
          <a:r>
            <a:rPr lang="en-US" sz="2400"/>
            <a:t>(Lead: NOAA)</a:t>
          </a:r>
          <a:br>
            <a:rPr lang="en-US" sz="2400"/>
          </a:br>
          <a:endParaRPr lang="en-US" sz="2400"/>
        </a:p>
      </dgm:t>
    </dgm:pt>
    <dgm:pt modelId="{668D2A2F-D700-904D-9EB6-8FB623199AE5}" type="parTrans" cxnId="{BC2EB663-6DBF-6841-BF0E-E0F181F72597}">
      <dgm:prSet/>
      <dgm:spPr/>
      <dgm:t>
        <a:bodyPr/>
        <a:lstStyle/>
        <a:p>
          <a:endParaRPr lang="en-US" sz="3200"/>
        </a:p>
      </dgm:t>
    </dgm:pt>
    <dgm:pt modelId="{5AAA79EC-FF19-194D-8D74-E9B63B722079}" type="sibTrans" cxnId="{BC2EB663-6DBF-6841-BF0E-E0F181F72597}">
      <dgm:prSet/>
      <dgm:spPr/>
      <dgm:t>
        <a:bodyPr/>
        <a:lstStyle/>
        <a:p>
          <a:endParaRPr lang="en-US" sz="3200"/>
        </a:p>
      </dgm:t>
    </dgm:pt>
    <dgm:pt modelId="{778B0513-F3E6-884A-9556-2C8A7945B5FE}">
      <dgm:prSet phldrT="[Text]" custT="1"/>
      <dgm:spPr/>
      <dgm:t>
        <a:bodyPr/>
        <a:lstStyle/>
        <a:p>
          <a:pPr algn="ctr"/>
          <a:r>
            <a:rPr lang="en-US" sz="2400" b="1"/>
            <a:t>WP2</a:t>
          </a:r>
        </a:p>
        <a:p>
          <a:pPr algn="ctr"/>
          <a:r>
            <a:rPr lang="en-US" sz="2400" b="1"/>
            <a:t>Functionality and Usability testing</a:t>
          </a:r>
        </a:p>
        <a:p>
          <a:pPr algn="ctr"/>
          <a:r>
            <a:rPr lang="en-US" sz="2400"/>
            <a:t>(Lead:China-RADI and CNR-IIA)</a:t>
          </a:r>
        </a:p>
      </dgm:t>
    </dgm:pt>
    <dgm:pt modelId="{B68A491C-7BD8-CD44-97F0-34B1073EF5AB}" type="sibTrans" cxnId="{AC1C3668-9D26-D048-9DDB-E9CBABFCBC65}">
      <dgm:prSet/>
      <dgm:spPr/>
      <dgm:t>
        <a:bodyPr/>
        <a:lstStyle/>
        <a:p>
          <a:endParaRPr lang="en-US" sz="3200"/>
        </a:p>
      </dgm:t>
    </dgm:pt>
    <dgm:pt modelId="{2ABD701F-1D18-6142-B6B6-E06A52939DB9}" type="parTrans" cxnId="{AC1C3668-9D26-D048-9DDB-E9CBABFCBC65}">
      <dgm:prSet/>
      <dgm:spPr/>
      <dgm:t>
        <a:bodyPr/>
        <a:lstStyle/>
        <a:p>
          <a:endParaRPr lang="en-US" sz="3200"/>
        </a:p>
      </dgm:t>
    </dgm:pt>
    <dgm:pt modelId="{20B9C098-8F6C-724A-8EA8-B6B0D92D8C28}" type="pres">
      <dgm:prSet presAssocID="{CB5AD5E0-8F4C-0547-9A33-FB14E80573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B624AD-4456-C444-BA18-971BEEDECCEB}" type="pres">
      <dgm:prSet presAssocID="{1977B5D5-40B7-EE4E-8CBB-C4480CD21746}" presName="hierRoot1" presStyleCnt="0"/>
      <dgm:spPr/>
    </dgm:pt>
    <dgm:pt modelId="{7ECDA015-238B-5E48-B7D9-B1FCD539E366}" type="pres">
      <dgm:prSet presAssocID="{1977B5D5-40B7-EE4E-8CBB-C4480CD21746}" presName="composite" presStyleCnt="0"/>
      <dgm:spPr/>
    </dgm:pt>
    <dgm:pt modelId="{35AB2B25-30CF-E14D-BC6E-2EFEBC0EA6BC}" type="pres">
      <dgm:prSet presAssocID="{1977B5D5-40B7-EE4E-8CBB-C4480CD21746}" presName="background" presStyleLbl="node0" presStyleIdx="0" presStyleCnt="1"/>
      <dgm:spPr/>
    </dgm:pt>
    <dgm:pt modelId="{5F736E94-5879-D94C-9863-960642AC55B4}" type="pres">
      <dgm:prSet presAssocID="{1977B5D5-40B7-EE4E-8CBB-C4480CD21746}" presName="text" presStyleLbl="fgAcc0" presStyleIdx="0" presStyleCnt="1" custScaleX="137562" custLinFactNeighborX="-49515" custLinFactNeighborY="-34932">
        <dgm:presLayoutVars>
          <dgm:chPref val="3"/>
        </dgm:presLayoutVars>
      </dgm:prSet>
      <dgm:spPr/>
    </dgm:pt>
    <dgm:pt modelId="{92E7F75B-0307-9B4F-8B25-F4BE384C8EF0}" type="pres">
      <dgm:prSet presAssocID="{1977B5D5-40B7-EE4E-8CBB-C4480CD21746}" presName="hierChild2" presStyleCnt="0"/>
      <dgm:spPr/>
    </dgm:pt>
    <dgm:pt modelId="{C4ABD26F-69BB-6D44-80D2-4C9F7827D339}" type="pres">
      <dgm:prSet presAssocID="{47EE748B-07BA-5D4B-B3BC-0DF2197065C9}" presName="Name10" presStyleLbl="parChTrans1D2" presStyleIdx="0" presStyleCnt="6"/>
      <dgm:spPr/>
    </dgm:pt>
    <dgm:pt modelId="{BE83C936-9D10-F842-9FD5-05151CEB3244}" type="pres">
      <dgm:prSet presAssocID="{165B9409-EC17-D243-B81F-A717B5FC234F}" presName="hierRoot2" presStyleCnt="0"/>
      <dgm:spPr/>
    </dgm:pt>
    <dgm:pt modelId="{ECEC447F-1023-DA41-802E-644B869D1C00}" type="pres">
      <dgm:prSet presAssocID="{165B9409-EC17-D243-B81F-A717B5FC234F}" presName="composite2" presStyleCnt="0"/>
      <dgm:spPr/>
    </dgm:pt>
    <dgm:pt modelId="{B47806C5-90ED-CB40-A162-6A1B9256A2F7}" type="pres">
      <dgm:prSet presAssocID="{165B9409-EC17-D243-B81F-A717B5FC234F}" presName="background2" presStyleLbl="node2" presStyleIdx="0" presStyleCnt="6"/>
      <dgm:spPr/>
    </dgm:pt>
    <dgm:pt modelId="{E9DFC55A-2833-0C43-B119-42AC50624892}" type="pres">
      <dgm:prSet presAssocID="{165B9409-EC17-D243-B81F-A717B5FC234F}" presName="text2" presStyleLbl="fgAcc2" presStyleIdx="0" presStyleCnt="6" custScaleX="129786" custScaleY="171318">
        <dgm:presLayoutVars>
          <dgm:chPref val="3"/>
        </dgm:presLayoutVars>
      </dgm:prSet>
      <dgm:spPr/>
    </dgm:pt>
    <dgm:pt modelId="{0A1A8BDE-6191-B446-9F9F-E593A8B5ECA5}" type="pres">
      <dgm:prSet presAssocID="{165B9409-EC17-D243-B81F-A717B5FC234F}" presName="hierChild3" presStyleCnt="0"/>
      <dgm:spPr/>
    </dgm:pt>
    <dgm:pt modelId="{D5D78B80-0C69-A64C-A6E8-ABE3EC5A7E04}" type="pres">
      <dgm:prSet presAssocID="{2ABD701F-1D18-6142-B6B6-E06A52939DB9}" presName="Name10" presStyleLbl="parChTrans1D2" presStyleIdx="1" presStyleCnt="6"/>
      <dgm:spPr/>
    </dgm:pt>
    <dgm:pt modelId="{B8858354-1E5A-8642-9C8F-A65D959AB973}" type="pres">
      <dgm:prSet presAssocID="{778B0513-F3E6-884A-9556-2C8A7945B5FE}" presName="hierRoot2" presStyleCnt="0"/>
      <dgm:spPr/>
    </dgm:pt>
    <dgm:pt modelId="{D3DFD891-5130-7A45-BB0D-8B8578E92473}" type="pres">
      <dgm:prSet presAssocID="{778B0513-F3E6-884A-9556-2C8A7945B5FE}" presName="composite2" presStyleCnt="0"/>
      <dgm:spPr/>
    </dgm:pt>
    <dgm:pt modelId="{21D1A0F7-7E6F-7742-B218-ACF31266C176}" type="pres">
      <dgm:prSet presAssocID="{778B0513-F3E6-884A-9556-2C8A7945B5FE}" presName="background2" presStyleLbl="node2" presStyleIdx="1" presStyleCnt="6"/>
      <dgm:spPr/>
    </dgm:pt>
    <dgm:pt modelId="{539D83A1-41F2-6C42-B6AB-D5D7124C2883}" type="pres">
      <dgm:prSet presAssocID="{778B0513-F3E6-884A-9556-2C8A7945B5FE}" presName="text2" presStyleLbl="fgAcc2" presStyleIdx="1" presStyleCnt="6" custScaleX="142795" custScaleY="175999" custLinFactNeighborX="964" custLinFactNeighborY="1">
        <dgm:presLayoutVars>
          <dgm:chPref val="3"/>
        </dgm:presLayoutVars>
      </dgm:prSet>
      <dgm:spPr/>
    </dgm:pt>
    <dgm:pt modelId="{398A4272-3AE1-7C4D-B222-39D6FFEEFCFC}" type="pres">
      <dgm:prSet presAssocID="{778B0513-F3E6-884A-9556-2C8A7945B5FE}" presName="hierChild3" presStyleCnt="0"/>
      <dgm:spPr/>
    </dgm:pt>
    <dgm:pt modelId="{CBC6FADB-D6EE-1E4C-B488-9B158DA4A900}" type="pres">
      <dgm:prSet presAssocID="{3722DE3F-CBCA-904E-B2EA-BC140AD8B453}" presName="Name10" presStyleLbl="parChTrans1D2" presStyleIdx="2" presStyleCnt="6"/>
      <dgm:spPr/>
    </dgm:pt>
    <dgm:pt modelId="{2CC6BE7D-E9B7-8943-B719-E5D1FC37CF7C}" type="pres">
      <dgm:prSet presAssocID="{1D837C28-0A52-F446-8CC4-17F82044E17E}" presName="hierRoot2" presStyleCnt="0"/>
      <dgm:spPr/>
    </dgm:pt>
    <dgm:pt modelId="{EBB8B607-C521-8741-AAAC-8B4912748B90}" type="pres">
      <dgm:prSet presAssocID="{1D837C28-0A52-F446-8CC4-17F82044E17E}" presName="composite2" presStyleCnt="0"/>
      <dgm:spPr/>
    </dgm:pt>
    <dgm:pt modelId="{7571EA0F-8731-5944-85BA-3A9880DD2F9A}" type="pres">
      <dgm:prSet presAssocID="{1D837C28-0A52-F446-8CC4-17F82044E17E}" presName="background2" presStyleLbl="node2" presStyleIdx="2" presStyleCnt="6"/>
      <dgm:spPr/>
    </dgm:pt>
    <dgm:pt modelId="{00B9C2DD-C800-C448-83FC-6C4E10112A4D}" type="pres">
      <dgm:prSet presAssocID="{1D837C28-0A52-F446-8CC4-17F82044E17E}" presName="text2" presStyleLbl="fgAcc2" presStyleIdx="2" presStyleCnt="6" custScaleX="132597" custScaleY="179596">
        <dgm:presLayoutVars>
          <dgm:chPref val="3"/>
        </dgm:presLayoutVars>
      </dgm:prSet>
      <dgm:spPr/>
    </dgm:pt>
    <dgm:pt modelId="{01246088-6584-AE42-8B18-0B9E59E32FD1}" type="pres">
      <dgm:prSet presAssocID="{1D837C28-0A52-F446-8CC4-17F82044E17E}" presName="hierChild3" presStyleCnt="0"/>
      <dgm:spPr/>
    </dgm:pt>
    <dgm:pt modelId="{9B06FED2-EEDD-F740-9AFC-28ADBDF9FDF0}" type="pres">
      <dgm:prSet presAssocID="{006145F1-579C-0A4F-890C-F8A83CE09C88}" presName="Name10" presStyleLbl="parChTrans1D2" presStyleIdx="3" presStyleCnt="6"/>
      <dgm:spPr/>
    </dgm:pt>
    <dgm:pt modelId="{E2EB29B5-63F0-8A4A-88A2-F97CAA58D167}" type="pres">
      <dgm:prSet presAssocID="{BD6B837B-5C40-8848-B2E0-42F2972F6FDF}" presName="hierRoot2" presStyleCnt="0"/>
      <dgm:spPr/>
    </dgm:pt>
    <dgm:pt modelId="{8F15337C-D264-4F48-A163-A17C26A0C814}" type="pres">
      <dgm:prSet presAssocID="{BD6B837B-5C40-8848-B2E0-42F2972F6FDF}" presName="composite2" presStyleCnt="0"/>
      <dgm:spPr/>
    </dgm:pt>
    <dgm:pt modelId="{9EC9F213-5C8F-C84D-9D81-F20F0EDEEC5B}" type="pres">
      <dgm:prSet presAssocID="{BD6B837B-5C40-8848-B2E0-42F2972F6FDF}" presName="background2" presStyleLbl="node2" presStyleIdx="3" presStyleCnt="6"/>
      <dgm:spPr/>
    </dgm:pt>
    <dgm:pt modelId="{D34EFE2D-B7D4-964A-8F35-354314695412}" type="pres">
      <dgm:prSet presAssocID="{BD6B837B-5C40-8848-B2E0-42F2972F6FDF}" presName="text2" presStyleLbl="fgAcc2" presStyleIdx="3" presStyleCnt="6" custScaleX="129786" custScaleY="166788">
        <dgm:presLayoutVars>
          <dgm:chPref val="3"/>
        </dgm:presLayoutVars>
      </dgm:prSet>
      <dgm:spPr/>
    </dgm:pt>
    <dgm:pt modelId="{8B41E3C2-8AD2-6044-87E1-6727C2D34D2F}" type="pres">
      <dgm:prSet presAssocID="{BD6B837B-5C40-8848-B2E0-42F2972F6FDF}" presName="hierChild3" presStyleCnt="0"/>
      <dgm:spPr/>
    </dgm:pt>
    <dgm:pt modelId="{96D90E9D-DCE9-C445-B33A-61B7AFA85D65}" type="pres">
      <dgm:prSet presAssocID="{3C3F1A1F-4B7F-8347-9EA9-2D4FE9D34F7E}" presName="Name10" presStyleLbl="parChTrans1D2" presStyleIdx="4" presStyleCnt="6"/>
      <dgm:spPr/>
    </dgm:pt>
    <dgm:pt modelId="{2BD1E1B4-5BBB-EC46-97D2-4FA7523AF418}" type="pres">
      <dgm:prSet presAssocID="{621D2239-BA4A-544E-9047-CDB2AA97739F}" presName="hierRoot2" presStyleCnt="0"/>
      <dgm:spPr/>
    </dgm:pt>
    <dgm:pt modelId="{4FE476AD-5003-AC4A-882F-8FFB259971BD}" type="pres">
      <dgm:prSet presAssocID="{621D2239-BA4A-544E-9047-CDB2AA97739F}" presName="composite2" presStyleCnt="0"/>
      <dgm:spPr/>
    </dgm:pt>
    <dgm:pt modelId="{0200918C-9921-374F-8D07-50DB74CDBCC1}" type="pres">
      <dgm:prSet presAssocID="{621D2239-BA4A-544E-9047-CDB2AA97739F}" presName="background2" presStyleLbl="node2" presStyleIdx="4" presStyleCnt="6"/>
      <dgm:spPr/>
    </dgm:pt>
    <dgm:pt modelId="{FF35B16C-733B-C843-83AF-13B2C64CD816}" type="pres">
      <dgm:prSet presAssocID="{621D2239-BA4A-544E-9047-CDB2AA97739F}" presName="text2" presStyleLbl="fgAcc2" presStyleIdx="4" presStyleCnt="6" custScaleX="143778" custScaleY="166788">
        <dgm:presLayoutVars>
          <dgm:chPref val="3"/>
        </dgm:presLayoutVars>
      </dgm:prSet>
      <dgm:spPr/>
    </dgm:pt>
    <dgm:pt modelId="{3D3423D0-D7BC-6E43-BB6E-4C252BCB6A9A}" type="pres">
      <dgm:prSet presAssocID="{621D2239-BA4A-544E-9047-CDB2AA97739F}" presName="hierChild3" presStyleCnt="0"/>
      <dgm:spPr/>
    </dgm:pt>
    <dgm:pt modelId="{7E11D066-83A7-C241-BF3C-5223100E2023}" type="pres">
      <dgm:prSet presAssocID="{668D2A2F-D700-904D-9EB6-8FB623199AE5}" presName="Name10" presStyleLbl="parChTrans1D2" presStyleIdx="5" presStyleCnt="6"/>
      <dgm:spPr/>
    </dgm:pt>
    <dgm:pt modelId="{BAF6806E-43FB-9C47-8A35-4F64AF11DAE3}" type="pres">
      <dgm:prSet presAssocID="{2AA9C85C-AC28-C441-A005-4CD01D354AC7}" presName="hierRoot2" presStyleCnt="0"/>
      <dgm:spPr/>
    </dgm:pt>
    <dgm:pt modelId="{D1555717-7F5B-D646-AC65-09C2EB89CCE2}" type="pres">
      <dgm:prSet presAssocID="{2AA9C85C-AC28-C441-A005-4CD01D354AC7}" presName="composite2" presStyleCnt="0"/>
      <dgm:spPr/>
    </dgm:pt>
    <dgm:pt modelId="{82FFC142-7457-4D46-B343-1D84BA5A4A6F}" type="pres">
      <dgm:prSet presAssocID="{2AA9C85C-AC28-C441-A005-4CD01D354AC7}" presName="background2" presStyleLbl="node2" presStyleIdx="5" presStyleCnt="6"/>
      <dgm:spPr/>
    </dgm:pt>
    <dgm:pt modelId="{94995C93-FA2A-3747-AC7B-83FAF18F21F7}" type="pres">
      <dgm:prSet presAssocID="{2AA9C85C-AC28-C441-A005-4CD01D354AC7}" presName="text2" presStyleLbl="fgAcc2" presStyleIdx="5" presStyleCnt="6" custScaleX="129786" custScaleY="166788">
        <dgm:presLayoutVars>
          <dgm:chPref val="3"/>
        </dgm:presLayoutVars>
      </dgm:prSet>
      <dgm:spPr/>
    </dgm:pt>
    <dgm:pt modelId="{577DAEDC-2961-BA40-989F-3AF7700C056B}" type="pres">
      <dgm:prSet presAssocID="{2AA9C85C-AC28-C441-A005-4CD01D354AC7}" presName="hierChild3" presStyleCnt="0"/>
      <dgm:spPr/>
    </dgm:pt>
  </dgm:ptLst>
  <dgm:cxnLst>
    <dgm:cxn modelId="{F6BEA918-C710-3446-B347-CE4D743F2ADB}" type="presOf" srcId="{3C3F1A1F-4B7F-8347-9EA9-2D4FE9D34F7E}" destId="{96D90E9D-DCE9-C445-B33A-61B7AFA85D65}" srcOrd="0" destOrd="0" presId="urn:microsoft.com/office/officeart/2005/8/layout/hierarchy1"/>
    <dgm:cxn modelId="{D90B531B-B23C-C940-A675-5965A05C0486}" srcId="{CB5AD5E0-8F4C-0547-9A33-FB14E805732F}" destId="{1977B5D5-40B7-EE4E-8CBB-C4480CD21746}" srcOrd="0" destOrd="0" parTransId="{7970AC60-626B-2C41-BA99-D3E63D9E313D}" sibTransId="{5383D791-323C-1D41-99A1-8A4448C2AA79}"/>
    <dgm:cxn modelId="{1EC27A32-5AC3-B348-9210-9C487D8486F3}" srcId="{1977B5D5-40B7-EE4E-8CBB-C4480CD21746}" destId="{621D2239-BA4A-544E-9047-CDB2AA97739F}" srcOrd="4" destOrd="0" parTransId="{3C3F1A1F-4B7F-8347-9EA9-2D4FE9D34F7E}" sibTransId="{4385FB84-16A9-B840-A52F-10AA69B16A7C}"/>
    <dgm:cxn modelId="{5A641452-6F39-804A-B237-AEAEE9B81F39}" type="presOf" srcId="{668D2A2F-D700-904D-9EB6-8FB623199AE5}" destId="{7E11D066-83A7-C241-BF3C-5223100E2023}" srcOrd="0" destOrd="0" presId="urn:microsoft.com/office/officeart/2005/8/layout/hierarchy1"/>
    <dgm:cxn modelId="{09626B54-FADF-2C4A-9AE4-B392E261E42C}" type="presOf" srcId="{BD6B837B-5C40-8848-B2E0-42F2972F6FDF}" destId="{D34EFE2D-B7D4-964A-8F35-354314695412}" srcOrd="0" destOrd="0" presId="urn:microsoft.com/office/officeart/2005/8/layout/hierarchy1"/>
    <dgm:cxn modelId="{EE9A3958-E7BB-FD4E-814F-88EFE1C11446}" type="presOf" srcId="{3722DE3F-CBCA-904E-B2EA-BC140AD8B453}" destId="{CBC6FADB-D6EE-1E4C-B488-9B158DA4A900}" srcOrd="0" destOrd="0" presId="urn:microsoft.com/office/officeart/2005/8/layout/hierarchy1"/>
    <dgm:cxn modelId="{BC2EB663-6DBF-6841-BF0E-E0F181F72597}" srcId="{1977B5D5-40B7-EE4E-8CBB-C4480CD21746}" destId="{2AA9C85C-AC28-C441-A005-4CD01D354AC7}" srcOrd="5" destOrd="0" parTransId="{668D2A2F-D700-904D-9EB6-8FB623199AE5}" sibTransId="{5AAA79EC-FF19-194D-8D74-E9B63B722079}"/>
    <dgm:cxn modelId="{AC1C3668-9D26-D048-9DDB-E9CBABFCBC65}" srcId="{1977B5D5-40B7-EE4E-8CBB-C4480CD21746}" destId="{778B0513-F3E6-884A-9556-2C8A7945B5FE}" srcOrd="1" destOrd="0" parTransId="{2ABD701F-1D18-6142-B6B6-E06A52939DB9}" sibTransId="{B68A491C-7BD8-CD44-97F0-34B1073EF5AB}"/>
    <dgm:cxn modelId="{D8D5846D-909D-914C-9D45-8E1CB5403A19}" type="presOf" srcId="{1977B5D5-40B7-EE4E-8CBB-C4480CD21746}" destId="{5F736E94-5879-D94C-9863-960642AC55B4}" srcOrd="0" destOrd="0" presId="urn:microsoft.com/office/officeart/2005/8/layout/hierarchy1"/>
    <dgm:cxn modelId="{A2345072-FEDD-CB48-838F-41809B93C33F}" type="presOf" srcId="{CB5AD5E0-8F4C-0547-9A33-FB14E805732F}" destId="{20B9C098-8F6C-724A-8EA8-B6B0D92D8C28}" srcOrd="0" destOrd="0" presId="urn:microsoft.com/office/officeart/2005/8/layout/hierarchy1"/>
    <dgm:cxn modelId="{0603BA73-91AC-3548-BC4A-B016EF68A5CC}" type="presOf" srcId="{2ABD701F-1D18-6142-B6B6-E06A52939DB9}" destId="{D5D78B80-0C69-A64C-A6E8-ABE3EC5A7E04}" srcOrd="0" destOrd="0" presId="urn:microsoft.com/office/officeart/2005/8/layout/hierarchy1"/>
    <dgm:cxn modelId="{5332EC76-BA9B-4A43-8001-3D6363B85EA7}" type="presOf" srcId="{778B0513-F3E6-884A-9556-2C8A7945B5FE}" destId="{539D83A1-41F2-6C42-B6AB-D5D7124C2883}" srcOrd="0" destOrd="0" presId="urn:microsoft.com/office/officeart/2005/8/layout/hierarchy1"/>
    <dgm:cxn modelId="{0A93777D-E9BF-A642-8EE4-52DAF2C76A4F}" srcId="{1977B5D5-40B7-EE4E-8CBB-C4480CD21746}" destId="{165B9409-EC17-D243-B81F-A717B5FC234F}" srcOrd="0" destOrd="0" parTransId="{47EE748B-07BA-5D4B-B3BC-0DF2197065C9}" sibTransId="{72B5A803-542E-FD43-B573-7DF7A4C40298}"/>
    <dgm:cxn modelId="{08FB4395-E389-D846-99D1-DF84BF590C36}" srcId="{1977B5D5-40B7-EE4E-8CBB-C4480CD21746}" destId="{BD6B837B-5C40-8848-B2E0-42F2972F6FDF}" srcOrd="3" destOrd="0" parTransId="{006145F1-579C-0A4F-890C-F8A83CE09C88}" sibTransId="{44CD8DB0-6D59-0D44-BADD-D35BE6873A09}"/>
    <dgm:cxn modelId="{733577A0-9528-3946-BFEB-FFE47AF3EB6F}" type="presOf" srcId="{006145F1-579C-0A4F-890C-F8A83CE09C88}" destId="{9B06FED2-EEDD-F740-9AFC-28ADBDF9FDF0}" srcOrd="0" destOrd="0" presId="urn:microsoft.com/office/officeart/2005/8/layout/hierarchy1"/>
    <dgm:cxn modelId="{69E72BA1-DA9B-3F41-B8C9-9D63B67A282E}" type="presOf" srcId="{1D837C28-0A52-F446-8CC4-17F82044E17E}" destId="{00B9C2DD-C800-C448-83FC-6C4E10112A4D}" srcOrd="0" destOrd="0" presId="urn:microsoft.com/office/officeart/2005/8/layout/hierarchy1"/>
    <dgm:cxn modelId="{7BA3D0AA-377F-F243-9E2B-F341698621E8}" type="presOf" srcId="{47EE748B-07BA-5D4B-B3BC-0DF2197065C9}" destId="{C4ABD26F-69BB-6D44-80D2-4C9F7827D339}" srcOrd="0" destOrd="0" presId="urn:microsoft.com/office/officeart/2005/8/layout/hierarchy1"/>
    <dgm:cxn modelId="{1F6916B0-DD79-6A4C-A4C6-6458C3C4DC42}" srcId="{1977B5D5-40B7-EE4E-8CBB-C4480CD21746}" destId="{1D837C28-0A52-F446-8CC4-17F82044E17E}" srcOrd="2" destOrd="0" parTransId="{3722DE3F-CBCA-904E-B2EA-BC140AD8B453}" sibTransId="{FD79C131-A226-0D4B-903C-7EEF86928090}"/>
    <dgm:cxn modelId="{86F952BE-1461-7D44-A6FB-2299A6133158}" type="presOf" srcId="{621D2239-BA4A-544E-9047-CDB2AA97739F}" destId="{FF35B16C-733B-C843-83AF-13B2C64CD816}" srcOrd="0" destOrd="0" presId="urn:microsoft.com/office/officeart/2005/8/layout/hierarchy1"/>
    <dgm:cxn modelId="{77BC2FBF-E1A8-3C43-BE0D-215A157C90F2}" type="presOf" srcId="{2AA9C85C-AC28-C441-A005-4CD01D354AC7}" destId="{94995C93-FA2A-3747-AC7B-83FAF18F21F7}" srcOrd="0" destOrd="0" presId="urn:microsoft.com/office/officeart/2005/8/layout/hierarchy1"/>
    <dgm:cxn modelId="{64D62FFF-47AC-1E46-9D7D-1CAD1773602F}" type="presOf" srcId="{165B9409-EC17-D243-B81F-A717B5FC234F}" destId="{E9DFC55A-2833-0C43-B119-42AC50624892}" srcOrd="0" destOrd="0" presId="urn:microsoft.com/office/officeart/2005/8/layout/hierarchy1"/>
    <dgm:cxn modelId="{6B2BA67C-FD77-A142-BA74-869DCD83EE6A}" type="presParOf" srcId="{20B9C098-8F6C-724A-8EA8-B6B0D92D8C28}" destId="{56B624AD-4456-C444-BA18-971BEEDECCEB}" srcOrd="0" destOrd="0" presId="urn:microsoft.com/office/officeart/2005/8/layout/hierarchy1"/>
    <dgm:cxn modelId="{1A9D57E1-24A4-CA44-9E4C-9E251F2E0DAD}" type="presParOf" srcId="{56B624AD-4456-C444-BA18-971BEEDECCEB}" destId="{7ECDA015-238B-5E48-B7D9-B1FCD539E366}" srcOrd="0" destOrd="0" presId="urn:microsoft.com/office/officeart/2005/8/layout/hierarchy1"/>
    <dgm:cxn modelId="{3DF24C35-7FE9-5F49-9C94-078A26109B42}" type="presParOf" srcId="{7ECDA015-238B-5E48-B7D9-B1FCD539E366}" destId="{35AB2B25-30CF-E14D-BC6E-2EFEBC0EA6BC}" srcOrd="0" destOrd="0" presId="urn:microsoft.com/office/officeart/2005/8/layout/hierarchy1"/>
    <dgm:cxn modelId="{0909E94B-D8B0-954F-92F3-D0A459C067F3}" type="presParOf" srcId="{7ECDA015-238B-5E48-B7D9-B1FCD539E366}" destId="{5F736E94-5879-D94C-9863-960642AC55B4}" srcOrd="1" destOrd="0" presId="urn:microsoft.com/office/officeart/2005/8/layout/hierarchy1"/>
    <dgm:cxn modelId="{890144F7-1017-6F48-AAAE-C6E5E734F979}" type="presParOf" srcId="{56B624AD-4456-C444-BA18-971BEEDECCEB}" destId="{92E7F75B-0307-9B4F-8B25-F4BE384C8EF0}" srcOrd="1" destOrd="0" presId="urn:microsoft.com/office/officeart/2005/8/layout/hierarchy1"/>
    <dgm:cxn modelId="{745D64FF-7A44-4D43-9759-3009158597F6}" type="presParOf" srcId="{92E7F75B-0307-9B4F-8B25-F4BE384C8EF0}" destId="{C4ABD26F-69BB-6D44-80D2-4C9F7827D339}" srcOrd="0" destOrd="0" presId="urn:microsoft.com/office/officeart/2005/8/layout/hierarchy1"/>
    <dgm:cxn modelId="{CA9A580C-34F5-0F4C-BF1E-43C3615AADB1}" type="presParOf" srcId="{92E7F75B-0307-9B4F-8B25-F4BE384C8EF0}" destId="{BE83C936-9D10-F842-9FD5-05151CEB3244}" srcOrd="1" destOrd="0" presId="urn:microsoft.com/office/officeart/2005/8/layout/hierarchy1"/>
    <dgm:cxn modelId="{EAC0F09E-DA0F-3349-8C0E-A307AEBF868F}" type="presParOf" srcId="{BE83C936-9D10-F842-9FD5-05151CEB3244}" destId="{ECEC447F-1023-DA41-802E-644B869D1C00}" srcOrd="0" destOrd="0" presId="urn:microsoft.com/office/officeart/2005/8/layout/hierarchy1"/>
    <dgm:cxn modelId="{7703705F-B794-C445-90D7-C290BCB34BA8}" type="presParOf" srcId="{ECEC447F-1023-DA41-802E-644B869D1C00}" destId="{B47806C5-90ED-CB40-A162-6A1B9256A2F7}" srcOrd="0" destOrd="0" presId="urn:microsoft.com/office/officeart/2005/8/layout/hierarchy1"/>
    <dgm:cxn modelId="{B45BDE64-E67D-1E41-B3B6-F644FFB4852B}" type="presParOf" srcId="{ECEC447F-1023-DA41-802E-644B869D1C00}" destId="{E9DFC55A-2833-0C43-B119-42AC50624892}" srcOrd="1" destOrd="0" presId="urn:microsoft.com/office/officeart/2005/8/layout/hierarchy1"/>
    <dgm:cxn modelId="{46C8A9A7-2B38-B849-8079-B6D3A3769572}" type="presParOf" srcId="{BE83C936-9D10-F842-9FD5-05151CEB3244}" destId="{0A1A8BDE-6191-B446-9F9F-E593A8B5ECA5}" srcOrd="1" destOrd="0" presId="urn:microsoft.com/office/officeart/2005/8/layout/hierarchy1"/>
    <dgm:cxn modelId="{3EF6FBEE-0970-9241-873F-23516616CB8E}" type="presParOf" srcId="{92E7F75B-0307-9B4F-8B25-F4BE384C8EF0}" destId="{D5D78B80-0C69-A64C-A6E8-ABE3EC5A7E04}" srcOrd="2" destOrd="0" presId="urn:microsoft.com/office/officeart/2005/8/layout/hierarchy1"/>
    <dgm:cxn modelId="{80C36FEB-926F-F44C-AE40-01306BD53F1E}" type="presParOf" srcId="{92E7F75B-0307-9B4F-8B25-F4BE384C8EF0}" destId="{B8858354-1E5A-8642-9C8F-A65D959AB973}" srcOrd="3" destOrd="0" presId="urn:microsoft.com/office/officeart/2005/8/layout/hierarchy1"/>
    <dgm:cxn modelId="{5D4173D2-EBDE-E04A-9696-B2F79C37885B}" type="presParOf" srcId="{B8858354-1E5A-8642-9C8F-A65D959AB973}" destId="{D3DFD891-5130-7A45-BB0D-8B8578E92473}" srcOrd="0" destOrd="0" presId="urn:microsoft.com/office/officeart/2005/8/layout/hierarchy1"/>
    <dgm:cxn modelId="{B38744F4-FC63-564D-B83A-FD7525D54BD3}" type="presParOf" srcId="{D3DFD891-5130-7A45-BB0D-8B8578E92473}" destId="{21D1A0F7-7E6F-7742-B218-ACF31266C176}" srcOrd="0" destOrd="0" presId="urn:microsoft.com/office/officeart/2005/8/layout/hierarchy1"/>
    <dgm:cxn modelId="{FCCB9ADD-72A9-A64E-9696-A59798F22A00}" type="presParOf" srcId="{D3DFD891-5130-7A45-BB0D-8B8578E92473}" destId="{539D83A1-41F2-6C42-B6AB-D5D7124C2883}" srcOrd="1" destOrd="0" presId="urn:microsoft.com/office/officeart/2005/8/layout/hierarchy1"/>
    <dgm:cxn modelId="{85379784-4ABB-0445-9D62-E383F17708C1}" type="presParOf" srcId="{B8858354-1E5A-8642-9C8F-A65D959AB973}" destId="{398A4272-3AE1-7C4D-B222-39D6FFEEFCFC}" srcOrd="1" destOrd="0" presId="urn:microsoft.com/office/officeart/2005/8/layout/hierarchy1"/>
    <dgm:cxn modelId="{EF57DCB1-14DE-7441-8805-36FF0FA6C868}" type="presParOf" srcId="{92E7F75B-0307-9B4F-8B25-F4BE384C8EF0}" destId="{CBC6FADB-D6EE-1E4C-B488-9B158DA4A900}" srcOrd="4" destOrd="0" presId="urn:microsoft.com/office/officeart/2005/8/layout/hierarchy1"/>
    <dgm:cxn modelId="{6182A4BD-6199-9042-9EB1-7B890930EE6D}" type="presParOf" srcId="{92E7F75B-0307-9B4F-8B25-F4BE384C8EF0}" destId="{2CC6BE7D-E9B7-8943-B719-E5D1FC37CF7C}" srcOrd="5" destOrd="0" presId="urn:microsoft.com/office/officeart/2005/8/layout/hierarchy1"/>
    <dgm:cxn modelId="{FB646A57-B985-9B4B-935C-B408B43FFE22}" type="presParOf" srcId="{2CC6BE7D-E9B7-8943-B719-E5D1FC37CF7C}" destId="{EBB8B607-C521-8741-AAAC-8B4912748B90}" srcOrd="0" destOrd="0" presId="urn:microsoft.com/office/officeart/2005/8/layout/hierarchy1"/>
    <dgm:cxn modelId="{60B4E1EA-CCEA-4C42-BDCE-216F1869557E}" type="presParOf" srcId="{EBB8B607-C521-8741-AAAC-8B4912748B90}" destId="{7571EA0F-8731-5944-85BA-3A9880DD2F9A}" srcOrd="0" destOrd="0" presId="urn:microsoft.com/office/officeart/2005/8/layout/hierarchy1"/>
    <dgm:cxn modelId="{7240C5A9-FC6F-804F-BF0D-DD71CE618177}" type="presParOf" srcId="{EBB8B607-C521-8741-AAAC-8B4912748B90}" destId="{00B9C2DD-C800-C448-83FC-6C4E10112A4D}" srcOrd="1" destOrd="0" presId="urn:microsoft.com/office/officeart/2005/8/layout/hierarchy1"/>
    <dgm:cxn modelId="{5B92B6F7-8E21-D746-AA59-AC52414F72F6}" type="presParOf" srcId="{2CC6BE7D-E9B7-8943-B719-E5D1FC37CF7C}" destId="{01246088-6584-AE42-8B18-0B9E59E32FD1}" srcOrd="1" destOrd="0" presId="urn:microsoft.com/office/officeart/2005/8/layout/hierarchy1"/>
    <dgm:cxn modelId="{23A07899-3928-874D-ADD5-A6016A7A7080}" type="presParOf" srcId="{92E7F75B-0307-9B4F-8B25-F4BE384C8EF0}" destId="{9B06FED2-EEDD-F740-9AFC-28ADBDF9FDF0}" srcOrd="6" destOrd="0" presId="urn:microsoft.com/office/officeart/2005/8/layout/hierarchy1"/>
    <dgm:cxn modelId="{11F40CE5-0956-3648-BBD5-952B83D6FD44}" type="presParOf" srcId="{92E7F75B-0307-9B4F-8B25-F4BE384C8EF0}" destId="{E2EB29B5-63F0-8A4A-88A2-F97CAA58D167}" srcOrd="7" destOrd="0" presId="urn:microsoft.com/office/officeart/2005/8/layout/hierarchy1"/>
    <dgm:cxn modelId="{C64EECD0-8961-6D4F-8AA7-F055BCEA5F28}" type="presParOf" srcId="{E2EB29B5-63F0-8A4A-88A2-F97CAA58D167}" destId="{8F15337C-D264-4F48-A163-A17C26A0C814}" srcOrd="0" destOrd="0" presId="urn:microsoft.com/office/officeart/2005/8/layout/hierarchy1"/>
    <dgm:cxn modelId="{D22D2890-F2EC-5B48-A4FA-1E026B61F0D7}" type="presParOf" srcId="{8F15337C-D264-4F48-A163-A17C26A0C814}" destId="{9EC9F213-5C8F-C84D-9D81-F20F0EDEEC5B}" srcOrd="0" destOrd="0" presId="urn:microsoft.com/office/officeart/2005/8/layout/hierarchy1"/>
    <dgm:cxn modelId="{E747FB55-16D0-C544-9BC1-DDE79A389FB5}" type="presParOf" srcId="{8F15337C-D264-4F48-A163-A17C26A0C814}" destId="{D34EFE2D-B7D4-964A-8F35-354314695412}" srcOrd="1" destOrd="0" presId="urn:microsoft.com/office/officeart/2005/8/layout/hierarchy1"/>
    <dgm:cxn modelId="{CA727CB9-ED5A-5D46-A345-7E1FB163EC97}" type="presParOf" srcId="{E2EB29B5-63F0-8A4A-88A2-F97CAA58D167}" destId="{8B41E3C2-8AD2-6044-87E1-6727C2D34D2F}" srcOrd="1" destOrd="0" presId="urn:microsoft.com/office/officeart/2005/8/layout/hierarchy1"/>
    <dgm:cxn modelId="{AE1FA804-3E63-8941-887D-4BCD73758921}" type="presParOf" srcId="{92E7F75B-0307-9B4F-8B25-F4BE384C8EF0}" destId="{96D90E9D-DCE9-C445-B33A-61B7AFA85D65}" srcOrd="8" destOrd="0" presId="urn:microsoft.com/office/officeart/2005/8/layout/hierarchy1"/>
    <dgm:cxn modelId="{4D4AC049-9280-A148-81A9-9EB3C255F1FE}" type="presParOf" srcId="{92E7F75B-0307-9B4F-8B25-F4BE384C8EF0}" destId="{2BD1E1B4-5BBB-EC46-97D2-4FA7523AF418}" srcOrd="9" destOrd="0" presId="urn:microsoft.com/office/officeart/2005/8/layout/hierarchy1"/>
    <dgm:cxn modelId="{259A25B2-D52B-9F48-AED2-F180A020E5B4}" type="presParOf" srcId="{2BD1E1B4-5BBB-EC46-97D2-4FA7523AF418}" destId="{4FE476AD-5003-AC4A-882F-8FFB259971BD}" srcOrd="0" destOrd="0" presId="urn:microsoft.com/office/officeart/2005/8/layout/hierarchy1"/>
    <dgm:cxn modelId="{C6440406-C0A8-FD44-8DF7-FF9F636A2C4E}" type="presParOf" srcId="{4FE476AD-5003-AC4A-882F-8FFB259971BD}" destId="{0200918C-9921-374F-8D07-50DB74CDBCC1}" srcOrd="0" destOrd="0" presId="urn:microsoft.com/office/officeart/2005/8/layout/hierarchy1"/>
    <dgm:cxn modelId="{CA6F210E-69B7-E34D-8679-4876115E3861}" type="presParOf" srcId="{4FE476AD-5003-AC4A-882F-8FFB259971BD}" destId="{FF35B16C-733B-C843-83AF-13B2C64CD816}" srcOrd="1" destOrd="0" presId="urn:microsoft.com/office/officeart/2005/8/layout/hierarchy1"/>
    <dgm:cxn modelId="{80C00C98-B4AE-5044-938F-10A33AC21B13}" type="presParOf" srcId="{2BD1E1B4-5BBB-EC46-97D2-4FA7523AF418}" destId="{3D3423D0-D7BC-6E43-BB6E-4C252BCB6A9A}" srcOrd="1" destOrd="0" presId="urn:microsoft.com/office/officeart/2005/8/layout/hierarchy1"/>
    <dgm:cxn modelId="{A861E37C-BBB9-F946-BCB3-A44CF90F7536}" type="presParOf" srcId="{92E7F75B-0307-9B4F-8B25-F4BE384C8EF0}" destId="{7E11D066-83A7-C241-BF3C-5223100E2023}" srcOrd="10" destOrd="0" presId="urn:microsoft.com/office/officeart/2005/8/layout/hierarchy1"/>
    <dgm:cxn modelId="{99D676EF-8FC3-6D41-85C4-ECF9D187277B}" type="presParOf" srcId="{92E7F75B-0307-9B4F-8B25-F4BE384C8EF0}" destId="{BAF6806E-43FB-9C47-8A35-4F64AF11DAE3}" srcOrd="11" destOrd="0" presId="urn:microsoft.com/office/officeart/2005/8/layout/hierarchy1"/>
    <dgm:cxn modelId="{D7AEC012-FFF2-F04F-8DE2-C51E9AD5DB1D}" type="presParOf" srcId="{BAF6806E-43FB-9C47-8A35-4F64AF11DAE3}" destId="{D1555717-7F5B-D646-AC65-09C2EB89CCE2}" srcOrd="0" destOrd="0" presId="urn:microsoft.com/office/officeart/2005/8/layout/hierarchy1"/>
    <dgm:cxn modelId="{7DE77FB3-C34A-4E42-AD98-6BDD8FA5EB8B}" type="presParOf" srcId="{D1555717-7F5B-D646-AC65-09C2EB89CCE2}" destId="{82FFC142-7457-4D46-B343-1D84BA5A4A6F}" srcOrd="0" destOrd="0" presId="urn:microsoft.com/office/officeart/2005/8/layout/hierarchy1"/>
    <dgm:cxn modelId="{2F1A6B05-0F6B-6549-8DD1-D7C629168262}" type="presParOf" srcId="{D1555717-7F5B-D646-AC65-09C2EB89CCE2}" destId="{94995C93-FA2A-3747-AC7B-83FAF18F21F7}" srcOrd="1" destOrd="0" presId="urn:microsoft.com/office/officeart/2005/8/layout/hierarchy1"/>
    <dgm:cxn modelId="{C1395A33-DF94-CC4A-B9A1-3193FA9848DB}" type="presParOf" srcId="{BAF6806E-43FB-9C47-8A35-4F64AF11DAE3}" destId="{577DAEDC-2961-BA40-989F-3AF7700C05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1D066-83A7-C241-BF3C-5223100E2023}">
      <dsp:nvSpPr>
        <dsp:cNvPr id="0" name=""/>
        <dsp:cNvSpPr/>
      </dsp:nvSpPr>
      <dsp:spPr>
        <a:xfrm>
          <a:off x="9917090" y="3110312"/>
          <a:ext cx="10730416" cy="1237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061"/>
              </a:lnTo>
              <a:lnTo>
                <a:pt x="10730416" y="1014061"/>
              </a:lnTo>
              <a:lnTo>
                <a:pt x="10730416" y="1237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90E9D-DCE9-C445-B33A-61B7AFA85D65}">
      <dsp:nvSpPr>
        <dsp:cNvPr id="0" name=""/>
        <dsp:cNvSpPr/>
      </dsp:nvSpPr>
      <dsp:spPr>
        <a:xfrm>
          <a:off x="9917090" y="3110312"/>
          <a:ext cx="6891482" cy="1237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061"/>
              </a:lnTo>
              <a:lnTo>
                <a:pt x="6891482" y="1014061"/>
              </a:lnTo>
              <a:lnTo>
                <a:pt x="6891482" y="1237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6FED2-EEDD-F740-9AFC-28ADBDF9FDF0}">
      <dsp:nvSpPr>
        <dsp:cNvPr id="0" name=""/>
        <dsp:cNvSpPr/>
      </dsp:nvSpPr>
      <dsp:spPr>
        <a:xfrm>
          <a:off x="9917090" y="3110312"/>
          <a:ext cx="3052549" cy="1237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061"/>
              </a:lnTo>
              <a:lnTo>
                <a:pt x="3052549" y="1014061"/>
              </a:lnTo>
              <a:lnTo>
                <a:pt x="3052549" y="1237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6FADB-D6EE-1E4C-B488-9B158DA4A900}">
      <dsp:nvSpPr>
        <dsp:cNvPr id="0" name=""/>
        <dsp:cNvSpPr/>
      </dsp:nvSpPr>
      <dsp:spPr>
        <a:xfrm>
          <a:off x="9265681" y="3110312"/>
          <a:ext cx="651408" cy="1237725"/>
        </a:xfrm>
        <a:custGeom>
          <a:avLst/>
          <a:gdLst/>
          <a:ahLst/>
          <a:cxnLst/>
          <a:rect l="0" t="0" r="0" b="0"/>
          <a:pathLst>
            <a:path>
              <a:moveTo>
                <a:pt x="651408" y="0"/>
              </a:moveTo>
              <a:lnTo>
                <a:pt x="651408" y="1014061"/>
              </a:lnTo>
              <a:lnTo>
                <a:pt x="0" y="1014061"/>
              </a:lnTo>
              <a:lnTo>
                <a:pt x="0" y="1237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78B80-0C69-A64C-A6E8-ABE3EC5A7E04}">
      <dsp:nvSpPr>
        <dsp:cNvPr id="0" name=""/>
        <dsp:cNvSpPr/>
      </dsp:nvSpPr>
      <dsp:spPr>
        <a:xfrm>
          <a:off x="5427955" y="3110312"/>
          <a:ext cx="4489135" cy="1237740"/>
        </a:xfrm>
        <a:custGeom>
          <a:avLst/>
          <a:gdLst/>
          <a:ahLst/>
          <a:cxnLst/>
          <a:rect l="0" t="0" r="0" b="0"/>
          <a:pathLst>
            <a:path>
              <a:moveTo>
                <a:pt x="4489135" y="0"/>
              </a:moveTo>
              <a:lnTo>
                <a:pt x="4489135" y="1014076"/>
              </a:lnTo>
              <a:lnTo>
                <a:pt x="0" y="1014076"/>
              </a:lnTo>
              <a:lnTo>
                <a:pt x="0" y="12377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BD26F-69BB-6D44-80D2-4C9F7827D339}">
      <dsp:nvSpPr>
        <dsp:cNvPr id="0" name=""/>
        <dsp:cNvSpPr/>
      </dsp:nvSpPr>
      <dsp:spPr>
        <a:xfrm>
          <a:off x="1577614" y="3110312"/>
          <a:ext cx="8339476" cy="1237725"/>
        </a:xfrm>
        <a:custGeom>
          <a:avLst/>
          <a:gdLst/>
          <a:ahLst/>
          <a:cxnLst/>
          <a:rect l="0" t="0" r="0" b="0"/>
          <a:pathLst>
            <a:path>
              <a:moveTo>
                <a:pt x="8339476" y="0"/>
              </a:moveTo>
              <a:lnTo>
                <a:pt x="8339476" y="1014061"/>
              </a:lnTo>
              <a:lnTo>
                <a:pt x="0" y="1014061"/>
              </a:lnTo>
              <a:lnTo>
                <a:pt x="0" y="1237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B2B25-30CF-E14D-BC6E-2EFEBC0EA6BC}">
      <dsp:nvSpPr>
        <dsp:cNvPr id="0" name=""/>
        <dsp:cNvSpPr/>
      </dsp:nvSpPr>
      <dsp:spPr>
        <a:xfrm>
          <a:off x="8256469" y="1577194"/>
          <a:ext cx="3321240" cy="1533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736E94-5879-D94C-9863-960642AC55B4}">
      <dsp:nvSpPr>
        <dsp:cNvPr id="0" name=""/>
        <dsp:cNvSpPr/>
      </dsp:nvSpPr>
      <dsp:spPr>
        <a:xfrm>
          <a:off x="8524732" y="1832043"/>
          <a:ext cx="3321240" cy="1533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Co-chairs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Ivan </a:t>
          </a:r>
          <a:r>
            <a:rPr lang="en-US" sz="2800" kern="1200" dirty="0" err="1"/>
            <a:t>DeLoatch</a:t>
          </a:r>
          <a:r>
            <a:rPr lang="en-US" sz="2800" kern="1200" dirty="0"/>
            <a:t> </a:t>
          </a:r>
          <a:br>
            <a:rPr lang="en-US" sz="2800" kern="1200" dirty="0"/>
          </a:br>
          <a:r>
            <a:rPr lang="en-US" sz="2800" kern="1200" dirty="0"/>
            <a:t>Max </a:t>
          </a:r>
          <a:r>
            <a:rPr lang="en-US" sz="2800" kern="1200" dirty="0" err="1"/>
            <a:t>Craglia</a:t>
          </a:r>
          <a:endParaRPr lang="en-US" sz="2800" kern="1200" dirty="0"/>
        </a:p>
      </dsp:txBody>
      <dsp:txXfrm>
        <a:off x="8569635" y="1876946"/>
        <a:ext cx="3231434" cy="1443312"/>
      </dsp:txXfrm>
    </dsp:sp>
    <dsp:sp modelId="{B47806C5-90ED-CB40-A162-6A1B9256A2F7}">
      <dsp:nvSpPr>
        <dsp:cNvPr id="0" name=""/>
        <dsp:cNvSpPr/>
      </dsp:nvSpPr>
      <dsp:spPr>
        <a:xfrm>
          <a:off x="10864" y="4348037"/>
          <a:ext cx="3133500" cy="262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DFC55A-2833-0C43-B119-42AC50624892}">
      <dsp:nvSpPr>
        <dsp:cNvPr id="0" name=""/>
        <dsp:cNvSpPr/>
      </dsp:nvSpPr>
      <dsp:spPr>
        <a:xfrm>
          <a:off x="279126" y="4602886"/>
          <a:ext cx="3133500" cy="262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WP1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GEOSS Architecture Evolution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</a:t>
          </a:r>
          <a:r>
            <a:rPr lang="en-US" sz="2400" kern="1200" dirty="0" err="1"/>
            <a:t>Lead:USGS</a:t>
          </a:r>
          <a:r>
            <a:rPr lang="en-US" sz="2400" kern="1200" dirty="0"/>
            <a:t> and CNR-IIA)</a:t>
          </a:r>
        </a:p>
      </dsp:txBody>
      <dsp:txXfrm>
        <a:off x="356054" y="4679814"/>
        <a:ext cx="2979644" cy="2472651"/>
      </dsp:txXfrm>
    </dsp:sp>
    <dsp:sp modelId="{21D1A0F7-7E6F-7742-B218-ACF31266C176}">
      <dsp:nvSpPr>
        <dsp:cNvPr id="0" name=""/>
        <dsp:cNvSpPr/>
      </dsp:nvSpPr>
      <dsp:spPr>
        <a:xfrm>
          <a:off x="3704163" y="4348052"/>
          <a:ext cx="3447584" cy="2698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9D83A1-41F2-6C42-B6AB-D5D7124C2883}">
      <dsp:nvSpPr>
        <dsp:cNvPr id="0" name=""/>
        <dsp:cNvSpPr/>
      </dsp:nvSpPr>
      <dsp:spPr>
        <a:xfrm>
          <a:off x="3972425" y="4602901"/>
          <a:ext cx="3447584" cy="2698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WP2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Functionality and Usability testing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(Lead:China-RADI and CNR-IIA)</a:t>
          </a:r>
        </a:p>
      </dsp:txBody>
      <dsp:txXfrm>
        <a:off x="4051455" y="4681931"/>
        <a:ext cx="3289524" cy="2540212"/>
      </dsp:txXfrm>
    </dsp:sp>
    <dsp:sp modelId="{7571EA0F-8731-5944-85BA-3A9880DD2F9A}">
      <dsp:nvSpPr>
        <dsp:cNvPr id="0" name=""/>
        <dsp:cNvSpPr/>
      </dsp:nvSpPr>
      <dsp:spPr>
        <a:xfrm>
          <a:off x="7664997" y="4348037"/>
          <a:ext cx="3201368" cy="2753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B9C2DD-C800-C448-83FC-6C4E10112A4D}">
      <dsp:nvSpPr>
        <dsp:cNvPr id="0" name=""/>
        <dsp:cNvSpPr/>
      </dsp:nvSpPr>
      <dsp:spPr>
        <a:xfrm>
          <a:off x="7933259" y="4602886"/>
          <a:ext cx="3201368" cy="2753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WP3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DMP Guidelines </a:t>
          </a:r>
          <a:r>
            <a:rPr lang="en-US" sz="2400" b="1" kern="1200" dirty="0" err="1"/>
            <a:t>Implementat</a:t>
          </a:r>
          <a:r>
            <a:rPr lang="en-US" sz="2400" b="1" kern="1200" dirty="0"/>
            <a:t>. &amp; Process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(Lead: ESIP and CODATA)</a:t>
          </a:r>
        </a:p>
      </dsp:txBody>
      <dsp:txXfrm>
        <a:off x="8013904" y="4683531"/>
        <a:ext cx="3040078" cy="2592128"/>
      </dsp:txXfrm>
    </dsp:sp>
    <dsp:sp modelId="{9EC9F213-5C8F-C84D-9D81-F20F0EDEEC5B}">
      <dsp:nvSpPr>
        <dsp:cNvPr id="0" name=""/>
        <dsp:cNvSpPr/>
      </dsp:nvSpPr>
      <dsp:spPr>
        <a:xfrm>
          <a:off x="11402889" y="4348037"/>
          <a:ext cx="3133500" cy="2557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4EFE2D-B7D4-964A-8F35-354314695412}">
      <dsp:nvSpPr>
        <dsp:cNvPr id="0" name=""/>
        <dsp:cNvSpPr/>
      </dsp:nvSpPr>
      <dsp:spPr>
        <a:xfrm>
          <a:off x="11671151" y="4602886"/>
          <a:ext cx="3133500" cy="2557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WP4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Standard &amp; Interoperab. Forum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(Lead: IEEE)</a:t>
          </a:r>
        </a:p>
      </dsp:txBody>
      <dsp:txXfrm>
        <a:off x="11746045" y="4677780"/>
        <a:ext cx="2983712" cy="2407269"/>
      </dsp:txXfrm>
    </dsp:sp>
    <dsp:sp modelId="{0200918C-9921-374F-8D07-50DB74CDBCC1}">
      <dsp:nvSpPr>
        <dsp:cNvPr id="0" name=""/>
        <dsp:cNvSpPr/>
      </dsp:nvSpPr>
      <dsp:spPr>
        <a:xfrm>
          <a:off x="15072914" y="4348037"/>
          <a:ext cx="3471317" cy="2557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35B16C-733B-C843-83AF-13B2C64CD816}">
      <dsp:nvSpPr>
        <dsp:cNvPr id="0" name=""/>
        <dsp:cNvSpPr/>
      </dsp:nvSpPr>
      <dsp:spPr>
        <a:xfrm>
          <a:off x="15341176" y="4602886"/>
          <a:ext cx="3471317" cy="2557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WP5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Demonstration Pilots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(Lead: OGC)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15416070" y="4677780"/>
        <a:ext cx="3321529" cy="2407269"/>
      </dsp:txXfrm>
    </dsp:sp>
    <dsp:sp modelId="{82FFC142-7457-4D46-B343-1D84BA5A4A6F}">
      <dsp:nvSpPr>
        <dsp:cNvPr id="0" name=""/>
        <dsp:cNvSpPr/>
      </dsp:nvSpPr>
      <dsp:spPr>
        <a:xfrm>
          <a:off x="19080756" y="4348037"/>
          <a:ext cx="3133500" cy="2557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995C93-FA2A-3747-AC7B-83FAF18F21F7}">
      <dsp:nvSpPr>
        <dsp:cNvPr id="0" name=""/>
        <dsp:cNvSpPr/>
      </dsp:nvSpPr>
      <dsp:spPr>
        <a:xfrm>
          <a:off x="19349018" y="4602886"/>
          <a:ext cx="3133500" cy="2557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WP6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Community Portals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(Lead: NOAA)</a:t>
          </a:r>
          <a:br>
            <a:rPr lang="en-US" sz="2400" kern="1200"/>
          </a:br>
          <a:endParaRPr lang="en-US" sz="2400" kern="1200"/>
        </a:p>
      </dsp:txBody>
      <dsp:txXfrm>
        <a:off x="19423912" y="4677780"/>
        <a:ext cx="2983712" cy="2407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objectives of GEOSS-EVOLVE are: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To advance and </a:t>
            </a:r>
            <a:r>
              <a:rPr lang="en-US" b="1" dirty="0">
                <a:effectLst/>
              </a:rPr>
              <a:t>evolve the GEOSS architecture</a:t>
            </a:r>
            <a:r>
              <a:rPr lang="en-US" dirty="0">
                <a:effectLst/>
              </a:rPr>
              <a:t> based on the </a:t>
            </a:r>
            <a:r>
              <a:rPr lang="en-US" b="1" dirty="0">
                <a:effectLst/>
              </a:rPr>
              <a:t>architectural principles described in the GEO Strategic Plan 2016-25,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</a:t>
            </a:r>
            <a:r>
              <a:rPr lang="en-US" b="1" dirty="0">
                <a:effectLst/>
              </a:rPr>
              <a:t>analysis of the evolving landscape for technology </a:t>
            </a:r>
            <a:r>
              <a:rPr lang="en-US" dirty="0">
                <a:effectLst/>
              </a:rPr>
              <a:t>and production/ consumption of Earth Observation (EO) data products and services, and the </a:t>
            </a:r>
            <a:r>
              <a:rPr lang="en-US" b="1" dirty="0">
                <a:effectLst/>
              </a:rPr>
              <a:t>specific user requirements </a:t>
            </a:r>
            <a:r>
              <a:rPr lang="en-US" dirty="0">
                <a:effectLst/>
              </a:rPr>
              <a:t>coming from the GEO flagships and initiatives.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To </a:t>
            </a:r>
            <a:r>
              <a:rPr lang="en-US" b="1" dirty="0">
                <a:effectLst/>
              </a:rPr>
              <a:t>conduct research and development activities</a:t>
            </a:r>
            <a:r>
              <a:rPr lang="en-US" dirty="0">
                <a:effectLst/>
              </a:rPr>
              <a:t>, in collaboration with public, private, and voluntary sectors, to </a:t>
            </a:r>
            <a:r>
              <a:rPr lang="en-US" b="1" dirty="0">
                <a:effectLst/>
              </a:rPr>
              <a:t>develop and test new functionalities, solutions, and components</a:t>
            </a:r>
            <a:r>
              <a:rPr lang="en-US" dirty="0">
                <a:effectLst/>
              </a:rPr>
              <a:t>, including those needed to advance the GCI, to support the GEO Strategic Plan objectives and user needs.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To prepare documentation and training materials needed to </a:t>
            </a:r>
            <a:r>
              <a:rPr lang="en-US" b="1" dirty="0">
                <a:effectLst/>
              </a:rPr>
              <a:t>support the transition from development to operations of the new components and solutions identified.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F54D-2FD4-4EC0-B6CF-DE6E3DC6E7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6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 err="1"/>
              <a:t>Opportunities</a:t>
            </a:r>
            <a:r>
              <a:rPr lang="it-IT" b="1" dirty="0"/>
              <a:t> and </a:t>
            </a:r>
            <a:r>
              <a:rPr lang="it-IT" b="1" dirty="0" err="1"/>
              <a:t>Challenges</a:t>
            </a:r>
            <a:endParaRPr lang="it-IT" b="1" dirty="0"/>
          </a:p>
          <a:p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err="1"/>
              <a:t>Strengthen</a:t>
            </a:r>
            <a:r>
              <a:rPr lang="it-IT" dirty="0"/>
              <a:t>  </a:t>
            </a:r>
            <a:r>
              <a:rPr lang="it-IT" dirty="0" err="1"/>
              <a:t>regional</a:t>
            </a:r>
            <a:r>
              <a:rPr lang="it-IT" dirty="0"/>
              <a:t>, </a:t>
            </a:r>
            <a:r>
              <a:rPr lang="it-IT" dirty="0" err="1"/>
              <a:t>national</a:t>
            </a:r>
            <a:r>
              <a:rPr lang="it-IT" dirty="0"/>
              <a:t> and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capabilities</a:t>
            </a:r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err="1"/>
              <a:t>Address</a:t>
            </a:r>
            <a:r>
              <a:rPr lang="it-IT" dirty="0"/>
              <a:t> gaps and </a:t>
            </a:r>
            <a:r>
              <a:rPr lang="it-IT" dirty="0" err="1"/>
              <a:t>needs</a:t>
            </a:r>
            <a:r>
              <a:rPr lang="it-IT" dirty="0"/>
              <a:t> in data, </a:t>
            </a:r>
            <a:r>
              <a:rPr lang="it-IT" dirty="0" err="1"/>
              <a:t>tools</a:t>
            </a:r>
            <a:r>
              <a:rPr lang="it-IT" dirty="0"/>
              <a:t>, </a:t>
            </a:r>
            <a:r>
              <a:rPr lang="it-IT" dirty="0" err="1"/>
              <a:t>applications</a:t>
            </a:r>
            <a:r>
              <a:rPr lang="it-IT" dirty="0"/>
              <a:t> and </a:t>
            </a:r>
            <a:r>
              <a:rPr lang="it-IT" dirty="0" err="1"/>
              <a:t>services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by </a:t>
            </a:r>
            <a:r>
              <a:rPr lang="it-IT" dirty="0" err="1"/>
              <a:t>users</a:t>
            </a:r>
            <a:r>
              <a:rPr lang="it-IT" dirty="0"/>
              <a:t> and </a:t>
            </a:r>
            <a:r>
              <a:rPr lang="it-IT" dirty="0" err="1"/>
              <a:t>decision-makers</a:t>
            </a:r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err="1"/>
              <a:t>Leverage</a:t>
            </a:r>
            <a:r>
              <a:rPr lang="it-IT" dirty="0"/>
              <a:t> new </a:t>
            </a:r>
            <a:r>
              <a:rPr lang="it-IT" dirty="0" err="1"/>
              <a:t>technologies</a:t>
            </a:r>
            <a:r>
              <a:rPr lang="it-IT" dirty="0"/>
              <a:t> and </a:t>
            </a:r>
            <a:r>
              <a:rPr lang="it-IT" dirty="0" err="1"/>
              <a:t>capabilites</a:t>
            </a:r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- </a:t>
            </a:r>
            <a:r>
              <a:rPr lang="it-IT" dirty="0" err="1"/>
              <a:t>Cloud</a:t>
            </a:r>
            <a:r>
              <a:rPr lang="it-IT" dirty="0"/>
              <a:t>, Machine </a:t>
            </a:r>
            <a:r>
              <a:rPr lang="it-IT" dirty="0" err="1"/>
              <a:t>learning</a:t>
            </a:r>
            <a:r>
              <a:rPr lang="it-IT" dirty="0"/>
              <a:t>, data </a:t>
            </a:r>
            <a:r>
              <a:rPr lang="it-IT" dirty="0" err="1"/>
              <a:t>cubes</a:t>
            </a:r>
            <a:r>
              <a:rPr lang="it-IT" dirty="0"/>
              <a:t> etc.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F54D-2FD4-4EC0-B6CF-DE6E3DC6E7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4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work packages</a:t>
            </a:r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 1: GEOSS Architecture and Evolution  (Lead: US-USGS/Italy-CNR)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 and evolve GEOSS architecture based on technology watch and user requirements by selected flagships and initiatives;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and Maintain the “Evolution of GCI functionalities and Architecture” document and service framework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and report on emerging technologies that facilitate the use of Earth observation resources.</a:t>
            </a:r>
          </a:p>
          <a:p>
            <a:pPr lvl="0" fontAlgn="base"/>
            <a:endParaRPr lang="en-US" sz="1800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WP2: Functionality Testing (lead China-RADI)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 functionalities of the GCI, the GEOSS data providers and the GEOSS community portals needed to support the requirements expressed by the users through the dedicated foundational tasks.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WP3: Data Management Principles (Lead: ESIP, ICSU-WDS, CODATA)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implementation of DMP with selected initiatives and flagships</a:t>
            </a:r>
          </a:p>
          <a:p>
            <a:endParaRPr lang="en-US" sz="1800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 4: Standards Interoperability Forum (lead IEEE)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and evolve standards and best practice guidelines, Support selected GEO initiatives and flagship in extending their interoperability arrangements.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 5: Demonstrations Projects (Lead OGC)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 demonstration projects with selected GEO initiatives and flagships that advance the functionalities of the GCI and GEOSS, and address user needs.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 6: Community Portals (Lead NOAA)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community portals catalogue, Develop training material and guidance for community portals to benefit from interoperability arrangements with GCI, Develop recommendations based on lessons learned.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573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2F94C-B165-354C-BD3E-6BE5DCDF351E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573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797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part of Work Package #1 we have developed a conceptual architecture “strawman”</a:t>
            </a:r>
          </a:p>
          <a:p>
            <a:endParaRPr lang="en-US" dirty="0"/>
          </a:p>
          <a:p>
            <a:r>
              <a:rPr lang="en-US" b="1" dirty="0"/>
              <a:t>New architecture recognizes: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GEOSS as a system of system includes many autonomous information systems and infrastructures,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organized along thematic lines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emerging at the regional level (e.g. in the Americas, Europe, Africa, Asia, polar regions etc.). </a:t>
            </a:r>
            <a:b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aim of GEOSS-EVOLVE is therefore to consider the evolution and interoperability arrangement of the whole GEOSS, not just of the GCI.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principle -- Must support a variety of constructs,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implemenataion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mechanisms, users and ability to transform data to knowledge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F54D-2FD4-4EC0-B6CF-DE6E3DC6E7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6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draft architecture recognizes the need to extend the current architecture to support the development of products and services.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GEOSS platform concept has emerged as the conceptual architecture that can support this goal. </a:t>
            </a:r>
          </a:p>
          <a:p>
            <a:endParaRPr lang="en-US" dirty="0"/>
          </a:p>
          <a:p>
            <a:r>
              <a:rPr lang="en-US" dirty="0"/>
              <a:t>We will have to </a:t>
            </a:r>
            <a:r>
              <a:rPr lang="en-US" b="1" dirty="0"/>
              <a:t>improve interoperability and support a variety of new user requirements.  </a:t>
            </a:r>
          </a:p>
          <a:p>
            <a:endParaRPr lang="en-US" dirty="0"/>
          </a:p>
          <a:p>
            <a:r>
              <a:rPr lang="en-US" dirty="0"/>
              <a:t>Regional Platforms, API’s, widgets, views, portals and plugins are new components and concepts to 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support interoperability,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Transformation of data into products and services. </a:t>
            </a:r>
          </a:p>
          <a:p>
            <a:pPr marL="228600" indent="-228600">
              <a:buAutoNum type="arabicPeriod"/>
            </a:pPr>
            <a:r>
              <a:rPr lang="en-US" dirty="0"/>
              <a:t>Allow co-creation of products and services.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recognize this new architecture is more evolved and complex we will have to address Governance/coordination challenges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F54D-2FD4-4EC0-B6CF-DE6E3DC6E7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85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 the GEOSS evolve activities support advancement of the GEOSS 2025 Vision </a:t>
            </a:r>
          </a:p>
          <a:p>
            <a:endParaRPr lang="en-US" dirty="0"/>
          </a:p>
          <a:p>
            <a:r>
              <a:rPr lang="en-US" dirty="0"/>
              <a:t>The strawman architecture and current efforts seek to extend current capabilities of the GEOSS Platform to be more responsive to user needs</a:t>
            </a:r>
          </a:p>
          <a:p>
            <a:endParaRPr lang="en-US" dirty="0"/>
          </a:p>
          <a:p>
            <a:r>
              <a:rPr lang="en-US" dirty="0"/>
              <a:t>We appreciate any feedback and input you may have to further develop the conceptual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F54D-2FD4-4EC0-B6CF-DE6E3DC6E7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49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7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7686869" y="12550851"/>
            <a:ext cx="5689600" cy="323702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1" dirty="0"/>
              <a:t> Slide </a:t>
            </a:r>
            <a:fld id="{94194941-24BA-8040-AD5D-78F6A1619FF0}" type="slidenum">
              <a:rPr lang="en-US" sz="2200" i="1" smtClean="0"/>
              <a:pPr/>
              <a:t>‹#›</a:t>
            </a:fld>
            <a:endParaRPr lang="en-US" sz="2200" i="1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19200" y="12712702"/>
            <a:ext cx="19841061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3363849" y="12712702"/>
            <a:ext cx="102016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ident_4_onscreen_png"/>
          <p:cNvPicPr>
            <a:picLocks noChangeAspect="1" noChangeArrowheads="1"/>
          </p:cNvPicPr>
          <p:nvPr userDrawn="1"/>
        </p:nvPicPr>
        <p:blipFill>
          <a:blip r:embed="rId2" cstate="email">
            <a:lum bright="-10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663" y="12804335"/>
            <a:ext cx="2661608" cy="56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442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712705"/>
            <a:ext cx="5689600" cy="730250"/>
          </a:xfrm>
          <a:prstGeom prst="rect">
            <a:avLst/>
          </a:prstGeom>
        </p:spPr>
        <p:txBody>
          <a:bodyPr/>
          <a:lstStyle/>
          <a:p>
            <a:fld id="{AC1D03FC-C47B-0847-B192-86C38D79DAF2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5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274387" y="12550851"/>
            <a:ext cx="514563" cy="471924"/>
          </a:xfrm>
          <a:prstGeom prst="rect">
            <a:avLst/>
          </a:prstGeom>
        </p:spPr>
        <p:txBody>
          <a:bodyPr/>
          <a:lstStyle/>
          <a:p>
            <a:fld id="{94194941-24BA-8040-AD5D-78F6A1619F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7686869" y="12550851"/>
            <a:ext cx="5689600" cy="323702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1" dirty="0"/>
              <a:t> Slide </a:t>
            </a:r>
            <a:fld id="{94194941-24BA-8040-AD5D-78F6A1619FF0}" type="slidenum">
              <a:rPr lang="en-US" sz="2200" i="1" smtClean="0"/>
              <a:pPr/>
              <a:t>‹#›</a:t>
            </a:fld>
            <a:endParaRPr lang="en-US" sz="2200" i="1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19200" y="12712702"/>
            <a:ext cx="19841061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3363849" y="12712702"/>
            <a:ext cx="102016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ident_4_onscreen_png"/>
          <p:cNvPicPr>
            <a:picLocks noChangeAspect="1" noChangeArrowheads="1"/>
          </p:cNvPicPr>
          <p:nvPr userDrawn="1"/>
        </p:nvPicPr>
        <p:blipFill>
          <a:blip r:embed="rId2" cstate="email">
            <a:lum bright="-10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663" y="12804335"/>
            <a:ext cx="2661608" cy="56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32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EB518-548B-4B4C-AAE2-1DF76CB6F9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682617" y="13050688"/>
            <a:ext cx="514564" cy="471924"/>
          </a:xfrm>
        </p:spPr>
        <p:txBody>
          <a:bodyPr/>
          <a:lstStyle>
            <a:lvl1pPr>
              <a:defRPr b="1" i="1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D54AF-B514-334E-9D31-9AC28E8CB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" b="-1"/>
          <a:stretch/>
        </p:blipFill>
        <p:spPr>
          <a:xfrm>
            <a:off x="0" y="-1"/>
            <a:ext cx="24384000" cy="137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255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6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1.jpg"/><Relationship Id="rId18" Type="http://schemas.openxmlformats.org/officeDocument/2006/relationships/image" Target="../media/image16.jpeg"/><Relationship Id="rId3" Type="http://schemas.openxmlformats.org/officeDocument/2006/relationships/image" Target="../media/image6.png"/><Relationship Id="rId21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0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tle slides-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874431" y="5266394"/>
            <a:ext cx="23541701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7200" b="1" dirty="0"/>
              <a:t>GEOSS Evolution </a:t>
            </a:r>
            <a:r>
              <a:rPr lang="en-US" sz="7200" dirty="0"/>
              <a:t>: The GEOSS-Evolve Initiative</a:t>
            </a:r>
            <a:br>
              <a:rPr lang="en-US" sz="7200" dirty="0"/>
            </a:br>
            <a:r>
              <a:rPr lang="en-US" sz="7200" i="1" dirty="0"/>
              <a:t>A user Driven GEOSS for the Future</a:t>
            </a:r>
            <a:br>
              <a:rPr lang="en-US" sz="7200" dirty="0"/>
            </a:br>
            <a:endParaRPr sz="7200" i="1" dirty="0"/>
          </a:p>
        </p:txBody>
      </p:sp>
      <p:sp>
        <p:nvSpPr>
          <p:cNvPr id="6" name="Shape 124">
            <a:extLst>
              <a:ext uri="{FF2B5EF4-FFF2-40B4-BE49-F238E27FC236}">
                <a16:creationId xmlns:a16="http://schemas.microsoft.com/office/drawing/2014/main" id="{FA286504-E4B8-9145-BC34-1A95584A4B04}"/>
              </a:ext>
            </a:extLst>
          </p:cNvPr>
          <p:cNvSpPr/>
          <p:nvPr/>
        </p:nvSpPr>
        <p:spPr>
          <a:xfrm>
            <a:off x="1938145" y="7934608"/>
            <a:ext cx="18059431" cy="142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Ivan </a:t>
            </a:r>
            <a:r>
              <a:rPr lang="en-US" dirty="0" err="1"/>
              <a:t>DeLoatch</a:t>
            </a:r>
            <a:r>
              <a:rPr lang="en-US" dirty="0"/>
              <a:t> </a:t>
            </a:r>
            <a:r>
              <a:rPr dirty="0"/>
              <a:t>/ </a:t>
            </a:r>
            <a:r>
              <a:rPr lang="en-US" dirty="0"/>
              <a:t>Executive Director</a:t>
            </a:r>
            <a:r>
              <a:rPr dirty="0"/>
              <a:t> / </a:t>
            </a:r>
            <a:r>
              <a:rPr lang="en-US" dirty="0"/>
              <a:t>Federal Geographic Data Committee</a:t>
            </a:r>
          </a:p>
          <a:p>
            <a:r>
              <a:rPr lang="en-US" dirty="0"/>
              <a:t>Max </a:t>
            </a:r>
            <a:r>
              <a:rPr lang="en-US" dirty="0" err="1"/>
              <a:t>Craglia</a:t>
            </a:r>
            <a:r>
              <a:rPr lang="en-US" dirty="0"/>
              <a:t>/ JRC, Stefano </a:t>
            </a:r>
            <a:r>
              <a:rPr lang="en-US" dirty="0" err="1"/>
              <a:t>Nativi</a:t>
            </a:r>
            <a:r>
              <a:rPr lang="en-US" dirty="0"/>
              <a:t>, JRC</a:t>
            </a:r>
            <a:endParaRPr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4236E9-2AFB-A04B-9CD6-BD0DCD6CFE5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04132267"/>
              </p:ext>
            </p:extLst>
          </p:nvPr>
        </p:nvGraphicFramePr>
        <p:xfrm>
          <a:off x="922524" y="2825552"/>
          <a:ext cx="22538504" cy="15361920"/>
        </p:xfrm>
        <a:graphic>
          <a:graphicData uri="http://schemas.openxmlformats.org/drawingml/2006/table">
            <a:tbl>
              <a:tblPr/>
              <a:tblGrid>
                <a:gridCol w="22538504">
                  <a:extLst>
                    <a:ext uri="{9D8B030D-6E8A-4147-A177-3AD203B41FA5}">
                      <a16:colId xmlns:a16="http://schemas.microsoft.com/office/drawing/2014/main" val="573768247"/>
                    </a:ext>
                  </a:extLst>
                </a:gridCol>
              </a:tblGrid>
              <a:tr h="1389888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4400" b="1" dirty="0">
                          <a:effectLst/>
                          <a:latin typeface="Arial" panose="020B0604020202020204" pitchFamily="34" charset="0"/>
                        </a:rPr>
                        <a:t>….GEO will evolve GEOSS and its infrastructures to meet current and emerging needs by: 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4400" b="1" i="1" dirty="0" err="1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Extending</a:t>
                      </a:r>
                      <a:r>
                        <a:rPr lang="it-IT" sz="4400" b="1" i="1" dirty="0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 the </a:t>
                      </a:r>
                      <a:r>
                        <a:rPr lang="it-IT" sz="4400" b="1" i="1" dirty="0" err="1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user</a:t>
                      </a:r>
                      <a:r>
                        <a:rPr lang="it-IT" sz="4400" b="1" i="1" dirty="0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audience to </a:t>
                      </a:r>
                      <a:r>
                        <a:rPr lang="it-IT" sz="4400" b="1" i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decision-makers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 and the </a:t>
                      </a:r>
                      <a:r>
                        <a:rPr lang="it-IT" sz="4400" b="1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general public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; 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4400" i="1" dirty="0" err="1">
                          <a:effectLst/>
                          <a:latin typeface="Arial" panose="020B0604020202020204" pitchFamily="34" charset="0"/>
                        </a:rPr>
                        <a:t>Placing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4400" i="1" dirty="0" err="1">
                          <a:effectLst/>
                          <a:latin typeface="Arial" panose="020B0604020202020204" pitchFamily="34" charset="0"/>
                        </a:rPr>
                        <a:t>additional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 focus on the </a:t>
                      </a:r>
                      <a:r>
                        <a:rPr lang="it-IT" sz="4400" b="1" i="1" dirty="0" err="1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accessibility</a:t>
                      </a:r>
                      <a:r>
                        <a:rPr lang="it-IT" sz="4400" b="1" i="1" dirty="0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 and </a:t>
                      </a:r>
                      <a:r>
                        <a:rPr lang="it-IT" sz="4400" b="1" i="1" dirty="0" err="1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usability</a:t>
                      </a:r>
                      <a:r>
                        <a:rPr lang="it-IT" sz="4400" b="1" i="1" dirty="0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of Earth </a:t>
                      </a:r>
                      <a:r>
                        <a:rPr lang="it-IT" sz="4400" i="1" dirty="0" err="1">
                          <a:effectLst/>
                          <a:latin typeface="Arial" panose="020B0604020202020204" pitchFamily="34" charset="0"/>
                        </a:rPr>
                        <a:t>observation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4400" i="1" dirty="0" err="1">
                          <a:effectLst/>
                          <a:latin typeface="Arial" panose="020B0604020202020204" pitchFamily="34" charset="0"/>
                        </a:rPr>
                        <a:t>resources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 to </a:t>
                      </a:r>
                      <a:r>
                        <a:rPr lang="it-IT" sz="4400" b="1" i="1" dirty="0" err="1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improve</a:t>
                      </a:r>
                      <a:r>
                        <a:rPr lang="it-IT" sz="4400" b="1" i="1" dirty="0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4400" b="1" i="1" dirty="0" err="1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our</a:t>
                      </a:r>
                      <a:r>
                        <a:rPr lang="it-IT" sz="4400" b="1" i="1" dirty="0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4400" b="1" i="1" dirty="0" err="1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scientific</a:t>
                      </a:r>
                      <a:r>
                        <a:rPr lang="it-IT" sz="4400" b="1" i="1" dirty="0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4400" b="1" i="1" dirty="0" err="1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understanding</a:t>
                      </a:r>
                      <a:r>
                        <a:rPr lang="it-IT" sz="4400" b="1" i="1" dirty="0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of the Earth </a:t>
                      </a:r>
                      <a:r>
                        <a:rPr lang="it-IT" sz="4400" i="1" dirty="0" err="1">
                          <a:effectLst/>
                          <a:latin typeface="Arial" panose="020B0604020202020204" pitchFamily="34" charset="0"/>
                        </a:rPr>
                        <a:t>processes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, and </a:t>
                      </a:r>
                      <a:r>
                        <a:rPr lang="it-IT" sz="4400" b="1" i="1" dirty="0" err="1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enhance</a:t>
                      </a:r>
                      <a:r>
                        <a:rPr lang="it-IT" sz="4400" b="1" i="1" dirty="0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4400" b="1" i="1" dirty="0" err="1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our</a:t>
                      </a:r>
                      <a:r>
                        <a:rPr lang="it-IT" sz="4400" b="1" i="1" dirty="0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4400" b="1" i="1" dirty="0" err="1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predictive</a:t>
                      </a:r>
                      <a:r>
                        <a:rPr lang="it-IT" sz="4400" b="1" i="1" dirty="0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4400" b="1" i="1" dirty="0" err="1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capabilities</a:t>
                      </a:r>
                      <a:r>
                        <a:rPr lang="it-IT" sz="4400" b="1" i="1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4400" i="1" dirty="0" err="1">
                          <a:effectLst/>
                          <a:latin typeface="Arial" panose="020B0604020202020204" pitchFamily="34" charset="0"/>
                        </a:rPr>
                        <a:t>that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4400" i="1" dirty="0" err="1">
                          <a:effectLst/>
                          <a:latin typeface="Arial" panose="020B0604020202020204" pitchFamily="34" charset="0"/>
                        </a:rPr>
                        <a:t>underpin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 sound </a:t>
                      </a:r>
                      <a:r>
                        <a:rPr lang="it-IT" sz="4400" i="1" dirty="0" err="1">
                          <a:effectLst/>
                          <a:latin typeface="Arial" panose="020B0604020202020204" pitchFamily="34" charset="0"/>
                        </a:rPr>
                        <a:t>decision-making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; 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4400" i="1" dirty="0" err="1">
                          <a:effectLst/>
                          <a:latin typeface="Arial" panose="020B0604020202020204" pitchFamily="34" charset="0"/>
                        </a:rPr>
                        <a:t>Providing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 a service framework to </a:t>
                      </a:r>
                      <a:r>
                        <a:rPr lang="it-IT" sz="4400" b="1" i="1" dirty="0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engage partners and user 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communities in </a:t>
                      </a:r>
                      <a:r>
                        <a:rPr lang="it-IT" sz="4400" b="1" i="1" dirty="0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evolving</a:t>
                      </a:r>
                      <a:r>
                        <a:rPr lang="it-IT" sz="4400" b="1" i="1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4400" b="1" i="1" dirty="0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the current infrastructure 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to enable collaborative tools for co-creation of products and services suitable </a:t>
                      </a:r>
                      <a:r>
                        <a:rPr lang="it-IT" sz="4400" b="1" i="1" dirty="0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for effective exploitation 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by user communities; and 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4400" b="1" i="1" dirty="0" err="1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Evolving</a:t>
                      </a:r>
                      <a:r>
                        <a:rPr lang="it-IT" sz="4400" b="1" i="1" dirty="0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 the current system of systems </a:t>
                      </a:r>
                      <a:r>
                        <a:rPr lang="it-IT" sz="4400" i="1" dirty="0">
                          <a:effectLst/>
                          <a:latin typeface="Arial" panose="020B0604020202020204" pitchFamily="34" charset="0"/>
                        </a:rPr>
                        <a:t>component based architecture with an open systems platform that is flexible, sustainable and reliable for </a:t>
                      </a:r>
                      <a:r>
                        <a:rPr lang="it-IT" sz="4400" b="1" i="1" dirty="0">
                          <a:solidFill>
                            <a:srgbClr val="0056A2"/>
                          </a:solidFill>
                          <a:effectLst/>
                          <a:latin typeface="Arial" panose="020B0604020202020204" pitchFamily="34" charset="0"/>
                        </a:rPr>
                        <a:t>data access, integration and use, and the delivery of knowledge-based products and services</a:t>
                      </a:r>
                      <a:r>
                        <a:rPr lang="it-IT" sz="4400" b="1" i="1" dirty="0"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endParaRPr lang="it-IT" sz="4400" i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95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21539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endParaRPr lang="it-IT" sz="4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95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95382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endParaRPr lang="it-IT" sz="4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95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404404"/>
                  </a:ext>
                </a:extLst>
              </a:tr>
            </a:tbl>
          </a:graphicData>
        </a:graphic>
      </p:graphicFrame>
      <p:sp>
        <p:nvSpPr>
          <p:cNvPr id="5" name="Shape 145">
            <a:extLst>
              <a:ext uri="{FF2B5EF4-FFF2-40B4-BE49-F238E27FC236}">
                <a16:creationId xmlns:a16="http://schemas.microsoft.com/office/drawing/2014/main" id="{10CDF4C5-0D61-844F-85BD-79BA7D2C36E0}"/>
              </a:ext>
            </a:extLst>
          </p:cNvPr>
          <p:cNvSpPr/>
          <p:nvPr/>
        </p:nvSpPr>
        <p:spPr>
          <a:xfrm>
            <a:off x="922524" y="1106794"/>
            <a:ext cx="1187184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4400" b="1" dirty="0">
                <a:solidFill>
                  <a:schemeClr val="accent6">
                    <a:lumOff val="-21524"/>
                  </a:schemeClr>
                </a:solidFill>
              </a:rPr>
              <a:t>GEOSS Evolve </a:t>
            </a:r>
            <a:r>
              <a:rPr sz="4400" b="1" dirty="0">
                <a:solidFill>
                  <a:srgbClr val="A6AAA9"/>
                </a:solidFill>
              </a:rPr>
              <a:t>/</a:t>
            </a:r>
            <a:r>
              <a:rPr sz="4400" b="1" dirty="0"/>
              <a:t> </a:t>
            </a:r>
            <a:r>
              <a:rPr lang="en-US" sz="4400" b="1" dirty="0">
                <a:solidFill>
                  <a:schemeClr val="accent1"/>
                </a:solidFill>
              </a:rPr>
              <a:t>The Need to Evolve GEOSS</a:t>
            </a:r>
            <a:endParaRPr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024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25BD7-84E6-0045-A6C2-F506C63EBC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8850" y="2504281"/>
            <a:ext cx="22466300" cy="8707437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44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emergence</a:t>
            </a:r>
            <a:r>
              <a:rPr lang="it-IT" sz="44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it-IT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nodes</a:t>
            </a:r>
            <a:r>
              <a:rPr lang="it-IT" sz="4400" b="1" dirty="0">
                <a:latin typeface="Calibri" panose="020F0502020204030204" pitchFamily="34" charset="0"/>
                <a:cs typeface="Calibri" panose="020F0502020204030204" pitchFamily="34" charset="0"/>
              </a:rPr>
              <a:t> of GEOSS: </a:t>
            </a:r>
          </a:p>
          <a:p>
            <a:pPr marL="787400" indent="-558800">
              <a:spcBef>
                <a:spcPts val="600"/>
              </a:spcBef>
              <a:spcAft>
                <a:spcPts val="600"/>
              </a:spcAft>
            </a:pPr>
            <a:r>
              <a:rPr lang="it-IT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local needs and increase visibility/relevance of GEOSS to national/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endParaRPr lang="it-IT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7400" indent="-558800">
              <a:spcBef>
                <a:spcPts val="600"/>
              </a:spcBef>
              <a:spcAft>
                <a:spcPts val="600"/>
              </a:spcAft>
            </a:pPr>
            <a:r>
              <a:rPr lang="it-IT" sz="4000" b="1" dirty="0">
                <a:latin typeface="Calibri" panose="020F0502020204030204" pitchFamily="34" charset="0"/>
                <a:cs typeface="Calibri" panose="020F0502020204030204" pitchFamily="34" charset="0"/>
              </a:rPr>
              <a:t>Challenge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7874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How to ensure interactions among regional nodes so that we continue to have a SoS and share data, processes, and knowledge for the global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52880" lvl="3">
              <a:spcBef>
                <a:spcPts val="600"/>
              </a:spcBef>
              <a:spcAft>
                <a:spcPts val="600"/>
              </a:spcAft>
            </a:pP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interoperability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-ready-data e.g. data cubes (at all levels) and Big data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analytics</a:t>
            </a:r>
            <a:endParaRPr lang="it-IT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52880" lvl="3">
              <a:spcBef>
                <a:spcPts val="600"/>
              </a:spcBef>
              <a:spcAft>
                <a:spcPts val="600"/>
              </a:spcAft>
            </a:pP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From data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scientific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predictions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AI, Machine &amp;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Deep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endParaRPr lang="it-IT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52880" lvl="3">
              <a:spcBef>
                <a:spcPts val="600"/>
              </a:spcBef>
              <a:spcAft>
                <a:spcPts val="600"/>
              </a:spcAft>
            </a:pP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for GEOSS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global cooperative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effort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new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algorithms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shared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global data to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global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b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40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it-IT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it-IT" sz="4000" b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shared</a:t>
            </a:r>
            <a:r>
              <a:rPr lang="it-IT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  <a:r>
              <a:rPr lang="it-IT" sz="4000" b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it-IT" sz="4000" b="1" dirty="0">
                <a:latin typeface="Calibri" panose="020F0502020204030204" pitchFamily="34" charset="0"/>
                <a:cs typeface="Calibri" panose="020F0502020204030204" pitchFamily="34" charset="0"/>
              </a:rPr>
              <a:t> to evolve the </a:t>
            </a:r>
            <a:r>
              <a:rPr lang="it-IT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  <a:r>
              <a:rPr lang="it-IT" sz="4000" b="1" dirty="0">
                <a:latin typeface="Calibri" panose="020F0502020204030204" pitchFamily="34" charset="0"/>
                <a:cs typeface="Calibri" panose="020F0502020204030204" pitchFamily="34" charset="0"/>
              </a:rPr>
              <a:t> of GEOSS</a:t>
            </a:r>
          </a:p>
        </p:txBody>
      </p:sp>
      <p:sp>
        <p:nvSpPr>
          <p:cNvPr id="4" name="Shape 145">
            <a:extLst>
              <a:ext uri="{FF2B5EF4-FFF2-40B4-BE49-F238E27FC236}">
                <a16:creationId xmlns:a16="http://schemas.microsoft.com/office/drawing/2014/main" id="{652A96A8-E1CE-3940-8C34-EC659EA8F258}"/>
              </a:ext>
            </a:extLst>
          </p:cNvPr>
          <p:cNvSpPr/>
          <p:nvPr/>
        </p:nvSpPr>
        <p:spPr>
          <a:xfrm>
            <a:off x="922524" y="1106794"/>
            <a:ext cx="13907653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4400" b="1" dirty="0">
                <a:solidFill>
                  <a:schemeClr val="accent6">
                    <a:lumOff val="-21524"/>
                  </a:schemeClr>
                </a:solidFill>
              </a:rPr>
              <a:t>GEOSS Evolve </a:t>
            </a:r>
            <a:r>
              <a:rPr sz="4400" b="1" dirty="0">
                <a:solidFill>
                  <a:srgbClr val="A6AAA9"/>
                </a:solidFill>
              </a:rPr>
              <a:t>/</a:t>
            </a:r>
            <a:r>
              <a:rPr sz="4400" b="1" dirty="0"/>
              <a:t> </a:t>
            </a:r>
            <a:r>
              <a:rPr lang="en-US" sz="4400" b="1" dirty="0">
                <a:solidFill>
                  <a:schemeClr val="accent1"/>
                </a:solidFill>
              </a:rPr>
              <a:t>New Opportunities and Challenges</a:t>
            </a:r>
            <a:endParaRPr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866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303" y="10161487"/>
            <a:ext cx="2333660" cy="1454647"/>
          </a:xfrm>
          <a:prstGeom prst="rect">
            <a:avLst/>
          </a:prstGeom>
        </p:spPr>
      </p:pic>
      <p:graphicFrame>
        <p:nvGraphicFramePr>
          <p:cNvPr id="10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0073898"/>
              </p:ext>
            </p:extLst>
          </p:nvPr>
        </p:nvGraphicFramePr>
        <p:xfrm>
          <a:off x="476789" y="2897560"/>
          <a:ext cx="22493383" cy="946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34" y="10217555"/>
            <a:ext cx="1736797" cy="14479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835" y="10179097"/>
            <a:ext cx="2336064" cy="11773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685" y="10354041"/>
            <a:ext cx="2650096" cy="782410"/>
          </a:xfrm>
          <a:prstGeom prst="rect">
            <a:avLst/>
          </a:prstGeom>
        </p:spPr>
      </p:pic>
      <p:pic>
        <p:nvPicPr>
          <p:cNvPr id="19" name="Picture 2" descr="Image result for RADI china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43" y="10423732"/>
            <a:ext cx="1134096" cy="111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5" y="10478316"/>
            <a:ext cx="2115279" cy="855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84740" y="10060263"/>
            <a:ext cx="1502520" cy="1502520"/>
          </a:xfrm>
          <a:prstGeom prst="rect">
            <a:avLst/>
          </a:prstGeom>
        </p:spPr>
      </p:pic>
      <p:pic>
        <p:nvPicPr>
          <p:cNvPr id="1026" name="Picture 2" descr="Risultati immagini per ESIP  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919" y="10695865"/>
            <a:ext cx="1541804" cy="4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DA9D7F5-BF14-A94F-8C53-EC85996B85D8}"/>
              </a:ext>
            </a:extLst>
          </p:cNvPr>
          <p:cNvGrpSpPr/>
          <p:nvPr/>
        </p:nvGrpSpPr>
        <p:grpSpPr>
          <a:xfrm>
            <a:off x="6356279" y="3188721"/>
            <a:ext cx="16450333" cy="3939642"/>
            <a:chOff x="5023418" y="4394225"/>
            <a:chExt cx="11090207" cy="2655961"/>
          </a:xfrm>
        </p:grpSpPr>
        <p:sp>
          <p:nvSpPr>
            <p:cNvPr id="34" name="Rounded Rectangle 33"/>
            <p:cNvSpPr>
              <a:spLocks noChangeAspect="1"/>
            </p:cNvSpPr>
            <p:nvPr/>
          </p:nvSpPr>
          <p:spPr>
            <a:xfrm>
              <a:off x="9962556" y="5280969"/>
              <a:ext cx="3483842" cy="1650828"/>
            </a:xfrm>
            <a:prstGeom prst="roundRect">
              <a:avLst/>
            </a:prstGeom>
            <a:gradFill>
              <a:gsLst>
                <a:gs pos="54000">
                  <a:srgbClr val="1C2359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 eaLnBrk="0">
                <a:defRPr/>
              </a:pPr>
              <a:r>
                <a:rPr lang="en-US" sz="2800" b="1">
                  <a:solidFill>
                    <a:srgbClr val="FFFFFF"/>
                  </a:solidFill>
                  <a:latin typeface="Arial"/>
                </a:rPr>
                <a:t>GEO Secretariat </a:t>
              </a:r>
            </a:p>
            <a:p>
              <a:pPr marL="266700" indent="-266700" defTabSz="1371600" eaLnBrk="0">
                <a:buFont typeface="Arial"/>
                <a:buChar char="•"/>
                <a:defRPr/>
              </a:pPr>
              <a:r>
                <a:rPr lang="en-US" sz="2400">
                  <a:solidFill>
                    <a:srgbClr val="FFFFFF"/>
                  </a:solidFill>
                  <a:latin typeface="Arial"/>
                </a:rPr>
                <a:t>Secretarial support</a:t>
              </a:r>
            </a:p>
            <a:p>
              <a:pPr marL="266700" indent="-266700" defTabSz="1371600" eaLnBrk="0">
                <a:buFont typeface="Arial"/>
                <a:buChar char="•"/>
                <a:defRPr/>
              </a:pPr>
              <a:r>
                <a:rPr lang="en-US" sz="2400">
                  <a:solidFill>
                    <a:srgbClr val="FFFFFF"/>
                  </a:solidFill>
                  <a:latin typeface="Arial"/>
                </a:rPr>
                <a:t>Coordination with GCI Operations FT and User Requirements FT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429" y="4888418"/>
              <a:ext cx="1140286" cy="114028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418" y="6039657"/>
              <a:ext cx="1338308" cy="54133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4603" y="4394225"/>
              <a:ext cx="2213588" cy="77543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7198" y="5116666"/>
              <a:ext cx="1025642" cy="66777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6078" y="5114305"/>
              <a:ext cx="772394" cy="6439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3678650" y="5876981"/>
              <a:ext cx="1218098" cy="44027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2258" y="5909061"/>
              <a:ext cx="940710" cy="38051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4725" y="6526580"/>
              <a:ext cx="1038900" cy="52360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8187" y="6614405"/>
              <a:ext cx="1178560" cy="347956"/>
            </a:xfrm>
            <a:prstGeom prst="rect">
              <a:avLst/>
            </a:prstGeom>
          </p:spPr>
        </p:pic>
        <p:sp>
          <p:nvSpPr>
            <p:cNvPr id="6" name="Left-Right Arrow 5"/>
            <p:cNvSpPr/>
            <p:nvPr/>
          </p:nvSpPr>
          <p:spPr>
            <a:xfrm>
              <a:off x="8933437" y="5255784"/>
              <a:ext cx="1360472" cy="672814"/>
            </a:xfrm>
            <a:prstGeom prst="leftRight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-4950892" y="2885794"/>
            <a:ext cx="1828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56A2"/>
                </a:solidFill>
                <a:latin typeface="Calibri" panose="020F0502020204030204" pitchFamily="34" charset="0"/>
              </a:rPr>
              <a:t>Established in 2016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422896A-73A7-AF4D-B533-5F0A0959C9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766" y="10322765"/>
            <a:ext cx="1736797" cy="1447940"/>
          </a:xfrm>
          <a:prstGeom prst="rect">
            <a:avLst/>
          </a:prstGeom>
        </p:spPr>
      </p:pic>
      <p:sp>
        <p:nvSpPr>
          <p:cNvPr id="33" name="Shape 145">
            <a:extLst>
              <a:ext uri="{FF2B5EF4-FFF2-40B4-BE49-F238E27FC236}">
                <a16:creationId xmlns:a16="http://schemas.microsoft.com/office/drawing/2014/main" id="{1F2722C8-EF7C-3345-A515-073E04F5CC23}"/>
              </a:ext>
            </a:extLst>
          </p:cNvPr>
          <p:cNvSpPr/>
          <p:nvPr/>
        </p:nvSpPr>
        <p:spPr>
          <a:xfrm>
            <a:off x="922524" y="1106794"/>
            <a:ext cx="12561131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4400" b="1" dirty="0">
                <a:solidFill>
                  <a:schemeClr val="accent6">
                    <a:lumOff val="-21524"/>
                  </a:schemeClr>
                </a:solidFill>
              </a:rPr>
              <a:t>GEOSS Evolve </a:t>
            </a:r>
            <a:r>
              <a:rPr sz="4400" b="1" dirty="0">
                <a:solidFill>
                  <a:srgbClr val="A6AAA9"/>
                </a:solidFill>
              </a:rPr>
              <a:t>/</a:t>
            </a:r>
            <a:r>
              <a:rPr sz="4400" b="1" dirty="0"/>
              <a:t> </a:t>
            </a:r>
            <a:r>
              <a:rPr lang="en-US" sz="4400" b="1" dirty="0">
                <a:solidFill>
                  <a:schemeClr val="accent1"/>
                </a:solidFill>
              </a:rPr>
              <a:t>Structure and Work Packages</a:t>
            </a:r>
            <a:endParaRPr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896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232" y="1601416"/>
            <a:ext cx="18289586" cy="101080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2817EB-BCB3-3943-A45C-5DFD24066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316" y="6137920"/>
            <a:ext cx="3744416" cy="212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hape 145">
            <a:extLst>
              <a:ext uri="{FF2B5EF4-FFF2-40B4-BE49-F238E27FC236}">
                <a16:creationId xmlns:a16="http://schemas.microsoft.com/office/drawing/2014/main" id="{437E9EA7-B372-CA40-BA3F-AF81922D57D7}"/>
              </a:ext>
            </a:extLst>
          </p:cNvPr>
          <p:cNvSpPr/>
          <p:nvPr/>
        </p:nvSpPr>
        <p:spPr>
          <a:xfrm>
            <a:off x="922524" y="1106794"/>
            <a:ext cx="16890842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4400" b="1" dirty="0">
                <a:solidFill>
                  <a:schemeClr val="accent6">
                    <a:lumOff val="-21524"/>
                  </a:schemeClr>
                </a:solidFill>
              </a:rPr>
              <a:t>GEOSS Evolve </a:t>
            </a:r>
            <a:r>
              <a:rPr sz="4400" b="1" dirty="0">
                <a:solidFill>
                  <a:srgbClr val="A6AAA9"/>
                </a:solidFill>
              </a:rPr>
              <a:t>/</a:t>
            </a:r>
            <a:r>
              <a:rPr sz="4400" b="1" dirty="0"/>
              <a:t> </a:t>
            </a:r>
            <a:r>
              <a:rPr lang="en-US" sz="4400" b="1" dirty="0">
                <a:solidFill>
                  <a:schemeClr val="accent1"/>
                </a:solidFill>
              </a:rPr>
              <a:t>Conceptual Architecture––GEOSS Ecosystem</a:t>
            </a:r>
            <a:endParaRPr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001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493071" y="4351344"/>
            <a:ext cx="14857311" cy="5988345"/>
            <a:chOff x="886744" y="4951368"/>
            <a:chExt cx="18289586" cy="73717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27070"/>
            <a:stretch/>
          </p:blipFill>
          <p:spPr>
            <a:xfrm>
              <a:off x="886744" y="4951368"/>
              <a:ext cx="18289586" cy="7371740"/>
            </a:xfrm>
            <a:prstGeom prst="rect">
              <a:avLst/>
            </a:prstGeom>
            <a:ln w="28575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-118555" y="8215986"/>
              <a:ext cx="6079873" cy="1046430"/>
            </a:xfrm>
            <a:prstGeom prst="rect">
              <a:avLst/>
            </a:prstGeom>
            <a:solidFill>
              <a:srgbClr val="FFF2CC"/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</a:defRPr>
              </a:lvl1pPr>
            </a:lstStyle>
            <a:p>
              <a:pPr defTabSz="3657600">
                <a:defRPr/>
              </a:pPr>
              <a:r>
                <a:rPr lang="en-US" sz="2800" dirty="0"/>
                <a:t>Data Cubes and Data Analytics Systems</a:t>
              </a:r>
            </a:p>
          </p:txBody>
        </p:sp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9841154" y="3337979"/>
            <a:ext cx="3221372" cy="1065885"/>
            <a:chOff x="311767" y="1415738"/>
            <a:chExt cx="2259805" cy="747710"/>
          </a:xfrm>
        </p:grpSpPr>
        <p:grpSp>
          <p:nvGrpSpPr>
            <p:cNvPr id="8" name="Group 7"/>
            <p:cNvGrpSpPr/>
            <p:nvPr/>
          </p:nvGrpSpPr>
          <p:grpSpPr>
            <a:xfrm>
              <a:off x="311767" y="1415738"/>
              <a:ext cx="1034678" cy="654888"/>
              <a:chOff x="2108634" y="1386715"/>
              <a:chExt cx="1034678" cy="65488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0969" y="1403915"/>
                <a:ext cx="1022343" cy="637688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13" name="Line Callout 3 (Border and Accent Bar) 12"/>
              <p:cNvSpPr/>
              <p:nvPr/>
            </p:nvSpPr>
            <p:spPr>
              <a:xfrm>
                <a:off x="2108634" y="1386715"/>
                <a:ext cx="1034678" cy="612648"/>
              </a:xfrm>
              <a:prstGeom prst="accentBorder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00000"/>
                  <a:gd name="adj6" fmla="val -16667"/>
                  <a:gd name="adj7" fmla="val 348290"/>
                  <a:gd name="adj8" fmla="val 43862"/>
                </a:avLst>
              </a:prstGeom>
              <a:noFill/>
              <a:ln w="9525" cap="flat" cmpd="sng" algn="ctr">
                <a:solidFill>
                  <a:srgbClr val="0365C0">
                    <a:shade val="95000"/>
                    <a:satMod val="104999"/>
                  </a:srgbClr>
                </a:solidFill>
                <a:prstDash val="solid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rtlCol="0" anchor="ctr"/>
              <a:lstStyle/>
              <a:p>
                <a:pPr defTabSz="3657600" hangingPunct="1">
                  <a:defRPr/>
                </a:pPr>
                <a:endParaRPr lang="en-US" sz="7200">
                  <a:solidFill>
                    <a:prstClr val="white"/>
                  </a:solidFill>
                  <a:latin typeface="Helvetica Light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66" y="1474110"/>
              <a:ext cx="783596" cy="22225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467" y="1688442"/>
              <a:ext cx="729567" cy="47500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22" y="1746016"/>
              <a:ext cx="428650" cy="357359"/>
            </a:xfrm>
            <a:prstGeom prst="rect">
              <a:avLst/>
            </a:prstGeom>
          </p:spPr>
        </p:pic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7714787" y="4665070"/>
            <a:ext cx="1626255" cy="593617"/>
            <a:chOff x="7784434" y="3468577"/>
            <a:chExt cx="1140822" cy="41642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787" y="3469717"/>
              <a:ext cx="1084475" cy="405362"/>
            </a:xfrm>
            <a:prstGeom prst="rect">
              <a:avLst/>
            </a:prstGeom>
          </p:spPr>
        </p:pic>
        <p:sp>
          <p:nvSpPr>
            <p:cNvPr id="16" name="Line Callout 3 (Border and Accent Bar) 15"/>
            <p:cNvSpPr/>
            <p:nvPr/>
          </p:nvSpPr>
          <p:spPr>
            <a:xfrm>
              <a:off x="7784434" y="3468577"/>
              <a:ext cx="1140822" cy="416427"/>
            </a:xfrm>
            <a:prstGeom prst="accent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183022"/>
                <a:gd name="adj8" fmla="val -60016"/>
              </a:avLst>
            </a:prstGeom>
            <a:noFill/>
            <a:ln w="9525" cap="flat" cmpd="sng" algn="ctr">
              <a:solidFill>
                <a:srgbClr val="0365C0">
                  <a:shade val="95000"/>
                  <a:satMod val="104999"/>
                </a:srgbClr>
              </a:solidFill>
              <a:prstDash val="solid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rtlCol="0" anchor="ctr"/>
            <a:lstStyle/>
            <a:p>
              <a:pPr defTabSz="3657600" hangingPunct="1">
                <a:defRPr/>
              </a:pPr>
              <a:endParaRPr lang="en-US" sz="7200">
                <a:solidFill>
                  <a:prstClr val="white"/>
                </a:solidFill>
                <a:latin typeface="Helvetica Light"/>
              </a:endParaRPr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8936235" y="5476442"/>
            <a:ext cx="955412" cy="1581922"/>
            <a:chOff x="7612604" y="3524956"/>
            <a:chExt cx="670236" cy="11097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139" y="3536319"/>
              <a:ext cx="628700" cy="1090979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9" name="Line Callout 3 (Border and Accent Bar) 18"/>
            <p:cNvSpPr/>
            <p:nvPr/>
          </p:nvSpPr>
          <p:spPr>
            <a:xfrm>
              <a:off x="7612604" y="3524956"/>
              <a:ext cx="670236" cy="1109723"/>
            </a:xfrm>
            <a:prstGeom prst="accent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81785"/>
                <a:gd name="adj6" fmla="val -42517"/>
                <a:gd name="adj7" fmla="val 132279"/>
                <a:gd name="adj8" fmla="val -206599"/>
              </a:avLst>
            </a:prstGeom>
            <a:noFill/>
            <a:ln w="9525" cap="flat" cmpd="sng" algn="ctr">
              <a:solidFill>
                <a:srgbClr val="0365C0">
                  <a:shade val="95000"/>
                  <a:satMod val="104999"/>
                </a:srgbClr>
              </a:solidFill>
              <a:prstDash val="solid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rtlCol="0" anchor="ctr"/>
            <a:lstStyle/>
            <a:p>
              <a:pPr defTabSz="3657600" hangingPunct="1">
                <a:defRPr/>
              </a:pPr>
              <a:endParaRPr lang="en-US" sz="7200">
                <a:solidFill>
                  <a:prstClr val="white"/>
                </a:solidFill>
                <a:latin typeface="Helvetica Light"/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8101518" y="10534491"/>
            <a:ext cx="2424895" cy="501962"/>
            <a:chOff x="7652464" y="4500273"/>
            <a:chExt cx="1701076" cy="352140"/>
          </a:xfrm>
        </p:grpSpPr>
        <p:pic>
          <p:nvPicPr>
            <p:cNvPr id="21" name="Picture 4" descr="Image result for radiant earth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5182" y="4530138"/>
              <a:ext cx="1649288" cy="32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Line Callout 3 (Border and Accent Bar) 21"/>
            <p:cNvSpPr/>
            <p:nvPr/>
          </p:nvSpPr>
          <p:spPr>
            <a:xfrm>
              <a:off x="7652464" y="4500273"/>
              <a:ext cx="1701076" cy="352140"/>
            </a:xfrm>
            <a:prstGeom prst="accent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95884"/>
                <a:gd name="adj6" fmla="val -19318"/>
                <a:gd name="adj7" fmla="val -286811"/>
                <a:gd name="adj8" fmla="val -53263"/>
              </a:avLst>
            </a:prstGeom>
            <a:noFill/>
            <a:ln w="9525" cap="flat" cmpd="sng" algn="ctr">
              <a:solidFill>
                <a:srgbClr val="0365C0">
                  <a:shade val="95000"/>
                  <a:satMod val="104999"/>
                </a:srgbClr>
              </a:solidFill>
              <a:prstDash val="solid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rtlCol="0" anchor="ctr"/>
            <a:lstStyle/>
            <a:p>
              <a:pPr defTabSz="3657600" hangingPunct="1">
                <a:defRPr/>
              </a:pPr>
              <a:endParaRPr lang="en-US" sz="7200">
                <a:solidFill>
                  <a:prstClr val="white"/>
                </a:solidFill>
                <a:latin typeface="Helvetica Light"/>
              </a:endParaRPr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19068084" y="7520420"/>
            <a:ext cx="870951" cy="1019027"/>
            <a:chOff x="7935079" y="4765894"/>
            <a:chExt cx="610970" cy="714851"/>
          </a:xfrm>
        </p:grpSpPr>
        <p:pic>
          <p:nvPicPr>
            <p:cNvPr id="24" name="Picture 6" descr="Image result for unep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206" y="4804698"/>
              <a:ext cx="575696" cy="676047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25" name="Line Callout 3 (Border and Accent Bar) 24"/>
            <p:cNvSpPr/>
            <p:nvPr/>
          </p:nvSpPr>
          <p:spPr>
            <a:xfrm>
              <a:off x="7935079" y="4765894"/>
              <a:ext cx="610970" cy="714851"/>
            </a:xfrm>
            <a:prstGeom prst="accent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81785"/>
                <a:gd name="adj6" fmla="val -42517"/>
                <a:gd name="adj7" fmla="val 124596"/>
                <a:gd name="adj8" fmla="val -280091"/>
              </a:avLst>
            </a:prstGeom>
            <a:noFill/>
            <a:ln w="9525" cap="flat" cmpd="sng" algn="ctr">
              <a:solidFill>
                <a:srgbClr val="0365C0">
                  <a:shade val="95000"/>
                  <a:satMod val="104999"/>
                </a:srgbClr>
              </a:solidFill>
              <a:prstDash val="solid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rtlCol="0" anchor="ctr"/>
            <a:lstStyle/>
            <a:p>
              <a:pPr defTabSz="3657600" hangingPunct="1">
                <a:defRPr/>
              </a:pPr>
              <a:endParaRPr lang="en-US" sz="7200">
                <a:solidFill>
                  <a:prstClr val="white"/>
                </a:solidFill>
                <a:latin typeface="Helvetica Light"/>
              </a:endParaRPr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6998503" y="2163763"/>
            <a:ext cx="1779283" cy="989909"/>
            <a:chOff x="1273365" y="2184135"/>
            <a:chExt cx="1248166" cy="6944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2"/>
            <a:srcRect r="5031" b="19217"/>
            <a:stretch/>
          </p:blipFill>
          <p:spPr>
            <a:xfrm>
              <a:off x="1299627" y="2195645"/>
              <a:ext cx="1221904" cy="672539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28" name="Line Callout 3 (Border and Accent Bar) 27"/>
            <p:cNvSpPr/>
            <p:nvPr/>
          </p:nvSpPr>
          <p:spPr>
            <a:xfrm>
              <a:off x="1273365" y="2184135"/>
              <a:ext cx="1248165" cy="694437"/>
            </a:xfrm>
            <a:prstGeom prst="accentBorderCallout3">
              <a:avLst>
                <a:gd name="adj1" fmla="val 18750"/>
                <a:gd name="adj2" fmla="val 105625"/>
                <a:gd name="adj3" fmla="val 19207"/>
                <a:gd name="adj4" fmla="val 117132"/>
                <a:gd name="adj5" fmla="val 112802"/>
                <a:gd name="adj6" fmla="val 117641"/>
                <a:gd name="adj7" fmla="val 298229"/>
                <a:gd name="adj8" fmla="val 5695"/>
              </a:avLst>
            </a:prstGeom>
            <a:noFill/>
            <a:ln w="9525" cap="flat" cmpd="sng" algn="ctr">
              <a:solidFill>
                <a:srgbClr val="0365C0">
                  <a:shade val="95000"/>
                  <a:satMod val="104999"/>
                </a:srgbClr>
              </a:solidFill>
              <a:prstDash val="solid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rtlCol="0" anchor="ctr"/>
            <a:lstStyle/>
            <a:p>
              <a:pPr defTabSz="3657600" hangingPunct="1">
                <a:defRPr/>
              </a:pPr>
              <a:endParaRPr lang="en-US" sz="7200">
                <a:solidFill>
                  <a:prstClr val="white"/>
                </a:solidFill>
                <a:latin typeface="Helvetica Light"/>
              </a:endParaRPr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9278934" y="8982493"/>
            <a:ext cx="1905084" cy="486561"/>
            <a:chOff x="305871" y="6030939"/>
            <a:chExt cx="1336420" cy="34133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14169" y="6030939"/>
              <a:ext cx="1328122" cy="339577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31" name="Line Callout 3 (Border and Accent Bar) 30"/>
            <p:cNvSpPr/>
            <p:nvPr/>
          </p:nvSpPr>
          <p:spPr>
            <a:xfrm>
              <a:off x="305871" y="6032510"/>
              <a:ext cx="1336420" cy="339764"/>
            </a:xfrm>
            <a:prstGeom prst="accent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9935"/>
                <a:gd name="adj6" fmla="val -49127"/>
                <a:gd name="adj7" fmla="val -127130"/>
                <a:gd name="adj8" fmla="val -100451"/>
              </a:avLst>
            </a:prstGeom>
            <a:noFill/>
            <a:ln w="9525" cap="flat" cmpd="sng" algn="ctr">
              <a:solidFill>
                <a:srgbClr val="0365C0">
                  <a:shade val="95000"/>
                  <a:satMod val="104999"/>
                </a:srgbClr>
              </a:solidFill>
              <a:prstDash val="solid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rtlCol="0" anchor="ctr"/>
            <a:lstStyle/>
            <a:p>
              <a:pPr defTabSz="3657600" hangingPunct="1">
                <a:defRPr/>
              </a:pPr>
              <a:endParaRPr lang="en-US" sz="7200">
                <a:solidFill>
                  <a:prstClr val="white"/>
                </a:solidFill>
                <a:latin typeface="Helvetica Light"/>
              </a:endParaRPr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5207224" y="10412574"/>
            <a:ext cx="1543861" cy="1095468"/>
            <a:chOff x="1772926" y="5301750"/>
            <a:chExt cx="1083025" cy="768478"/>
          </a:xfrm>
        </p:grpSpPr>
        <p:pic>
          <p:nvPicPr>
            <p:cNvPr id="33" name="Picture 2" descr="Image result for Data cube logo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926" y="5301750"/>
              <a:ext cx="1083025" cy="768478"/>
            </a:xfrm>
            <a:prstGeom prst="rect">
              <a:avLst/>
            </a:prstGeom>
            <a:solidFill>
              <a:srgbClr val="FFFFFF"/>
            </a:solidFill>
            <a:extLst/>
          </p:spPr>
        </p:pic>
        <p:sp>
          <p:nvSpPr>
            <p:cNvPr id="34" name="Line Callout 3 (Border and Accent Bar) 33"/>
            <p:cNvSpPr/>
            <p:nvPr/>
          </p:nvSpPr>
          <p:spPr>
            <a:xfrm>
              <a:off x="1781215" y="5307666"/>
              <a:ext cx="1074736" cy="758077"/>
            </a:xfrm>
            <a:prstGeom prst="accentBorderCallout3">
              <a:avLst>
                <a:gd name="adj1" fmla="val 28802"/>
                <a:gd name="adj2" fmla="val 107945"/>
                <a:gd name="adj3" fmla="val 27796"/>
                <a:gd name="adj4" fmla="val 123717"/>
                <a:gd name="adj5" fmla="val -4406"/>
                <a:gd name="adj6" fmla="val 123169"/>
                <a:gd name="adj7" fmla="val -42349"/>
                <a:gd name="adj8" fmla="val 111008"/>
              </a:avLst>
            </a:prstGeom>
            <a:noFill/>
            <a:ln w="9525" cap="flat" cmpd="sng" algn="ctr">
              <a:solidFill>
                <a:srgbClr val="0365C0">
                  <a:shade val="95000"/>
                  <a:satMod val="104999"/>
                </a:srgbClr>
              </a:solidFill>
              <a:prstDash val="solid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rtlCol="0" anchor="ctr"/>
            <a:lstStyle/>
            <a:p>
              <a:pPr defTabSz="3657600" hangingPunct="1">
                <a:defRPr/>
              </a:pPr>
              <a:endParaRPr lang="en-US" sz="7200">
                <a:solidFill>
                  <a:prstClr val="white"/>
                </a:solidFill>
                <a:latin typeface="Helvetica Light"/>
              </a:endParaRPr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9360798" y="9708607"/>
            <a:ext cx="1974736" cy="485136"/>
            <a:chOff x="2782244" y="5365422"/>
            <a:chExt cx="1385294" cy="340338"/>
          </a:xfrm>
        </p:grpSpPr>
        <p:pic>
          <p:nvPicPr>
            <p:cNvPr id="36" name="Picture 20" descr="Hom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276" y="5375579"/>
              <a:ext cx="1380262" cy="330181"/>
            </a:xfrm>
            <a:prstGeom prst="rect">
              <a:avLst/>
            </a:prstGeom>
            <a:solidFill>
              <a:srgbClr val="FFFFFF"/>
            </a:solidFill>
            <a:extLst/>
          </p:spPr>
        </p:pic>
        <p:sp>
          <p:nvSpPr>
            <p:cNvPr id="37" name="Line Callout 3 (Border and Accent Bar) 36"/>
            <p:cNvSpPr/>
            <p:nvPr/>
          </p:nvSpPr>
          <p:spPr>
            <a:xfrm>
              <a:off x="2782244" y="5365422"/>
              <a:ext cx="1385293" cy="332733"/>
            </a:xfrm>
            <a:prstGeom prst="accent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8509"/>
                <a:gd name="adj6" fmla="val -38876"/>
                <a:gd name="adj7" fmla="val -120233"/>
                <a:gd name="adj8" fmla="val -100959"/>
              </a:avLst>
            </a:prstGeom>
            <a:noFill/>
            <a:ln w="9525" cap="flat" cmpd="sng" algn="ctr">
              <a:solidFill>
                <a:srgbClr val="0365C0">
                  <a:shade val="95000"/>
                  <a:satMod val="104999"/>
                </a:srgbClr>
              </a:solidFill>
              <a:prstDash val="solid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rtlCol="0" anchor="ctr"/>
            <a:lstStyle/>
            <a:p>
              <a:pPr defTabSz="3657600" hangingPunct="1">
                <a:defRPr/>
              </a:pPr>
              <a:endParaRPr lang="en-US" sz="7200">
                <a:solidFill>
                  <a:prstClr val="white"/>
                </a:solidFill>
                <a:latin typeface="Helvetica Light"/>
              </a:endParaRPr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8739872" y="10412019"/>
            <a:ext cx="2159320" cy="608356"/>
            <a:chOff x="2982630" y="5727776"/>
            <a:chExt cx="1514762" cy="42675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009227" y="5727776"/>
              <a:ext cx="1475360" cy="426757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40" name="Line Callout 3 (Border and Accent Bar) 39"/>
            <p:cNvSpPr/>
            <p:nvPr/>
          </p:nvSpPr>
          <p:spPr>
            <a:xfrm>
              <a:off x="2982630" y="5730563"/>
              <a:ext cx="1514762" cy="394243"/>
            </a:xfrm>
            <a:prstGeom prst="accent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12"/>
                <a:gd name="adj6" fmla="val -35645"/>
                <a:gd name="adj7" fmla="val -115355"/>
                <a:gd name="adj8" fmla="val -75766"/>
              </a:avLst>
            </a:prstGeom>
            <a:noFill/>
            <a:ln w="9525" cap="flat" cmpd="sng" algn="ctr">
              <a:solidFill>
                <a:srgbClr val="0365C0">
                  <a:shade val="95000"/>
                  <a:satMod val="104999"/>
                </a:srgbClr>
              </a:solidFill>
              <a:prstDash val="solid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rtlCol="0" anchor="ctr"/>
            <a:lstStyle/>
            <a:p>
              <a:pPr defTabSz="3657600" hangingPunct="1">
                <a:defRPr/>
              </a:pPr>
              <a:endParaRPr lang="en-US" sz="7200">
                <a:solidFill>
                  <a:prstClr val="white"/>
                </a:solidFill>
                <a:latin typeface="Helvetica Light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8349924" y="11141601"/>
            <a:ext cx="2572079" cy="596681"/>
            <a:chOff x="2305784" y="4758355"/>
            <a:chExt cx="1804329" cy="41857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17"/>
            <a:srcRect t="28915" b="33773"/>
            <a:stretch/>
          </p:blipFill>
          <p:spPr>
            <a:xfrm>
              <a:off x="2305784" y="4758355"/>
              <a:ext cx="1804329" cy="411857"/>
            </a:xfrm>
            <a:prstGeom prst="rect">
              <a:avLst/>
            </a:prstGeom>
          </p:spPr>
        </p:pic>
        <p:sp>
          <p:nvSpPr>
            <p:cNvPr id="43" name="Line Callout 3 (Border and Accent Bar) 42"/>
            <p:cNvSpPr/>
            <p:nvPr/>
          </p:nvSpPr>
          <p:spPr>
            <a:xfrm>
              <a:off x="2328257" y="4766862"/>
              <a:ext cx="1764834" cy="410064"/>
            </a:xfrm>
            <a:prstGeom prst="accentBorderCallout3">
              <a:avLst>
                <a:gd name="adj1" fmla="val 15785"/>
                <a:gd name="adj2" fmla="val -3510"/>
                <a:gd name="adj3" fmla="val 18750"/>
                <a:gd name="adj4" fmla="val -16667"/>
                <a:gd name="adj5" fmla="val -99153"/>
                <a:gd name="adj6" fmla="val -21125"/>
                <a:gd name="adj7" fmla="val -212159"/>
                <a:gd name="adj8" fmla="val -52206"/>
              </a:avLst>
            </a:prstGeom>
            <a:noFill/>
            <a:ln w="9525" cap="flat" cmpd="sng" algn="ctr">
              <a:solidFill>
                <a:srgbClr val="0365C0">
                  <a:shade val="95000"/>
                  <a:satMod val="104999"/>
                </a:srgbClr>
              </a:solidFill>
              <a:prstDash val="solid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rtlCol="0" anchor="ctr"/>
            <a:lstStyle/>
            <a:p>
              <a:pPr defTabSz="3657600" hangingPunct="1">
                <a:defRPr/>
              </a:pPr>
              <a:endParaRPr lang="en-US" sz="7200">
                <a:solidFill>
                  <a:prstClr val="white"/>
                </a:solidFill>
                <a:latin typeface="Helvetica Light"/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5564695" y="3287438"/>
            <a:ext cx="1426813" cy="881499"/>
            <a:chOff x="1053316" y="1886665"/>
            <a:chExt cx="1000908" cy="618367"/>
          </a:xfrm>
        </p:grpSpPr>
        <p:sp>
          <p:nvSpPr>
            <p:cNvPr id="45" name="Line Callout 3 (Border and Accent Bar) 44"/>
            <p:cNvSpPr/>
            <p:nvPr/>
          </p:nvSpPr>
          <p:spPr>
            <a:xfrm>
              <a:off x="1053316" y="1933519"/>
              <a:ext cx="1000908" cy="522465"/>
            </a:xfrm>
            <a:prstGeom prst="accentBorderCallout3">
              <a:avLst>
                <a:gd name="adj1" fmla="val 22396"/>
                <a:gd name="adj2" fmla="val 107766"/>
                <a:gd name="adj3" fmla="val 20573"/>
                <a:gd name="adj4" fmla="val 133690"/>
                <a:gd name="adj5" fmla="val 77777"/>
                <a:gd name="adj6" fmla="val 131911"/>
                <a:gd name="adj7" fmla="val 200096"/>
                <a:gd name="adj8" fmla="val 102066"/>
              </a:avLst>
            </a:prstGeom>
            <a:solidFill>
              <a:srgbClr val="FFFFFF"/>
            </a:solidFill>
            <a:ln w="9525" cap="flat" cmpd="sng" algn="ctr">
              <a:solidFill>
                <a:srgbClr val="0365C0">
                  <a:shade val="95000"/>
                  <a:satMod val="104999"/>
                </a:srgbClr>
              </a:solidFill>
              <a:prstDash val="solid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rtlCol="0" anchor="ctr"/>
            <a:lstStyle/>
            <a:p>
              <a:pPr defTabSz="3657600" hangingPunct="1">
                <a:defRPr/>
              </a:pPr>
              <a:endParaRPr lang="en-US" sz="7200">
                <a:solidFill>
                  <a:prstClr val="white"/>
                </a:solidFill>
                <a:latin typeface="Helvetica Light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23119" y="1886665"/>
              <a:ext cx="931105" cy="618367"/>
            </a:xfrm>
            <a:prstGeom prst="rect">
              <a:avLst/>
            </a:prstGeom>
          </p:spPr>
        </p:pic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14397198" y="2212941"/>
            <a:ext cx="3566872" cy="1920647"/>
            <a:chOff x="11753321" y="1800848"/>
            <a:chExt cx="5004374" cy="269469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6265" y="3214684"/>
              <a:ext cx="1682575" cy="1129797"/>
            </a:xfrm>
            <a:prstGeom prst="rect">
              <a:avLst/>
            </a:prstGeom>
          </p:spPr>
        </p:pic>
        <p:sp>
          <p:nvSpPr>
            <p:cNvPr id="54" name="Line Callout 3 (Border and Accent Bar) 53"/>
            <p:cNvSpPr/>
            <p:nvPr/>
          </p:nvSpPr>
          <p:spPr>
            <a:xfrm>
              <a:off x="11753321" y="1800848"/>
              <a:ext cx="5004374" cy="2694694"/>
            </a:xfrm>
            <a:prstGeom prst="accentBorderCallout3">
              <a:avLst>
                <a:gd name="adj1" fmla="val 20107"/>
                <a:gd name="adj2" fmla="val -4679"/>
                <a:gd name="adj3" fmla="val 27573"/>
                <a:gd name="adj4" fmla="val -10455"/>
                <a:gd name="adj5" fmla="val 100000"/>
                <a:gd name="adj6" fmla="val -16667"/>
                <a:gd name="adj7" fmla="val 295862"/>
                <a:gd name="adj8" fmla="val -33196"/>
              </a:avLst>
            </a:prstGeom>
            <a:noFill/>
            <a:ln w="9525" cap="flat" cmpd="sng" algn="ctr">
              <a:solidFill>
                <a:srgbClr val="0365C0">
                  <a:shade val="95000"/>
                  <a:satMod val="104999"/>
                </a:srgbClr>
              </a:solidFill>
              <a:prstDash val="solid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rtlCol="0" anchor="ctr"/>
            <a:lstStyle/>
            <a:p>
              <a:pPr defTabSz="3657600" hangingPunct="1">
                <a:defRPr/>
              </a:pPr>
              <a:endParaRPr lang="en-US" sz="7200">
                <a:solidFill>
                  <a:prstClr val="white"/>
                </a:solidFill>
                <a:latin typeface="Helvetica Light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2077775" y="2008847"/>
              <a:ext cx="1471586" cy="879273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156034" y="3301917"/>
              <a:ext cx="2077514" cy="90302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4352239" y="2138433"/>
              <a:ext cx="2055231" cy="900689"/>
            </a:xfrm>
            <a:prstGeom prst="rect">
              <a:avLst/>
            </a:prstGeom>
          </p:spPr>
        </p:pic>
      </p:grpSp>
      <p:sp>
        <p:nvSpPr>
          <p:cNvPr id="59" name="Shape 145">
            <a:extLst>
              <a:ext uri="{FF2B5EF4-FFF2-40B4-BE49-F238E27FC236}">
                <a16:creationId xmlns:a16="http://schemas.microsoft.com/office/drawing/2014/main" id="{A594CFC1-8D32-1A48-807D-30B8E7A03D06}"/>
              </a:ext>
            </a:extLst>
          </p:cNvPr>
          <p:cNvSpPr/>
          <p:nvPr/>
        </p:nvSpPr>
        <p:spPr>
          <a:xfrm>
            <a:off x="922524" y="1106794"/>
            <a:ext cx="17172971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4400" b="1" dirty="0">
                <a:solidFill>
                  <a:schemeClr val="accent6">
                    <a:lumOff val="-21524"/>
                  </a:schemeClr>
                </a:solidFill>
              </a:rPr>
              <a:t>GEOSS Evolve </a:t>
            </a:r>
            <a:r>
              <a:rPr sz="4400" b="1" dirty="0">
                <a:solidFill>
                  <a:srgbClr val="A6AAA9"/>
                </a:solidFill>
              </a:rPr>
              <a:t>/</a:t>
            </a:r>
            <a:r>
              <a:rPr sz="4400" b="1" dirty="0"/>
              <a:t> </a:t>
            </a:r>
            <a:r>
              <a:rPr lang="en-US" sz="4400" b="1" dirty="0">
                <a:solidFill>
                  <a:schemeClr val="accent1"/>
                </a:solidFill>
              </a:rPr>
              <a:t>Improving Interoperability Leveraging Systems</a:t>
            </a:r>
            <a:endParaRPr sz="4400" b="1" dirty="0">
              <a:solidFill>
                <a:schemeClr val="accent1"/>
              </a:solidFill>
            </a:endParaRPr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9CD10FE2-B098-5941-BF5C-9D84D2D3A3A6}"/>
              </a:ext>
            </a:extLst>
          </p:cNvPr>
          <p:cNvSpPr/>
          <p:nvPr/>
        </p:nvSpPr>
        <p:spPr>
          <a:xfrm>
            <a:off x="3858781" y="4351344"/>
            <a:ext cx="1779648" cy="5777766"/>
          </a:xfrm>
          <a:prstGeom prst="leftBrace">
            <a:avLst/>
          </a:prstGeom>
          <a:noFill/>
          <a:ln w="53975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9061" y="6591008"/>
            <a:ext cx="3673721" cy="12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61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BBD9-1269-4A42-8E09-0B42F38D87A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02768" y="3257600"/>
            <a:ext cx="22178463" cy="7699276"/>
          </a:xfrm>
        </p:spPr>
        <p:txBody>
          <a:bodyPr>
            <a:no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To maintain an open,  </a:t>
            </a:r>
            <a:r>
              <a:rPr lang="en-US" sz="6000" b="1" i="1" dirty="0">
                <a:latin typeface="Calibri" panose="020F0502020204030204" pitchFamily="34" charset="0"/>
                <a:cs typeface="Calibri" panose="020F0502020204030204" pitchFamily="34" charset="0"/>
              </a:rPr>
              <a:t>user-driven collaborative GEOSS 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to ensure that we keep sharing data and knowledge at the global level to </a:t>
            </a:r>
            <a:r>
              <a:rPr lang="en-US" sz="6000" b="1" i="1" dirty="0">
                <a:latin typeface="Calibri" panose="020F0502020204030204" pitchFamily="34" charset="0"/>
                <a:cs typeface="Calibri" panose="020F0502020204030204" pitchFamily="34" charset="0"/>
              </a:rPr>
              <a:t>support the Delivery function of GEO</a:t>
            </a:r>
          </a:p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There is the need for additional capabilities &amp; analytics in GEOSS to </a:t>
            </a:r>
            <a:r>
              <a:rPr lang="en-US" sz="6000" b="1" i="1" dirty="0">
                <a:latin typeface="Calibri" panose="020F0502020204030204" pitchFamily="34" charset="0"/>
                <a:cs typeface="Calibri" panose="020F0502020204030204" pitchFamily="34" charset="0"/>
              </a:rPr>
              <a:t>transform data to knowledge for </a:t>
            </a:r>
            <a:r>
              <a:rPr lang="en-US" sz="6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decisionmaking</a:t>
            </a:r>
            <a:endParaRPr lang="en-US" sz="6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A global collaborative governance is needed that evolves with the times and </a:t>
            </a:r>
            <a:r>
              <a:rPr lang="en-US" sz="6000" b="1" i="1" dirty="0">
                <a:latin typeface="Calibri" panose="020F0502020204030204" pitchFamily="34" charset="0"/>
                <a:cs typeface="Calibri" panose="020F0502020204030204" pitchFamily="34" charset="0"/>
              </a:rPr>
              <a:t>harnesses new technologies and best practices</a:t>
            </a:r>
            <a:endParaRPr lang="it-IT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hape 145">
            <a:extLst>
              <a:ext uri="{FF2B5EF4-FFF2-40B4-BE49-F238E27FC236}">
                <a16:creationId xmlns:a16="http://schemas.microsoft.com/office/drawing/2014/main" id="{3C1C1375-E547-494D-8837-E420EA9DB250}"/>
              </a:ext>
            </a:extLst>
          </p:cNvPr>
          <p:cNvSpPr/>
          <p:nvPr/>
        </p:nvSpPr>
        <p:spPr>
          <a:xfrm>
            <a:off x="922524" y="1106794"/>
            <a:ext cx="8263481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4400" b="1" dirty="0">
                <a:solidFill>
                  <a:schemeClr val="accent6">
                    <a:lumOff val="-21524"/>
                  </a:schemeClr>
                </a:solidFill>
              </a:rPr>
              <a:t>GEOSS Evolve </a:t>
            </a:r>
            <a:r>
              <a:rPr sz="4400" b="1" dirty="0">
                <a:solidFill>
                  <a:srgbClr val="A6AAA9"/>
                </a:solidFill>
              </a:rPr>
              <a:t>/</a:t>
            </a:r>
            <a:r>
              <a:rPr sz="4400" b="1" dirty="0"/>
              <a:t> </a:t>
            </a:r>
            <a:r>
              <a:rPr lang="en-US" sz="4400" b="1" dirty="0">
                <a:solidFill>
                  <a:schemeClr val="accent1"/>
                </a:solidFill>
              </a:rPr>
              <a:t>Key Activities</a:t>
            </a:r>
            <a:endParaRPr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618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822848" y="6569968"/>
            <a:ext cx="23541701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7200" b="1" dirty="0"/>
              <a:t>GEOSS Evolution </a:t>
            </a:r>
            <a:r>
              <a:rPr lang="en-US" sz="7200" dirty="0"/>
              <a:t>: The GEOSS-Evolve Initiative</a:t>
            </a:r>
            <a:br>
              <a:rPr lang="en-US" sz="7200" dirty="0"/>
            </a:br>
            <a:r>
              <a:rPr lang="en-US" sz="7200" i="1" dirty="0"/>
              <a:t>A user Driven GEOSS for the Future</a:t>
            </a:r>
            <a:br>
              <a:rPr lang="en-US" sz="7200" dirty="0"/>
            </a:br>
            <a:endParaRPr sz="7200" i="1" dirty="0"/>
          </a:p>
        </p:txBody>
      </p:sp>
      <p:sp>
        <p:nvSpPr>
          <p:cNvPr id="6" name="Shape 124">
            <a:extLst>
              <a:ext uri="{FF2B5EF4-FFF2-40B4-BE49-F238E27FC236}">
                <a16:creationId xmlns:a16="http://schemas.microsoft.com/office/drawing/2014/main" id="{FA286504-E4B8-9145-BC34-1A95584A4B04}"/>
              </a:ext>
            </a:extLst>
          </p:cNvPr>
          <p:cNvSpPr/>
          <p:nvPr/>
        </p:nvSpPr>
        <p:spPr>
          <a:xfrm>
            <a:off x="1886562" y="9238182"/>
            <a:ext cx="18059431" cy="142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Ivan </a:t>
            </a:r>
            <a:r>
              <a:rPr lang="en-US" dirty="0" err="1"/>
              <a:t>DeLoatch</a:t>
            </a:r>
            <a:r>
              <a:rPr lang="en-US" dirty="0"/>
              <a:t> </a:t>
            </a:r>
            <a:r>
              <a:rPr dirty="0"/>
              <a:t>/ </a:t>
            </a:r>
            <a:r>
              <a:rPr lang="en-US" dirty="0"/>
              <a:t>Executive Director</a:t>
            </a:r>
            <a:r>
              <a:rPr dirty="0"/>
              <a:t> / </a:t>
            </a:r>
            <a:r>
              <a:rPr lang="en-US" dirty="0"/>
              <a:t>Federal Geographic Data Committee</a:t>
            </a:r>
          </a:p>
          <a:p>
            <a:r>
              <a:rPr lang="en-US" dirty="0"/>
              <a:t>Max </a:t>
            </a:r>
            <a:r>
              <a:rPr lang="en-US" dirty="0" err="1"/>
              <a:t>Craglia</a:t>
            </a:r>
            <a:r>
              <a:rPr lang="en-US" dirty="0"/>
              <a:t>/ JRC, Stefano </a:t>
            </a:r>
            <a:r>
              <a:rPr lang="en-US" dirty="0" err="1"/>
              <a:t>Nativia</a:t>
            </a:r>
            <a:r>
              <a:rPr lang="en-US" dirty="0"/>
              <a:t>, JRC</a:t>
            </a:r>
            <a:endParaRPr dirty="0"/>
          </a:p>
        </p:txBody>
      </p:sp>
      <p:sp>
        <p:nvSpPr>
          <p:cNvPr id="4" name="Shape 142">
            <a:extLst>
              <a:ext uri="{FF2B5EF4-FFF2-40B4-BE49-F238E27FC236}">
                <a16:creationId xmlns:a16="http://schemas.microsoft.com/office/drawing/2014/main" id="{AB35A3DB-CFB6-9D41-BF80-52749CC08F5F}"/>
              </a:ext>
            </a:extLst>
          </p:cNvPr>
          <p:cNvSpPr/>
          <p:nvPr/>
        </p:nvSpPr>
        <p:spPr>
          <a:xfrm>
            <a:off x="1586399" y="3595600"/>
            <a:ext cx="9009572" cy="223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A48A1-5878-5F4B-BEC9-41ECF228E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113" y="1457400"/>
            <a:ext cx="8731880" cy="48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11627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885</Words>
  <Application>Microsoft Macintosh PowerPoint</Application>
  <PresentationFormat>Custom</PresentationFormat>
  <Paragraphs>120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Helvetica Light</vt:lpstr>
      <vt:lpstr>Helvetica Neue</vt:lpstr>
      <vt:lpstr>Times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 Salvo</dc:creator>
  <cp:lastModifiedBy>Eldrich L. Frazier</cp:lastModifiedBy>
  <cp:revision>38</cp:revision>
  <dcterms:modified xsi:type="dcterms:W3CDTF">2018-05-03T08:21:54Z</dcterms:modified>
</cp:coreProperties>
</file>