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6" r:id="rId2"/>
    <p:sldId id="307" r:id="rId3"/>
    <p:sldId id="310" r:id="rId4"/>
    <p:sldId id="314" r:id="rId5"/>
    <p:sldId id="295" r:id="rId6"/>
    <p:sldId id="312" r:id="rId7"/>
    <p:sldId id="313" r:id="rId8"/>
    <p:sldId id="315" r:id="rId9"/>
    <p:sldId id="319" r:id="rId10"/>
    <p:sldId id="311" r:id="rId11"/>
    <p:sldId id="292" r:id="rId12"/>
    <p:sldId id="328" r:id="rId13"/>
    <p:sldId id="324" r:id="rId14"/>
    <p:sldId id="318" r:id="rId15"/>
    <p:sldId id="325" r:id="rId16"/>
    <p:sldId id="262" r:id="rId17"/>
    <p:sldId id="305" r:id="rId18"/>
    <p:sldId id="320" r:id="rId19"/>
    <p:sldId id="321" r:id="rId20"/>
    <p:sldId id="326" r:id="rId21"/>
    <p:sldId id="327" r:id="rId22"/>
    <p:sldId id="329" r:id="rId23"/>
    <p:sldId id="296" r:id="rId24"/>
    <p:sldId id="298" r:id="rId25"/>
    <p:sldId id="299" r:id="rId26"/>
    <p:sldId id="302" r:id="rId27"/>
    <p:sldId id="300" r:id="rId28"/>
    <p:sldId id="303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AEB"/>
    <a:srgbClr val="E6F9F1"/>
    <a:srgbClr val="ECFAF9"/>
    <a:srgbClr val="E5F8F9"/>
    <a:srgbClr val="DFF5DA"/>
    <a:srgbClr val="B6EE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41"/>
    <p:restoredTop sz="94631"/>
  </p:normalViewPr>
  <p:slideViewPr>
    <p:cSldViewPr>
      <p:cViewPr varScale="1">
        <p:scale>
          <a:sx n="50" d="100"/>
          <a:sy n="50" d="100"/>
        </p:scale>
        <p:origin x="600" y="20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808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3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1.png"/><Relationship Id="rId7" Type="http://schemas.openxmlformats.org/officeDocument/2006/relationships/image" Target="../media/image26.jpeg"/><Relationship Id="rId8" Type="http://schemas.openxmlformats.org/officeDocument/2006/relationships/image" Target="../media/image27.png"/><Relationship Id="rId9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9.tiff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0.png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2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160" y="12042576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age result for age of anxie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0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/>
          </p:cNvSpPr>
          <p:nvPr/>
        </p:nvSpPr>
        <p:spPr bwMode="auto">
          <a:xfrm>
            <a:off x="2542928" y="12114584"/>
            <a:ext cx="18313400" cy="1296144"/>
          </a:xfrm>
          <a:prstGeom prst="rect">
            <a:avLst/>
          </a:prstGeom>
          <a:solidFill>
            <a:srgbClr val="C5DBFB">
              <a:alpha val="8352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81278" bIns="0"/>
          <a:lstStyle>
            <a:lvl1pPr marL="39688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476"/>
              </a:spcBef>
            </a:pPr>
            <a:r>
              <a:rPr lang="en-US" altLang="en-US" sz="8000" smtClean="0">
                <a:solidFill>
                  <a:schemeClr val="accent5">
                    <a:lumMod val="50000"/>
                  </a:schemeClr>
                </a:solidFill>
                <a:latin typeface="Calibri Bold" charset="0"/>
                <a:sym typeface="Calibri Bold" charset="0"/>
              </a:rPr>
              <a:t>The </a:t>
            </a:r>
            <a:r>
              <a:rPr lang="en-US" altLang="en-US" sz="8000" dirty="0" smtClean="0">
                <a:solidFill>
                  <a:schemeClr val="accent5">
                    <a:lumMod val="50000"/>
                  </a:schemeClr>
                </a:solidFill>
                <a:latin typeface="Calibri Bold" charset="0"/>
                <a:sym typeface="Calibri Bold" charset="0"/>
              </a:rPr>
              <a:t>age of anxiety</a:t>
            </a:r>
            <a:endParaRPr lang="en-US" altLang="en-US" sz="8000" dirty="0">
              <a:solidFill>
                <a:schemeClr val="accent5">
                  <a:lumMod val="50000"/>
                </a:schemeClr>
              </a:solidFill>
              <a:latin typeface="Calibri Bold" charset="0"/>
              <a:sym typeface="Calibri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910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160" y="12042576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723932" cy="11610528"/>
          </a:xfrm>
          <a:prstGeom prst="rect">
            <a:avLst/>
          </a:prstGeom>
        </p:spPr>
      </p:pic>
      <p:sp>
        <p:nvSpPr>
          <p:cNvPr id="7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6818" y="28181"/>
            <a:ext cx="18357870" cy="1368151"/>
          </a:xfrm>
          <a:solidFill>
            <a:srgbClr val="F8FAEB"/>
          </a:solidFill>
        </p:spPr>
        <p:txBody>
          <a:bodyPr>
            <a:noAutofit/>
          </a:bodyPr>
          <a:lstStyle/>
          <a:p>
            <a:pPr marL="0" indent="0" algn="ctr" eaLnBrk="1" hangingPunct="1">
              <a:buFont typeface="Wingdings" charset="0"/>
              <a:buNone/>
            </a:pPr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Mean years in school </a:t>
            </a:r>
            <a:r>
              <a:rPr lang="en-US" sz="600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(linear) </a:t>
            </a:r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x GNI-per capita (log)</a:t>
            </a:r>
            <a:endParaRPr lang="en-US" sz="6000" dirty="0">
              <a:solidFill>
                <a:schemeClr val="accent5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6521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160" y="12042576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72" y="377279"/>
            <a:ext cx="24145328" cy="11305883"/>
          </a:xfrm>
          <a:prstGeom prst="rect">
            <a:avLst/>
          </a:prstGeom>
        </p:spPr>
      </p:pic>
      <p:sp>
        <p:nvSpPr>
          <p:cNvPr id="5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6818" y="28181"/>
            <a:ext cx="18357870" cy="1368151"/>
          </a:xfrm>
          <a:solidFill>
            <a:srgbClr val="F8FAEB"/>
          </a:solidFill>
        </p:spPr>
        <p:txBody>
          <a:bodyPr>
            <a:noAutofit/>
          </a:bodyPr>
          <a:lstStyle/>
          <a:p>
            <a:pPr marL="0" indent="0" algn="ctr" eaLnBrk="1" hangingPunct="1">
              <a:buFont typeface="Wingdings" charset="0"/>
              <a:buNone/>
            </a:pPr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Mean years in school </a:t>
            </a:r>
            <a:r>
              <a:rPr lang="en-US" sz="600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(linear) </a:t>
            </a:r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x GNI-per capita (log)</a:t>
            </a:r>
            <a:endParaRPr lang="en-US" sz="6000" dirty="0">
              <a:solidFill>
                <a:schemeClr val="accent5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1957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62649"/>
              </p:ext>
            </p:extLst>
          </p:nvPr>
        </p:nvGraphicFramePr>
        <p:xfrm>
          <a:off x="886744" y="1529408"/>
          <a:ext cx="21602400" cy="10729191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4320480"/>
                <a:gridCol w="4320480"/>
                <a:gridCol w="4320480"/>
                <a:gridCol w="4320480"/>
                <a:gridCol w="4320480"/>
              </a:tblGrid>
              <a:tr h="2576631"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Citations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Share </a:t>
                      </a:r>
                    </a:p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(1991-1995)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Share </a:t>
                      </a:r>
                    </a:p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(1999-2003)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Share</a:t>
                      </a:r>
                      <a:r>
                        <a:rPr lang="en-US" sz="5400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</a:p>
                    <a:p>
                      <a:r>
                        <a:rPr lang="en-US" sz="5400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(2005-2009)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Growth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</a:tr>
              <a:tr h="1358760"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Brazil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0.30%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0.60%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0.95%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6.61%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</a:tr>
              <a:tr h="1358760"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China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0.50%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1.50%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3.60%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11.5%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</a:tr>
              <a:tr h="1358760"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India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0.50%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0.80%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1.21%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5.03%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</a:tr>
              <a:tr h="1358760"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Turkey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0.10%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0.30%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0.57%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10.1%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</a:tr>
              <a:tr h="1358760"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S. Africa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0.20%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0.30%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0.32%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2.65%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</a:tr>
              <a:tr h="1358760"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US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44.2%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39.0%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29.3%</a:t>
                      </a:r>
                      <a:endParaRPr lang="en-US" sz="5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solidFill>
                            <a:srgbClr val="C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-2.25%</a:t>
                      </a:r>
                      <a:endParaRPr lang="en-US" sz="5400" dirty="0">
                        <a:solidFill>
                          <a:srgbClr val="C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4636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382688" y="305272"/>
            <a:ext cx="14744421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8800" b="1" dirty="0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rPr>
              <a:t>Big data requires new </a:t>
            </a:r>
            <a:r>
              <a:rPr lang="en-US" sz="8800" b="1" dirty="0" smtClean="0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rPr>
              <a:t>concepts</a:t>
            </a:r>
            <a:endParaRPr sz="8800" dirty="0">
              <a:solidFill>
                <a:schemeClr val="accent1"/>
              </a:solidFill>
            </a:endParaRP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1606824" y="2609528"/>
            <a:ext cx="12241360" cy="8640960"/>
            <a:chOff x="560388" y="591282"/>
            <a:chExt cx="7240812" cy="6247668"/>
          </a:xfrm>
        </p:grpSpPr>
        <p:sp>
          <p:nvSpPr>
            <p:cNvPr id="20" name="Line 20"/>
            <p:cNvSpPr>
              <a:spLocks noChangeShapeType="1"/>
            </p:cNvSpPr>
            <p:nvPr/>
          </p:nvSpPr>
          <p:spPr bwMode="auto">
            <a:xfrm flipV="1">
              <a:off x="699772" y="591282"/>
              <a:ext cx="4717608" cy="8757"/>
            </a:xfrm>
            <a:prstGeom prst="line">
              <a:avLst/>
            </a:prstGeom>
            <a:no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>
              <a:off x="560388" y="698124"/>
              <a:ext cx="0" cy="3720226"/>
            </a:xfrm>
            <a:prstGeom prst="line">
              <a:avLst/>
            </a:prstGeom>
            <a:no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5417379" y="605294"/>
              <a:ext cx="2383821" cy="2389072"/>
            </a:xfrm>
            <a:prstGeom prst="line">
              <a:avLst/>
            </a:prstGeom>
            <a:no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pic>
          <p:nvPicPr>
            <p:cNvPr id="23" name="Picture 27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10494" y="680609"/>
              <a:ext cx="4601454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" name="Picture 28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24930" y="897798"/>
              <a:ext cx="4603241" cy="3781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" name="Picture 29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141153" y="1113235"/>
              <a:ext cx="4603241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6" name="Picture 30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357378" y="1328671"/>
              <a:ext cx="4601454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7" name="Picture 3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573601" y="1544109"/>
              <a:ext cx="4601455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8" name="Picture 3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789825" y="1761297"/>
              <a:ext cx="4601454" cy="3781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9" name="Picture 3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004262" y="1976733"/>
              <a:ext cx="4603241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" name="Picture 3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220485" y="2192171"/>
              <a:ext cx="4603241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1" name="Picture 35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436709" y="2407607"/>
              <a:ext cx="4601454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2" name="Picture 3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652932" y="2624795"/>
              <a:ext cx="4601455" cy="3781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3" name="Picture 37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869156" y="2840233"/>
              <a:ext cx="4601454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" name="Picture 38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85380" y="3055669"/>
              <a:ext cx="4601455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39" name="TextBox 38"/>
          <p:cNvSpPr txBox="1"/>
          <p:nvPr/>
        </p:nvSpPr>
        <p:spPr>
          <a:xfrm>
            <a:off x="15144328" y="4481736"/>
            <a:ext cx="8407401" cy="5632311"/>
          </a:xfrm>
          <a:prstGeom prst="rect">
            <a:avLst/>
          </a:prstGeom>
          <a:solidFill>
            <a:srgbClr val="F8FAEB"/>
          </a:solidFill>
        </p:spPr>
        <p:txBody>
          <a:bodyPr wrap="square" rtlCol="0">
            <a:spAutoFit/>
          </a:bodyPr>
          <a:lstStyle/>
          <a:p>
            <a:pPr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AU" sz="7200" kern="1200" dirty="0" smtClean="0">
                <a:solidFill>
                  <a:srgbClr val="2D2D8A">
                    <a:lumMod val="75000"/>
                  </a:srgbClr>
                </a:solidFill>
                <a:latin typeface="Calibri"/>
                <a:ea typeface="ＭＳ Ｐゴシック" charset="0"/>
                <a:cs typeface="Calibri"/>
              </a:rPr>
              <a:t>How best to use the information provided by big data sources to support public policies </a:t>
            </a:r>
            <a:r>
              <a:rPr lang="en-AU" sz="7200" kern="1200" dirty="0" smtClean="0">
                <a:solidFill>
                  <a:srgbClr val="2D2D8A">
                    <a:lumMod val="75000"/>
                  </a:srgbClr>
                </a:solidFill>
                <a:latin typeface="Calibri"/>
                <a:ea typeface="ＭＳ Ｐゴシック" charset="0"/>
                <a:cs typeface="Calibri"/>
              </a:rPr>
              <a:t>in GEOSS?</a:t>
            </a:r>
            <a:endParaRPr lang="en-AU" sz="7200" kern="1200" dirty="0">
              <a:solidFill>
                <a:srgbClr val="2D2D8A">
                  <a:lumMod val="75000"/>
                </a:srgbClr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40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160" y="12042576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3645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160" y="12042576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age result for GEOSS"/>
          <p:cNvSpPr>
            <a:spLocks noChangeAspect="1" noChangeArrowheads="1"/>
          </p:cNvSpPr>
          <p:nvPr/>
        </p:nvSpPr>
        <p:spPr bwMode="auto">
          <a:xfrm>
            <a:off x="0" y="0"/>
            <a:ext cx="3419475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960" y="4049688"/>
            <a:ext cx="9865096" cy="39949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55096" y="953344"/>
            <a:ext cx="8064896" cy="1224136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r>
              <a:rPr lang="en-US" sz="720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Metadata hub</a:t>
            </a:r>
            <a:endParaRPr lang="en-US" sz="72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7079432" y="2681536"/>
            <a:ext cx="1080120" cy="1296144"/>
          </a:xfrm>
          <a:prstGeom prst="down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23048" y="9810328"/>
            <a:ext cx="8064896" cy="1224136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knowledge hub</a:t>
            </a:r>
            <a:endParaRPr lang="en-US" sz="72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7223448" y="8154144"/>
            <a:ext cx="1080120" cy="1296144"/>
          </a:xfrm>
          <a:prstGeom prst="down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96256" y="4481736"/>
            <a:ext cx="9145016" cy="4154984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6600" dirty="0" smtClean="0">
                <a:solidFill>
                  <a:schemeClr val="accent5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Trusted, reliable</a:t>
            </a:r>
            <a:r>
              <a:rPr lang="en-US" sz="6600" smtClean="0">
                <a:solidFill>
                  <a:schemeClr val="accent5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and expert </a:t>
            </a:r>
            <a:r>
              <a:rPr lang="en-US" sz="6600" dirty="0" smtClean="0">
                <a:solidFill>
                  <a:schemeClr val="accent5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guidance on best use of </a:t>
            </a:r>
            <a:r>
              <a:rPr lang="en-US" sz="6600" smtClean="0">
                <a:solidFill>
                  <a:schemeClr val="accent5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Earth observation data</a:t>
            </a:r>
            <a:endParaRPr lang="en-US" sz="6600" dirty="0">
              <a:solidFill>
                <a:schemeClr val="accent5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6482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02768" y="2393504"/>
            <a:ext cx="8064896" cy="1938992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r>
              <a:rPr lang="en-US" sz="6000" i="1" dirty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Analytical scaling</a:t>
            </a:r>
            <a:r>
              <a:rPr lang="en-US" sz="6000" dirty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6000" dirty="0" smtClean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from the </a:t>
            </a:r>
            <a:r>
              <a:rPr lang="en-US" sz="6000" dirty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desktop </a:t>
            </a:r>
            <a:r>
              <a:rPr lang="en-US" sz="6000" dirty="0" smtClean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to </a:t>
            </a:r>
            <a:r>
              <a:rPr lang="en-US" sz="6000" smtClean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the cloud</a:t>
            </a:r>
            <a:endParaRPr lang="en-US" sz="6000" dirty="0">
              <a:solidFill>
                <a:srgbClr val="10383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18792" y="5345832"/>
            <a:ext cx="7920880" cy="2123658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r>
              <a:rPr lang="en-US" sz="6600" i="1" dirty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Collaborative work</a:t>
            </a:r>
            <a:r>
              <a:rPr lang="en-US" sz="6600" dirty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660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share </a:t>
            </a:r>
            <a:r>
              <a:rPr lang="en-US" sz="6600" smtClean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results</a:t>
            </a:r>
            <a:endParaRPr lang="en-US" sz="6600" dirty="0">
              <a:solidFill>
                <a:srgbClr val="10383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6784" y="8226152"/>
            <a:ext cx="7920880" cy="3139321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r>
              <a:rPr lang="en-US" sz="6600" i="1" dirty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Replication</a:t>
            </a:r>
            <a:r>
              <a:rPr lang="en-US" sz="6600" dirty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6600" dirty="0" smtClean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countries build </a:t>
            </a:r>
            <a:r>
              <a:rPr lang="en-US" sz="6600" dirty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their own infrastructure.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733" y="665312"/>
            <a:ext cx="9279873" cy="1107996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3266"/>
              </a:spcBef>
            </a:pPr>
            <a:r>
              <a:rPr lang="en-US" sz="6600" b="1" dirty="0" smtClean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Needs</a:t>
            </a:r>
            <a:endParaRPr lang="en-US" sz="6600" b="1" dirty="0">
              <a:solidFill>
                <a:schemeClr val="accent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0391800" y="737320"/>
            <a:ext cx="0" cy="10709252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959752" y="665312"/>
            <a:ext cx="7920880" cy="1107996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3266"/>
              </a:spcBef>
            </a:pPr>
            <a:r>
              <a:rPr lang="en-US" sz="6600" b="1" smtClean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Design</a:t>
            </a:r>
            <a:endParaRPr lang="en-US" sz="6600" b="1" dirty="0">
              <a:solidFill>
                <a:schemeClr val="accent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9815736" y="5633864"/>
            <a:ext cx="1800200" cy="1440160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40">
              <a:solidFill>
                <a:srgbClr val="10383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384688" y="5417840"/>
            <a:ext cx="4968552" cy="1938992"/>
          </a:xfrm>
          <a:prstGeom prst="rect">
            <a:avLst/>
          </a:prstGeom>
          <a:solidFill>
            <a:srgbClr val="F8FAEB"/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3266"/>
              </a:spcBef>
            </a:pPr>
            <a:r>
              <a:rPr lang="en-US" sz="6000" dirty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Cloud computing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92000" y="9450288"/>
            <a:ext cx="5040560" cy="1015663"/>
          </a:xfrm>
          <a:prstGeom prst="rect">
            <a:avLst/>
          </a:prstGeom>
          <a:solidFill>
            <a:srgbClr val="F8FAEB"/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3266"/>
              </a:spcBef>
            </a:pPr>
            <a:r>
              <a:rPr lang="en-US" sz="600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Data </a:t>
            </a:r>
            <a:r>
              <a:rPr lang="en-US" sz="600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cubes?</a:t>
            </a:r>
            <a:endParaRPr lang="en-US" sz="6000" dirty="0">
              <a:solidFill>
                <a:schemeClr val="accent5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5" name="Picture 2" descr="esultado de imagem para cloud computi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80032" y="5129808"/>
            <a:ext cx="4639364" cy="270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543928" y="2825552"/>
            <a:ext cx="6336704" cy="1015663"/>
          </a:xfrm>
          <a:prstGeom prst="rect">
            <a:avLst/>
          </a:prstGeom>
          <a:solidFill>
            <a:srgbClr val="F8FAEB"/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3266"/>
              </a:spcBef>
            </a:pPr>
            <a:r>
              <a:rPr lang="en-US" sz="600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data analytics?</a:t>
            </a:r>
            <a:endParaRPr lang="en-US" sz="6000" dirty="0">
              <a:solidFill>
                <a:schemeClr val="accent5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7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160" y="12042576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4508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0"/>
          <p:cNvSpPr>
            <a:spLocks noChangeArrowheads="1"/>
          </p:cNvSpPr>
          <p:nvPr/>
        </p:nvSpPr>
        <p:spPr bwMode="auto">
          <a:xfrm>
            <a:off x="11183888" y="521296"/>
            <a:ext cx="5544616" cy="4896544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rgbClr val="CC9900"/>
              </a:gs>
              <a:gs pos="50000">
                <a:srgbClr val="E3C774"/>
              </a:gs>
              <a:gs pos="100000">
                <a:srgbClr val="CC99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  <a:cs typeface="+mn-cs"/>
            </a:endParaRPr>
          </a:p>
        </p:txBody>
      </p:sp>
      <p:pic>
        <p:nvPicPr>
          <p:cNvPr id="5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75976" y="2105472"/>
            <a:ext cx="3818235" cy="2962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1" descr="sentinel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04768" y="8082136"/>
            <a:ext cx="3647579" cy="3182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024648" y="377280"/>
            <a:ext cx="5904656" cy="237626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60752" y="305272"/>
            <a:ext cx="3456384" cy="34605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736616" y="4625752"/>
            <a:ext cx="5930805" cy="2653397"/>
          </a:xfrm>
          <a:solidFill>
            <a:srgbClr val="F8FAEB"/>
          </a:solidFill>
        </p:spPr>
        <p:txBody>
          <a:bodyPr>
            <a:noAutofit/>
          </a:bodyPr>
          <a:lstStyle/>
          <a:p>
            <a:pPr marL="0" indent="0" algn="ctr" eaLnBrk="1" hangingPunct="1">
              <a:buFont typeface="Wingdings" charset="0"/>
              <a:buNone/>
            </a:pPr>
            <a:r>
              <a:rPr lang="en-US" sz="6000" dirty="0" err="1">
                <a:solidFill>
                  <a:srgbClr val="00005E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sz="6000" dirty="0" err="1" smtClean="0">
                <a:solidFill>
                  <a:srgbClr val="00005E"/>
                </a:solidFill>
                <a:latin typeface="Calibri" charset="0"/>
                <a:ea typeface="Calibri" charset="0"/>
                <a:cs typeface="Calibri" charset="0"/>
              </a:rPr>
              <a:t>ultisensor</a:t>
            </a:r>
            <a:r>
              <a:rPr lang="en-US" sz="6000" dirty="0" smtClean="0">
                <a:solidFill>
                  <a:srgbClr val="00005E"/>
                </a:solidFill>
                <a:latin typeface="Calibri" charset="0"/>
                <a:ea typeface="Calibri" charset="0"/>
                <a:cs typeface="Calibri" charset="0"/>
              </a:rPr>
              <a:t> data</a:t>
            </a:r>
            <a:endParaRPr lang="en-US" sz="6000" dirty="0">
              <a:solidFill>
                <a:srgbClr val="00005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20328904" y="3905672"/>
            <a:ext cx="792088" cy="720080"/>
          </a:xfrm>
          <a:prstGeom prst="downArrow">
            <a:avLst/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Down Arrow 11"/>
          <p:cNvSpPr/>
          <p:nvPr/>
        </p:nvSpPr>
        <p:spPr>
          <a:xfrm rot="10800000">
            <a:off x="20328904" y="7218040"/>
            <a:ext cx="792088" cy="720080"/>
          </a:xfrm>
          <a:prstGeom prst="downArrow">
            <a:avLst/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255896" y="7074024"/>
            <a:ext cx="5930805" cy="2653397"/>
          </a:xfrm>
          <a:solidFill>
            <a:srgbClr val="F8FAEB"/>
          </a:solidFill>
        </p:spPr>
        <p:txBody>
          <a:bodyPr>
            <a:noAutofit/>
          </a:bodyPr>
          <a:lstStyle/>
          <a:p>
            <a:pPr marL="0" indent="0" algn="ctr" eaLnBrk="1" hangingPunct="1">
              <a:buFont typeface="Wingdings" charset="0"/>
              <a:buNone/>
            </a:pPr>
            <a:r>
              <a:rPr lang="en-US" sz="6000" dirty="0" smtClean="0">
                <a:solidFill>
                  <a:srgbClr val="00005E"/>
                </a:solidFill>
                <a:latin typeface="Calibri" charset="0"/>
                <a:ea typeface="Calibri" charset="0"/>
                <a:cs typeface="Calibri" charset="0"/>
              </a:rPr>
              <a:t>Flexible data cube architectures</a:t>
            </a:r>
            <a:endParaRPr lang="en-US" sz="6000" dirty="0">
              <a:solidFill>
                <a:srgbClr val="00005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13560152" y="5705872"/>
            <a:ext cx="864096" cy="1008112"/>
          </a:xfrm>
          <a:prstGeom prst="downArrow">
            <a:avLst/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7264" y="809328"/>
            <a:ext cx="5112568" cy="48245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Down Arrow 15"/>
          <p:cNvSpPr/>
          <p:nvPr/>
        </p:nvSpPr>
        <p:spPr>
          <a:xfrm>
            <a:off x="7799512" y="5849888"/>
            <a:ext cx="720080" cy="1080120"/>
          </a:xfrm>
          <a:prstGeom prst="downArrow">
            <a:avLst/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35216" y="7074024"/>
            <a:ext cx="5714781" cy="2653397"/>
          </a:xfrm>
          <a:solidFill>
            <a:srgbClr val="F8FAEB"/>
          </a:solidFill>
        </p:spPr>
        <p:txBody>
          <a:bodyPr>
            <a:noAutofit/>
          </a:bodyPr>
          <a:lstStyle/>
          <a:p>
            <a:pPr marL="0" indent="0" algn="ctr" eaLnBrk="1" hangingPunct="1">
              <a:buFont typeface="Wingdings" charset="0"/>
              <a:buNone/>
            </a:pPr>
            <a:r>
              <a:rPr lang="en-US" sz="6000" dirty="0" smtClean="0">
                <a:solidFill>
                  <a:srgbClr val="00005E"/>
                </a:solidFill>
                <a:latin typeface="Calibri" charset="0"/>
                <a:ea typeface="Calibri" charset="0"/>
                <a:cs typeface="Calibri" charset="0"/>
              </a:rPr>
              <a:t>Innovative, shared algorithms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688" y="665311"/>
            <a:ext cx="4248472" cy="5112569"/>
          </a:xfrm>
          <a:prstGeom prst="rect">
            <a:avLst/>
          </a:prstGeom>
        </p:spPr>
      </p:pic>
      <p:sp>
        <p:nvSpPr>
          <p:cNvPr id="21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4696" y="7362056"/>
            <a:ext cx="4176464" cy="2088232"/>
          </a:xfrm>
          <a:solidFill>
            <a:srgbClr val="F8FAEB"/>
          </a:solidFill>
        </p:spPr>
        <p:txBody>
          <a:bodyPr>
            <a:noAutofit/>
          </a:bodyPr>
          <a:lstStyle/>
          <a:p>
            <a:pPr marL="0" indent="0" algn="ctr" eaLnBrk="1" hangingPunct="1">
              <a:buFont typeface="Wingdings" charset="0"/>
              <a:buNone/>
            </a:pPr>
            <a:r>
              <a:rPr lang="en-US" sz="6000" dirty="0" smtClean="0">
                <a:solidFill>
                  <a:srgbClr val="00005E"/>
                </a:solidFill>
                <a:latin typeface="Calibri" charset="0"/>
                <a:ea typeface="Calibri" charset="0"/>
                <a:cs typeface="Calibri" charset="0"/>
              </a:rPr>
              <a:t>In-situ observations</a:t>
            </a:r>
          </a:p>
        </p:txBody>
      </p:sp>
      <p:sp>
        <p:nvSpPr>
          <p:cNvPr id="22" name="Down Arrow 21"/>
          <p:cNvSpPr/>
          <p:nvPr/>
        </p:nvSpPr>
        <p:spPr>
          <a:xfrm>
            <a:off x="2110880" y="6209928"/>
            <a:ext cx="720080" cy="1080120"/>
          </a:xfrm>
          <a:prstGeom prst="downArrow">
            <a:avLst/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678832" y="9954344"/>
            <a:ext cx="15337704" cy="1368151"/>
          </a:xfrm>
          <a:solidFill>
            <a:srgbClr val="F8FAEB"/>
          </a:solidFill>
        </p:spPr>
        <p:txBody>
          <a:bodyPr>
            <a:noAutofit/>
          </a:bodyPr>
          <a:lstStyle/>
          <a:p>
            <a:pPr marL="0" indent="0" algn="ctr" eaLnBrk="1" hangingPunct="1">
              <a:buFont typeface="Wingdings" charset="0"/>
              <a:buNone/>
            </a:pPr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Realistic case studies and research investment</a:t>
            </a:r>
            <a:endParaRPr lang="en-US" sz="6000" dirty="0">
              <a:solidFill>
                <a:schemeClr val="accent5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160" y="12042576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160" y="12042576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1256"/>
            <a:ext cx="17064538" cy="113052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327216" y="3041576"/>
            <a:ext cx="7056784" cy="6740307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 Global South will only use EO information which is free at the point of access</a:t>
            </a:r>
            <a:r>
              <a:rPr lang="en-US" sz="7200" dirty="0" smtClean="0">
                <a:latin typeface="Calibri" charset="0"/>
                <a:ea typeface="Calibri" charset="0"/>
                <a:cs typeface="Calibri" charset="0"/>
              </a:rPr>
              <a:t>. How to pay for it?</a:t>
            </a:r>
            <a:endParaRPr lang="en-US" sz="72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74776" y="305272"/>
            <a:ext cx="15072320" cy="1200329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7200" b="1" dirty="0" smtClean="0">
                <a:solidFill>
                  <a:schemeClr val="accent5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sz="7200" b="1" smtClean="0">
                <a:solidFill>
                  <a:schemeClr val="accent5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Facebook-Waze-WhatsApp effect</a:t>
            </a:r>
            <a:endParaRPr lang="en-US" sz="7200" b="1" dirty="0">
              <a:solidFill>
                <a:schemeClr val="accent5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2051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160" y="12042576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579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160" y="12042576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980988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98712" y="1961456"/>
            <a:ext cx="15193688" cy="8956298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“Globalization has given </a:t>
            </a:r>
            <a:r>
              <a:rPr lang="en-US" sz="7200" dirty="0">
                <a:latin typeface="Calibri" charset="0"/>
                <a:ea typeface="Calibri" charset="0"/>
                <a:cs typeface="Calibri" charset="0"/>
              </a:rPr>
              <a:t>a cosmopolitan character to production and consumption in every </a:t>
            </a:r>
            <a:r>
              <a:rPr lang="en-US" sz="7200" dirty="0" smtClean="0">
                <a:latin typeface="Calibri" charset="0"/>
                <a:ea typeface="Calibri" charset="0"/>
                <a:cs typeface="Calibri" charset="0"/>
              </a:rPr>
              <a:t>country”. (</a:t>
            </a:r>
            <a:r>
              <a:rPr lang="mr-IN" sz="7200" dirty="0" smtClean="0">
                <a:latin typeface="Calibri" charset="0"/>
                <a:ea typeface="Calibri" charset="0"/>
                <a:cs typeface="Calibri" charset="0"/>
              </a:rPr>
              <a:t>…</a:t>
            </a:r>
            <a:r>
              <a:rPr lang="en-US" sz="7200" dirty="0" smtClean="0">
                <a:latin typeface="Calibri" charset="0"/>
                <a:ea typeface="Calibri" charset="0"/>
                <a:cs typeface="Calibri" charset="0"/>
              </a:rPr>
              <a:t>) The continuous technological revolution has transformed the </a:t>
            </a:r>
            <a:r>
              <a:rPr lang="en-US" sz="7200" dirty="0">
                <a:latin typeface="Calibri" charset="0"/>
                <a:ea typeface="Calibri" charset="0"/>
                <a:cs typeface="Calibri" charset="0"/>
              </a:rPr>
              <a:t>whole relations of </a:t>
            </a:r>
            <a:r>
              <a:rPr lang="en-US" sz="7200" dirty="0" smtClean="0">
                <a:latin typeface="Calibri" charset="0"/>
                <a:ea typeface="Calibri" charset="0"/>
                <a:cs typeface="Calibri" charset="0"/>
              </a:rPr>
              <a:t>society, bringing </a:t>
            </a:r>
            <a:r>
              <a:rPr lang="en-US" sz="7200" dirty="0">
                <a:latin typeface="Calibri" charset="0"/>
                <a:ea typeface="Calibri" charset="0"/>
                <a:cs typeface="Calibri" charset="0"/>
              </a:rPr>
              <a:t>about </a:t>
            </a:r>
            <a:r>
              <a:rPr lang="en-US" sz="7200" dirty="0" smtClean="0">
                <a:latin typeface="Calibri" charset="0"/>
                <a:ea typeface="Calibri" charset="0"/>
                <a:cs typeface="Calibri" charset="0"/>
              </a:rPr>
              <a:t>everlasting </a:t>
            </a:r>
            <a:r>
              <a:rPr lang="en-US" sz="7200" dirty="0">
                <a:latin typeface="Calibri" charset="0"/>
                <a:ea typeface="Calibri" charset="0"/>
                <a:cs typeface="Calibri" charset="0"/>
              </a:rPr>
              <a:t>uncertainty and agitation</a:t>
            </a:r>
            <a:r>
              <a:rPr lang="en-US" sz="7200" dirty="0" smtClean="0">
                <a:latin typeface="Calibri" charset="0"/>
                <a:ea typeface="Calibri" charset="0"/>
                <a:cs typeface="Calibri" charset="0"/>
              </a:rPr>
              <a:t>” (</a:t>
            </a:r>
            <a:r>
              <a:rPr lang="mr-IN" sz="7200" dirty="0" smtClean="0">
                <a:latin typeface="Calibri" charset="0"/>
                <a:ea typeface="Calibri" charset="0"/>
                <a:cs typeface="Calibri" charset="0"/>
              </a:rPr>
              <a:t>…</a:t>
            </a:r>
            <a:r>
              <a:rPr lang="en-US" sz="7200" dirty="0" smtClean="0">
                <a:latin typeface="Calibri" charset="0"/>
                <a:ea typeface="Calibri" charset="0"/>
                <a:cs typeface="Calibri" charset="0"/>
              </a:rPr>
              <a:t>) All that is solid melts into air”. </a:t>
            </a:r>
            <a:endParaRPr lang="en-US" sz="72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194" name="Picture 2" descr="he Castle of the Pyrenees, 19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9567" y="20572"/>
            <a:ext cx="7372129" cy="1173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9920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160" y="12042576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04" y="399680"/>
            <a:ext cx="23330592" cy="13316320"/>
          </a:xfrm>
          <a:prstGeom prst="rect">
            <a:avLst/>
          </a:prstGeom>
        </p:spPr>
      </p:pic>
      <p:sp>
        <p:nvSpPr>
          <p:cNvPr id="5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30382" y="9954344"/>
            <a:ext cx="11233248" cy="1368151"/>
          </a:xfrm>
          <a:solidFill>
            <a:srgbClr val="F8FAEB"/>
          </a:solidFill>
        </p:spPr>
        <p:txBody>
          <a:bodyPr>
            <a:noAutofit/>
          </a:bodyPr>
          <a:lstStyle/>
          <a:p>
            <a:pPr marL="0" indent="0" algn="ctr" eaLnBrk="1" hangingPunct="1">
              <a:buFont typeface="Wingdings" charset="0"/>
              <a:buNone/>
            </a:pPr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Science and deaths from disasters</a:t>
            </a:r>
            <a:endParaRPr lang="en-US" sz="6000" dirty="0">
              <a:solidFill>
                <a:schemeClr val="accent5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2317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160" y="12042576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79" y="449288"/>
            <a:ext cx="23690633" cy="11089232"/>
          </a:xfrm>
          <a:prstGeom prst="rect">
            <a:avLst/>
          </a:prstGeom>
        </p:spPr>
      </p:pic>
      <p:sp>
        <p:nvSpPr>
          <p:cNvPr id="5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2912080" y="305272"/>
            <a:ext cx="11233248" cy="1368151"/>
          </a:xfrm>
          <a:solidFill>
            <a:srgbClr val="F8FAEB"/>
          </a:solidFill>
        </p:spPr>
        <p:txBody>
          <a:bodyPr>
            <a:noAutofit/>
          </a:bodyPr>
          <a:lstStyle/>
          <a:p>
            <a:pPr marL="0" indent="0" algn="ctr" eaLnBrk="1" hangingPunct="1">
              <a:buFont typeface="Wingdings" charset="0"/>
              <a:buNone/>
            </a:pPr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Disaster </a:t>
            </a:r>
            <a:r>
              <a:rPr lang="en-US" sz="600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Science relative index</a:t>
            </a:r>
            <a:endParaRPr lang="en-US" sz="6000" dirty="0">
              <a:solidFill>
                <a:schemeClr val="accent5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8274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160" y="12042576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6" y="-198785"/>
            <a:ext cx="23929304" cy="1386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257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160" y="12042576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68" y="1169368"/>
            <a:ext cx="6948612" cy="1016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704" y="1025352"/>
            <a:ext cx="6692115" cy="10507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06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160" y="12042576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sosceles Triangle 2"/>
          <p:cNvSpPr>
            <a:spLocks noChangeArrowheads="1"/>
          </p:cNvSpPr>
          <p:nvPr/>
        </p:nvSpPr>
        <p:spPr bwMode="auto">
          <a:xfrm>
            <a:off x="6431360" y="1673424"/>
            <a:ext cx="11634762" cy="7579766"/>
          </a:xfrm>
          <a:prstGeom prst="triangle">
            <a:avLst>
              <a:gd name="adj" fmla="val 50000"/>
            </a:avLst>
          </a:prstGeom>
          <a:solidFill>
            <a:srgbClr val="F1F18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7799512" y="521296"/>
            <a:ext cx="991489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6000" dirty="0">
                <a:solidFill>
                  <a:srgbClr val="00005E"/>
                </a:solidFill>
                <a:latin typeface="Calibri" charset="0"/>
              </a:rPr>
              <a:t>State (</a:t>
            </a:r>
            <a:r>
              <a:rPr lang="en-US" altLang="en-US" sz="6000" i="1" dirty="0">
                <a:solidFill>
                  <a:srgbClr val="00005E"/>
                </a:solidFill>
                <a:latin typeface="Calibri" charset="0"/>
              </a:rPr>
              <a:t>power by technical staff</a:t>
            </a:r>
            <a:r>
              <a:rPr lang="en-US" altLang="en-US" sz="6000" dirty="0">
                <a:solidFill>
                  <a:srgbClr val="00005E"/>
                </a:solidFill>
                <a:latin typeface="Calibri" charset="0"/>
              </a:rPr>
              <a:t>)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5936416" y="9306272"/>
            <a:ext cx="709360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0" dirty="0">
                <a:solidFill>
                  <a:srgbClr val="00005E"/>
                </a:solidFill>
                <a:latin typeface="Calibri" charset="0"/>
              </a:rPr>
              <a:t>Society</a:t>
            </a:r>
          </a:p>
          <a:p>
            <a:pPr algn="ctr" eaLnBrk="1" hangingPunct="1"/>
            <a:r>
              <a:rPr lang="en-US" altLang="en-US" sz="6000" dirty="0">
                <a:solidFill>
                  <a:srgbClr val="00005E"/>
                </a:solidFill>
                <a:latin typeface="Calibri" charset="0"/>
              </a:rPr>
              <a:t>(</a:t>
            </a:r>
            <a:r>
              <a:rPr lang="en-US" altLang="en-US" sz="6000" i="1" dirty="0">
                <a:solidFill>
                  <a:srgbClr val="00005E"/>
                </a:solidFill>
                <a:latin typeface="Calibri" charset="0"/>
              </a:rPr>
              <a:t>public accountability</a:t>
            </a:r>
            <a:r>
              <a:rPr lang="en-US" altLang="en-US" sz="6000" dirty="0">
                <a:solidFill>
                  <a:srgbClr val="00005E"/>
                </a:solidFill>
                <a:latin typeface="Calibri" charset="0"/>
              </a:rPr>
              <a:t>)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046984" y="9306272"/>
            <a:ext cx="449514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0">
                <a:solidFill>
                  <a:srgbClr val="00005E"/>
                </a:solidFill>
                <a:latin typeface="Calibri" charset="0"/>
              </a:rPr>
              <a:t>Rule of law</a:t>
            </a:r>
          </a:p>
          <a:p>
            <a:pPr algn="ctr" eaLnBrk="1" hangingPunct="1"/>
            <a:r>
              <a:rPr lang="en-US" altLang="en-US" sz="6000" dirty="0">
                <a:solidFill>
                  <a:srgbClr val="00005E"/>
                </a:solidFill>
                <a:latin typeface="Calibri" charset="0"/>
              </a:rPr>
              <a:t>(</a:t>
            </a:r>
            <a:r>
              <a:rPr lang="en-US" altLang="en-US" sz="6000" i="1" dirty="0">
                <a:solidFill>
                  <a:srgbClr val="00005E"/>
                </a:solidFill>
                <a:latin typeface="Calibri" charset="0"/>
              </a:rPr>
              <a:t>limits power</a:t>
            </a:r>
            <a:r>
              <a:rPr lang="en-US" altLang="en-US" sz="6000" dirty="0">
                <a:solidFill>
                  <a:srgbClr val="00005E"/>
                </a:solidFill>
                <a:latin typeface="Calibri" charset="0"/>
              </a:rPr>
              <a:t>)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4696" y="1889448"/>
            <a:ext cx="6808881" cy="3312368"/>
          </a:xfrm>
          <a:solidFill>
            <a:srgbClr val="F8FAEB"/>
          </a:solidFill>
        </p:spPr>
        <p:txBody>
          <a:bodyPr>
            <a:noAutofit/>
          </a:bodyPr>
          <a:lstStyle/>
          <a:p>
            <a:r>
              <a:rPr lang="en-US" altLang="en-US" sz="6600" dirty="0">
                <a:solidFill>
                  <a:schemeClr val="accent5">
                    <a:lumMod val="50000"/>
                  </a:schemeClr>
                </a:solidFill>
                <a:latin typeface="Calibri" charset="0"/>
                <a:ea typeface="ＭＳ Ｐゴシック" charset="-128"/>
              </a:rPr>
              <a:t>Foundations of modern democracies</a:t>
            </a:r>
          </a:p>
        </p:txBody>
      </p:sp>
    </p:spTree>
    <p:extLst>
      <p:ext uri="{BB962C8B-B14F-4D97-AF65-F5344CB8AC3E}">
        <p14:creationId xmlns:p14="http://schemas.microsoft.com/office/powerpoint/2010/main" val="4445807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160" y="12042576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ntino_brasi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80" y="-14033"/>
            <a:ext cx="16345816" cy="137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7232560" y="3761656"/>
            <a:ext cx="6569795" cy="3168352"/>
          </a:xfrm>
          <a:prstGeom prst="rect">
            <a:avLst/>
          </a:prstGeom>
          <a:solidFill>
            <a:srgbClr val="F8FAEB">
              <a:alpha val="68000"/>
            </a:srgbClr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Cantino</a:t>
            </a:r>
            <a:r>
              <a:rPr kumimoji="0" lang="pt-BR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 </a:t>
            </a:r>
            <a:r>
              <a:rPr kumimoji="0" lang="pt-BR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planisphere</a:t>
            </a:r>
            <a:r>
              <a:rPr kumimoji="0" lang="pt-BR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 (1502) </a:t>
            </a:r>
            <a:endParaRPr kumimoji="0" lang="pt-BR" sz="66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733766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160" y="12042576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ntino_brasi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80" y="-14033"/>
            <a:ext cx="16345816" cy="137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7232560" y="3761656"/>
            <a:ext cx="6569795" cy="3168352"/>
          </a:xfrm>
          <a:prstGeom prst="rect">
            <a:avLst/>
          </a:prstGeom>
          <a:solidFill>
            <a:srgbClr val="F8FAEB">
              <a:alpha val="68000"/>
            </a:srgbClr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Cantino</a:t>
            </a:r>
            <a:r>
              <a:rPr kumimoji="0" lang="pt-BR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 </a:t>
            </a:r>
            <a:r>
              <a:rPr kumimoji="0" lang="pt-BR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planisphere</a:t>
            </a:r>
            <a:r>
              <a:rPr kumimoji="0" lang="pt-BR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 (1502) </a:t>
            </a:r>
            <a:endParaRPr kumimoji="0" lang="pt-BR" sz="66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576" y="377280"/>
            <a:ext cx="6768752" cy="110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959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160" y="12042576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36" y="737320"/>
            <a:ext cx="10369152" cy="940698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096" y="377280"/>
            <a:ext cx="10873208" cy="961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542928" y="377280"/>
            <a:ext cx="18866096" cy="1440160"/>
          </a:xfrm>
          <a:prstGeom prst="rect">
            <a:avLst/>
          </a:prstGeom>
          <a:solidFill>
            <a:srgbClr val="F8FAEB">
              <a:alpha val="81961"/>
            </a:srgbClr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EO as </a:t>
            </a:r>
            <a:r>
              <a:rPr kumimoji="0" lang="pt-BR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part</a:t>
            </a:r>
            <a:r>
              <a:rPr kumimoji="0" lang="pt-BR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 </a:t>
            </a:r>
            <a:r>
              <a:rPr kumimoji="0" lang="pt-BR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of</a:t>
            </a:r>
            <a:r>
              <a:rPr kumimoji="0" lang="pt-BR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 </a:t>
            </a:r>
            <a:r>
              <a:rPr kumimoji="0" lang="pt-BR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state-building</a:t>
            </a:r>
            <a:endParaRPr kumimoji="0" lang="pt-BR" sz="66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670720" y="10386392"/>
            <a:ext cx="10585176" cy="1015663"/>
          </a:xfrm>
          <a:prstGeom prst="rect">
            <a:avLst/>
          </a:prstGeom>
          <a:solidFill>
            <a:srgbClr val="DBEEF4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0" dirty="0" smtClean="0">
                <a:solidFill>
                  <a:srgbClr val="10253F"/>
                </a:solidFill>
                <a:latin typeface="Calibri" charset="0"/>
              </a:rPr>
              <a:t>Earth observation </a:t>
            </a:r>
            <a:r>
              <a:rPr lang="en-US" altLang="en-US" sz="6000" smtClean="0">
                <a:solidFill>
                  <a:srgbClr val="10253F"/>
                </a:solidFill>
                <a:latin typeface="Calibri" charset="0"/>
              </a:rPr>
              <a:t>as power</a:t>
            </a:r>
            <a:endParaRPr lang="en-US" altLang="en-US" sz="6000" dirty="0">
              <a:solidFill>
                <a:srgbClr val="10253F"/>
              </a:solidFill>
              <a:latin typeface="Calibri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12984088" y="10386392"/>
            <a:ext cx="10585176" cy="1015663"/>
          </a:xfrm>
          <a:prstGeom prst="rect">
            <a:avLst/>
          </a:prstGeom>
          <a:solidFill>
            <a:srgbClr val="DBEEF4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0" dirty="0" smtClean="0">
                <a:solidFill>
                  <a:srgbClr val="10253F"/>
                </a:solidFill>
                <a:latin typeface="Calibri" charset="0"/>
              </a:rPr>
              <a:t>Empowerment of </a:t>
            </a:r>
            <a:r>
              <a:rPr lang="en-US" altLang="en-US" sz="6000" smtClean="0">
                <a:solidFill>
                  <a:srgbClr val="10253F"/>
                </a:solidFill>
                <a:latin typeface="Calibri" charset="0"/>
              </a:rPr>
              <a:t>technical staff</a:t>
            </a:r>
            <a:endParaRPr lang="en-US" altLang="en-US" sz="6000" dirty="0">
              <a:solidFill>
                <a:srgbClr val="10253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98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1"/>
          <p:cNvSpPr>
            <a:spLocks/>
          </p:cNvSpPr>
          <p:nvPr/>
        </p:nvSpPr>
        <p:spPr bwMode="auto">
          <a:xfrm rot="-5400000">
            <a:off x="-2971800" y="6781800"/>
            <a:ext cx="12954000" cy="914400"/>
          </a:xfrm>
          <a:prstGeom prst="rect">
            <a:avLst/>
          </a:prstGeom>
          <a:gradFill rotWithShape="0">
            <a:gsLst>
              <a:gs pos="0">
                <a:srgbClr val="042148">
                  <a:alpha val="0"/>
                </a:srgbClr>
              </a:gs>
              <a:gs pos="100000">
                <a:srgbClr val="08479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2800"/>
          </a:p>
        </p:txBody>
      </p:sp>
      <p:sp>
        <p:nvSpPr>
          <p:cNvPr id="126978" name="Freeform 2"/>
          <p:cNvSpPr>
            <a:spLocks/>
          </p:cNvSpPr>
          <p:nvPr/>
        </p:nvSpPr>
        <p:spPr bwMode="auto">
          <a:xfrm>
            <a:off x="4419600" y="762000"/>
            <a:ext cx="16459200" cy="1219200"/>
          </a:xfrm>
          <a:custGeom>
            <a:avLst/>
            <a:gdLst>
              <a:gd name="T0" fmla="*/ 0 w 21600"/>
              <a:gd name="T1" fmla="*/ 2147483647 h 21600"/>
              <a:gd name="T2" fmla="*/ 0 w 21600"/>
              <a:gd name="T3" fmla="*/ 0 h 21600"/>
              <a:gd name="T4" fmla="*/ 2147483647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19050" cap="flat">
            <a:solidFill>
              <a:srgbClr val="006699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0"/>
          </a:p>
        </p:txBody>
      </p:sp>
      <p:pic>
        <p:nvPicPr>
          <p:cNvPr id="126979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1295400" cy="108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0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016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1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00876"/>
            <a:ext cx="12766676" cy="671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2" name="Picture 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226" y="0"/>
            <a:ext cx="11661773" cy="842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3" name="Picture 7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076" y="7000876"/>
            <a:ext cx="12480924" cy="671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4" name="Rectangle 8"/>
          <p:cNvSpPr>
            <a:spLocks/>
          </p:cNvSpPr>
          <p:nvPr/>
        </p:nvSpPr>
        <p:spPr bwMode="auto">
          <a:xfrm>
            <a:off x="3022600" y="5254626"/>
            <a:ext cx="18313400" cy="4264024"/>
          </a:xfrm>
          <a:prstGeom prst="rect">
            <a:avLst/>
          </a:prstGeom>
          <a:solidFill>
            <a:srgbClr val="C5DBFB">
              <a:alpha val="8352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81278" bIns="0"/>
          <a:lstStyle>
            <a:lvl1pPr marL="39688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476"/>
              </a:spcBef>
            </a:pPr>
            <a:r>
              <a:rPr lang="en-US" altLang="en-US" sz="6400" dirty="0">
                <a:solidFill>
                  <a:srgbClr val="002060"/>
                </a:solidFill>
                <a:latin typeface="Calibri Bold" charset="0"/>
                <a:sym typeface="Calibri Bold" charset="0"/>
              </a:rPr>
              <a:t> Environmental issues are best handled with participation of all citizens. </a:t>
            </a:r>
          </a:p>
          <a:p>
            <a:pPr eaLnBrk="1" hangingPunct="1">
              <a:spcBef>
                <a:spcPts val="1476"/>
              </a:spcBef>
            </a:pPr>
            <a:r>
              <a:rPr lang="en-US" altLang="en-US" sz="6400" dirty="0">
                <a:solidFill>
                  <a:srgbClr val="002060"/>
                </a:solidFill>
                <a:latin typeface="Calibri Bold" charset="0"/>
                <a:sym typeface="Calibri Bold" charset="0"/>
              </a:rPr>
              <a:t>Individuals shall have appropriate access to information concerning the environment. </a:t>
            </a:r>
          </a:p>
        </p:txBody>
      </p:sp>
      <p:sp>
        <p:nvSpPr>
          <p:cNvPr id="126985" name="Rectangle 8"/>
          <p:cNvSpPr>
            <a:spLocks/>
          </p:cNvSpPr>
          <p:nvPr/>
        </p:nvSpPr>
        <p:spPr bwMode="auto">
          <a:xfrm>
            <a:off x="3022600" y="0"/>
            <a:ext cx="18313400" cy="1168400"/>
          </a:xfrm>
          <a:prstGeom prst="rect">
            <a:avLst/>
          </a:prstGeom>
          <a:solidFill>
            <a:srgbClr val="C5DBFB">
              <a:alpha val="8352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81278" bIns="0"/>
          <a:lstStyle>
            <a:lvl1pPr marL="39688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476"/>
              </a:spcBef>
            </a:pPr>
            <a:r>
              <a:rPr lang="en-US" altLang="en-US" sz="7200" b="1">
                <a:solidFill>
                  <a:srgbClr val="002060"/>
                </a:solidFill>
                <a:latin typeface="Calibri Bold" charset="0"/>
                <a:sym typeface="Calibri Bold" charset="0"/>
              </a:rPr>
              <a:t>RIO-92 Declaration – principle #10</a:t>
            </a:r>
          </a:p>
        </p:txBody>
      </p:sp>
    </p:spTree>
    <p:extLst>
      <p:ext uri="{BB962C8B-B14F-4D97-AF65-F5344CB8AC3E}">
        <p14:creationId xmlns:p14="http://schemas.microsoft.com/office/powerpoint/2010/main" val="3447880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690632" cy="108760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48" y="5928"/>
            <a:ext cx="5344592" cy="2308324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Karl Marx </a:t>
            </a:r>
          </a:p>
          <a:p>
            <a:pPr algn="just"/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(05.05.1818)</a:t>
            </a:r>
            <a:r>
              <a:rPr lang="en-US" sz="7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72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016" y="10458400"/>
            <a:ext cx="16677053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465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160" y="12042576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760" y="449288"/>
            <a:ext cx="11665296" cy="107966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640272" y="4121696"/>
            <a:ext cx="8640960" cy="4524315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How best to use/provide/apply big Earth observation data</a:t>
            </a:r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  <a:endParaRPr lang="en-US" sz="72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4090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160" y="12042576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20" y="2537520"/>
            <a:ext cx="6912768" cy="60486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86744" y="9162256"/>
            <a:ext cx="7000776" cy="1200329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720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Decision-maker</a:t>
            </a:r>
            <a:endParaRPr lang="en-US" sz="72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AutoShape 2" descr="mage result for question mark"/>
          <p:cNvSpPr>
            <a:spLocks noChangeAspect="1" noChangeArrowheads="1"/>
          </p:cNvSpPr>
          <p:nvPr/>
        </p:nvSpPr>
        <p:spPr bwMode="auto">
          <a:xfrm>
            <a:off x="0" y="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5616" y="3761656"/>
            <a:ext cx="4144583" cy="41764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352240" y="3113584"/>
            <a:ext cx="7000776" cy="1200329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720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Globalization?</a:t>
            </a:r>
            <a:endParaRPr lang="en-US" sz="72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817736" y="-2935088"/>
            <a:ext cx="7000776" cy="1200329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720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Globalization?</a:t>
            </a:r>
            <a:endParaRPr lang="en-US" sz="72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352240" y="4769768"/>
            <a:ext cx="7000776" cy="1200329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720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Democracy?</a:t>
            </a:r>
            <a:endParaRPr lang="en-US" sz="72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352240" y="7794104"/>
            <a:ext cx="7000776" cy="1200329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Climate Change</a:t>
            </a:r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  <a:endParaRPr lang="en-US" sz="72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352240" y="9450288"/>
            <a:ext cx="7000776" cy="1200329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Future jobs</a:t>
            </a:r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  <a:endParaRPr lang="en-US" sz="72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352240" y="6353944"/>
            <a:ext cx="7000776" cy="1200329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Trad</a:t>
            </a:r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 policies</a:t>
            </a:r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  <a:endParaRPr lang="en-US" sz="72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05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160" y="12042576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5616" y="3761656"/>
            <a:ext cx="4144583" cy="41764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736" y="2537520"/>
            <a:ext cx="7632700" cy="609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424248" y="3113584"/>
            <a:ext cx="7000776" cy="1200329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Which data</a:t>
            </a:r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  <a:endParaRPr lang="en-US" sz="72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24248" y="5057800"/>
            <a:ext cx="7000776" cy="1200329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What products?</a:t>
            </a:r>
            <a:endParaRPr lang="en-US" sz="72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6744" y="9162256"/>
            <a:ext cx="7000776" cy="1200329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EO stakeholder</a:t>
            </a:r>
            <a:endParaRPr lang="en-US" sz="72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424248" y="6930008"/>
            <a:ext cx="7000776" cy="1200329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720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Make or buy?</a:t>
            </a:r>
            <a:endParaRPr lang="en-US" sz="72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24248" y="8730208"/>
            <a:ext cx="7000776" cy="2308324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How to improve my capacity</a:t>
            </a:r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  <a:endParaRPr lang="en-US" sz="72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0647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160" y="12042576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12" y="3473624"/>
            <a:ext cx="7099300" cy="4470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6744" y="8586192"/>
            <a:ext cx="7000776" cy="1200329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Private sector</a:t>
            </a:r>
            <a:endParaRPr lang="en-US" sz="72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5616" y="3761656"/>
            <a:ext cx="4144583" cy="41764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92200" y="3185592"/>
            <a:ext cx="9145016" cy="1107996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Innovation vs. risk</a:t>
            </a:r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  <a:endParaRPr lang="en-US" sz="66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992200" y="4841776"/>
            <a:ext cx="9145016" cy="1107996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What will the users need</a:t>
            </a:r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  <a:endParaRPr lang="en-US" sz="66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992200" y="6497960"/>
            <a:ext cx="9145016" cy="2123658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How to stand out on the crowd</a:t>
            </a:r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  <a:endParaRPr lang="en-US" sz="66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992200" y="9234264"/>
            <a:ext cx="9145016" cy="1107996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How to be profitable</a:t>
            </a:r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  <a:endParaRPr lang="en-US" sz="66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1564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160" y="12042576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96" y="3833664"/>
            <a:ext cx="7728637" cy="46805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02768" y="8658200"/>
            <a:ext cx="5544616" cy="1200329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720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Researcher</a:t>
            </a:r>
            <a:endParaRPr lang="en-US" sz="72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5656" y="3545632"/>
            <a:ext cx="3378200" cy="5295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3992200" y="3329608"/>
            <a:ext cx="6696744" cy="1107996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660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New methods!</a:t>
            </a:r>
            <a:endParaRPr lang="en-US" sz="66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92200" y="3482008"/>
            <a:ext cx="6696744" cy="1107996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660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New methods!</a:t>
            </a:r>
            <a:endParaRPr lang="en-US" sz="66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992200" y="5417840"/>
            <a:ext cx="6696744" cy="1107996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660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New knowledge!</a:t>
            </a:r>
            <a:endParaRPr lang="en-US" sz="66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992200" y="7434064"/>
            <a:ext cx="6696744" cy="1107996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More projects!</a:t>
            </a:r>
            <a:endParaRPr lang="en-US" sz="66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2908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160" y="12042576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83" y="377280"/>
            <a:ext cx="24177217" cy="1087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676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1762</TotalTime>
  <Words>437</Words>
  <Application>Microsoft Macintosh PowerPoint</Application>
  <PresentationFormat>Custom</PresentationFormat>
  <Paragraphs>103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Helvetica Light</vt:lpstr>
      <vt:lpstr>Helvetica Neue</vt:lpstr>
      <vt:lpstr>ＭＳ Ｐゴシック</vt:lpstr>
      <vt:lpstr>Arial</vt:lpstr>
      <vt:lpstr>Calibri</vt:lpstr>
      <vt:lpstr>Calibri Bold</vt:lpstr>
      <vt:lpstr>Wingdings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Foundations of modern democracies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De Salvo</dc:creator>
  <cp:lastModifiedBy>Gilberto Camara</cp:lastModifiedBy>
  <cp:revision>108</cp:revision>
  <dcterms:modified xsi:type="dcterms:W3CDTF">2018-05-04T12:02:26Z</dcterms:modified>
</cp:coreProperties>
</file>