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unknown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669" r:id="rId4"/>
    <p:sldId id="671" r:id="rId5"/>
    <p:sldId id="672" r:id="rId6"/>
    <p:sldId id="263" r:id="rId7"/>
    <p:sldId id="262" r:id="rId8"/>
    <p:sldId id="257" r:id="rId9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50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 Light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4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780"/>
    <p:restoredTop sz="74022"/>
  </p:normalViewPr>
  <p:slideViewPr>
    <p:cSldViewPr>
      <p:cViewPr varScale="1">
        <p:scale>
          <a:sx n="42" d="100"/>
          <a:sy n="42" d="100"/>
        </p:scale>
        <p:origin x="-1824" y="-112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interSettings" Target="printerSettings/printerSettings1.bin"/><Relationship Id="rId12" Type="http://schemas.openxmlformats.org/officeDocument/2006/relationships/presProps" Target="presProps.xml"/><Relationship Id="rId13" Type="http://schemas.openxmlformats.org/officeDocument/2006/relationships/viewProps" Target="viewProps.xml"/><Relationship Id="rId14" Type="http://schemas.openxmlformats.org/officeDocument/2006/relationships/theme" Target="theme/theme1.xml"/><Relationship Id="rId1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75057390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12923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1 To support climate change research, ESA delivers the Climate Change Initiative</a:t>
            </a:r>
            <a:r>
              <a:rPr lang="en-US" sz="700" dirty="0" smtClean="0"/>
              <a:t> </a:t>
            </a:r>
            <a:br>
              <a:rPr lang="en-US" sz="700" dirty="0" smtClean="0"/>
            </a:br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2 CCI involves a community of over 300  European researchers to produce robust, long-term, global satellite-based climate data records that meet the challenging requirements of the UNFCCC and IPCC and support the wider climate community.</a:t>
            </a:r>
            <a:r>
              <a:rPr lang="en-US" sz="700" dirty="0" smtClean="0"/>
              <a:t> </a:t>
            </a:r>
            <a:br>
              <a:rPr lang="en-US" sz="700" dirty="0" smtClean="0"/>
            </a:br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3 CCI develops a range of Essential Climate Variables using satellite data archives from ESA, Member States and third-parties. These ECVs are specified by GCOS and help to </a:t>
            </a:r>
            <a:r>
              <a:rPr lang="en-US" sz="7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characterise</a:t>
            </a: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 the climate and support climate research, policy making and climate services (in fact 8 ECV datasets have been transferred to Copernicus)</a:t>
            </a:r>
            <a:r>
              <a:rPr lang="en-US" sz="700" dirty="0" smtClean="0"/>
              <a:t> </a:t>
            </a:r>
            <a:br>
              <a:rPr lang="en-US" sz="700" dirty="0" smtClean="0"/>
            </a:br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4 CCI comprises: </a:t>
            </a:r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-   14 existing ECV projects + 9 new ones </a:t>
            </a:r>
            <a:r>
              <a:rPr lang="en-US" sz="7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eg</a:t>
            </a: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 SST, GHG, </a:t>
            </a:r>
            <a:r>
              <a:rPr lang="en-US" sz="7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wildefires</a:t>
            </a: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 etc.</a:t>
            </a:r>
            <a:r>
              <a:rPr lang="en-US" sz="700" dirty="0" smtClean="0"/>
              <a:t> </a:t>
            </a:r>
            <a:br>
              <a:rPr lang="en-US" sz="700" dirty="0" smtClean="0"/>
            </a:b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-Climate </a:t>
            </a:r>
            <a:r>
              <a:rPr lang="en-US" sz="7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modelling</a:t>
            </a: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 user group –  a forum through which the Earth Observation Data Community and Climate </a:t>
            </a:r>
            <a:r>
              <a:rPr lang="en-US" sz="7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Modelling</a:t>
            </a: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 Community can work closely together – feedback</a:t>
            </a:r>
            <a:r>
              <a:rPr lang="en-US" sz="700" dirty="0" smtClean="0"/>
              <a:t> </a:t>
            </a:r>
            <a:br>
              <a:rPr lang="en-US" sz="700" dirty="0" smtClean="0"/>
            </a:br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5 Data is 'open access'</a:t>
            </a:r>
            <a:r>
              <a:rPr lang="en-US" sz="700" dirty="0" smtClean="0"/>
              <a:t> </a:t>
            </a:r>
            <a:br>
              <a:rPr lang="en-US" sz="700" dirty="0" smtClean="0"/>
            </a:b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-Open data portal  </a:t>
            </a:r>
            <a:r>
              <a:rPr lang="en-US" sz="700" dirty="0" smtClean="0"/>
              <a:t> </a:t>
            </a:r>
            <a:br>
              <a:rPr lang="en-US" sz="700" dirty="0" smtClean="0"/>
            </a:b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-CCI toolbox – a freely available desktop app that allows users to manipulate combine and </a:t>
            </a:r>
            <a:r>
              <a:rPr lang="en-US" sz="7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analyse</a:t>
            </a:r>
            <a:r>
              <a:rPr lang="en-US" sz="700" dirty="0" smtClean="0"/>
              <a:t> </a:t>
            </a:r>
            <a:br>
              <a:rPr lang="en-US" sz="700" dirty="0" smtClean="0"/>
            </a:br>
            <a:r>
              <a:rPr lang="en-US" sz="700" dirty="0" smtClean="0"/>
              <a:t/>
            </a:r>
            <a:br>
              <a:rPr lang="en-US" sz="700" dirty="0" smtClean="0"/>
            </a:b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- also one can </a:t>
            </a:r>
            <a:r>
              <a:rPr lang="en-US" sz="700" dirty="0" err="1" smtClean="0">
                <a:latin typeface="Helvetica Neue"/>
                <a:ea typeface="Helvetica Neue"/>
                <a:cs typeface="Helvetica Neue"/>
                <a:sym typeface="Helvetica Neue"/>
              </a:rPr>
              <a:t>vizualise</a:t>
            </a:r>
            <a:r>
              <a:rPr lang="en-US" sz="700" dirty="0" smtClean="0">
                <a:latin typeface="Helvetica Neue"/>
                <a:ea typeface="Helvetica Neue"/>
                <a:cs typeface="Helvetica Neue"/>
                <a:sym typeface="Helvetica Neue"/>
              </a:rPr>
              <a:t> the datasets and  Climate from Space app </a:t>
            </a:r>
            <a:endParaRPr lang="en-GB" sz="700" dirty="0"/>
          </a:p>
        </p:txBody>
      </p:sp>
    </p:spTree>
    <p:extLst>
      <p:ext uri="{BB962C8B-B14F-4D97-AF65-F5344CB8AC3E}">
        <p14:creationId xmlns:p14="http://schemas.microsoft.com/office/powerpoint/2010/main" val="2189774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Since 2010 we have the ESA Climate Change Initiative, a dedicated R&amp;D </a:t>
            </a:r>
            <a:r>
              <a:rPr lang="en-US" sz="800" kern="1200" dirty="0" err="1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programme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, involving over 100 European research institutes and private sector partners.</a:t>
            </a: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They have produced 14 robust, long-term, global satellite-based Essential Climate Variables (as required by GCOS) that meet the challenging requirements of the UNFCCC and IPCC and support the wider climate community.</a:t>
            </a:r>
          </a:p>
          <a:p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They are pre-</a:t>
            </a:r>
            <a:r>
              <a:rPr lang="en-US" sz="800" kern="1200" dirty="0" err="1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operationa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, proof of concept projects. Once mature they are transferred to Copernicus climate services (CS3) – 8 so have transferred</a:t>
            </a:r>
          </a:p>
          <a:p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2018 sees 9 new ECV projects; R&amp;D to move remaining first tranche of CCI ECVs to maturity; and cross ECV research with engagement with climate modelling community for feedback, interdisciplinary projects so they ECVs are used in science projects.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Provides ECV data products for climate modelers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Wingdings" pitchFamily="2" charset="2"/>
              </a:rPr>
              <a:t>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 use satellite data to initialize, constrain, and validate models across a range of space and time scales (seasonal to centennial)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Wingdings" pitchFamily="2" charset="2"/>
              </a:rPr>
              <a:t>Better models result in improved predictions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à"/>
              <a:tabLst/>
              <a:defRPr/>
            </a:pPr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 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Wingdings" pitchFamily="2" charset="2"/>
              </a:rPr>
              <a:t>Satellite data is increasingly important for b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udget closure studies, as climate variables are interdependent. For example, Global energy budget - observed imbalance of energy at the top of the atmosphere is linked to the net heat content of the ocean (Loeb 2009). 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52977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Producing an ECV involves </a:t>
            </a:r>
            <a:r>
              <a:rPr lang="en-US" sz="800" b="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significant research, development and qualification effort </a:t>
            </a:r>
          </a:p>
          <a:p>
            <a:r>
              <a:rPr lang="en-US" sz="800" b="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W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e need to combine new observations from the data archives from 1980s 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Wingdings" pitchFamily="2" charset="2"/>
              </a:rPr>
              <a:t> 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illustrated here by the Soil </a:t>
            </a:r>
            <a:r>
              <a:rPr lang="en-US" sz="800" kern="1200" dirty="0" err="1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Moisture_cci</a:t>
            </a:r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The work requires: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Data acquisition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Considerable processing to calibrate and combine the various data sources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Develop and refine algorithms – e.g. to stich various satellite data together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Calculate and define uncertainties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Product validation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Setting up of climate data system architecture &amp; processing systems (IT)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Making open access climate data available to the climate research community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686088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Producing an ECV involves </a:t>
            </a:r>
            <a:r>
              <a:rPr lang="en-US" sz="800" b="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significant research, development and qualification effort </a:t>
            </a:r>
          </a:p>
          <a:p>
            <a:r>
              <a:rPr lang="en-US" sz="800" b="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W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e need to combine new observations from the data archives from 1980s 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Wingdings" pitchFamily="2" charset="2"/>
              </a:rPr>
              <a:t> </a:t>
            </a: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illustrated here by the Soil </a:t>
            </a:r>
            <a:r>
              <a:rPr lang="en-US" sz="800" kern="1200" dirty="0" err="1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Moisture_cci</a:t>
            </a:r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endParaRPr lang="en-US" sz="800" kern="1200" dirty="0">
              <a:solidFill>
                <a:schemeClr val="tx1"/>
              </a:solidFill>
              <a:effectLst/>
              <a:latin typeface="Calibri" pitchFamily="34" charset="0"/>
              <a:ea typeface="Helvetica Neue"/>
              <a:cs typeface="Helvetica Neue"/>
              <a:sym typeface="Helvetica Neue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The work requires:</a:t>
            </a:r>
            <a:endParaRPr lang="en-US" sz="8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Data acquisition</a:t>
            </a:r>
          </a:p>
          <a:p>
            <a:pPr marL="171450" marR="0" lvl="0" indent="-17145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Considerable processing to calibrate and combine the various data sources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Develop and refine algorithms – e.g. to stich various satellite data together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Calculate and define uncertainties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Product validation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Setting up of climate data system architecture &amp; processing systems (IT)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800" kern="1200" dirty="0">
                <a:solidFill>
                  <a:schemeClr val="tx1"/>
                </a:solidFill>
                <a:effectLst/>
                <a:latin typeface="Calibri" pitchFamily="34" charset="0"/>
                <a:ea typeface="Helvetica Neue"/>
                <a:cs typeface="Helvetica Neue"/>
                <a:sym typeface="Helvetica Neue"/>
              </a:rPr>
              <a:t>Making open access climate data available to the climate research community</a:t>
            </a:r>
          </a:p>
          <a:p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0686088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Open access data via portal</a:t>
            </a:r>
          </a:p>
          <a:p>
            <a:endParaRPr lang="en-US" sz="1200" dirty="0"/>
          </a:p>
          <a:p>
            <a:r>
              <a:rPr lang="en-US" sz="1200" dirty="0"/>
              <a:t>Toolbox – sandbox environment to </a:t>
            </a:r>
            <a:r>
              <a:rPr lang="en-US" sz="1200" dirty="0" err="1"/>
              <a:t>analyse</a:t>
            </a:r>
            <a:r>
              <a:rPr lang="en-US" sz="1200" dirty="0"/>
              <a:t> and manipulate ECVs with data</a:t>
            </a:r>
          </a:p>
          <a:p>
            <a:endParaRPr lang="en-US" sz="1200" dirty="0"/>
          </a:p>
          <a:p>
            <a:r>
              <a:rPr lang="en-US" sz="1200" dirty="0"/>
              <a:t>To visualize the data and find out more about CCI and the projects the tablet app – here you can see the sea level ECV data set</a:t>
            </a:r>
          </a:p>
          <a:p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46121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11776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70193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778000" y="2298700"/>
            <a:ext cx="20828000" cy="46482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sz="quarter" idx="1"/>
          </p:nvPr>
        </p:nvSpPr>
        <p:spPr>
          <a:xfrm>
            <a:off x="1778000" y="7073900"/>
            <a:ext cx="20828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hape 1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pic" idx="13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hape 10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hape 3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>
            <a:spLocks noGrp="1"/>
          </p:cNvSpPr>
          <p:nvPr>
            <p:ph type="pic" sz="half" idx="13"/>
          </p:nvPr>
        </p:nvSpPr>
        <p:spPr>
          <a:xfrm>
            <a:off x="13165980" y="1104900"/>
            <a:ext cx="9525001" cy="115062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xfrm>
            <a:off x="1651000" y="1104900"/>
            <a:ext cx="10223500" cy="56134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1651000" y="6845300"/>
            <a:ext cx="10223500" cy="5765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4400"/>
            </a:lvl1pPr>
            <a:lvl2pPr marL="0" indent="228600" algn="ctr">
              <a:spcBef>
                <a:spcPts val="0"/>
              </a:spcBef>
              <a:buSzTx/>
              <a:buNone/>
              <a:defRPr sz="4400"/>
            </a:lvl2pPr>
            <a:lvl3pPr marL="0" indent="457200" algn="ctr">
              <a:spcBef>
                <a:spcPts val="0"/>
              </a:spcBef>
              <a:buSzTx/>
              <a:buNone/>
              <a:defRPr sz="4400"/>
            </a:lvl3pPr>
            <a:lvl4pPr marL="0" indent="685800" algn="ctr">
              <a:spcBef>
                <a:spcPts val="0"/>
              </a:spcBef>
              <a:buSzTx/>
              <a:buNone/>
              <a:defRPr sz="4400"/>
            </a:lvl4pPr>
            <a:lvl5pPr marL="0" indent="914400" algn="ctr">
              <a:spcBef>
                <a:spcPts val="0"/>
              </a:spcBef>
              <a:buSzTx/>
              <a:buNone/>
              <a:defRPr sz="4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Shape 5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Shape 5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hape 5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>
            <a:spLocks noGrp="1"/>
          </p:cNvSpPr>
          <p:nvPr>
            <p:ph type="pic" sz="half" idx="13"/>
          </p:nvPr>
        </p:nvSpPr>
        <p:spPr>
          <a:xfrm>
            <a:off x="13169900" y="3238500"/>
            <a:ext cx="9525000" cy="920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Shape 6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Shape 67"/>
          <p:cNvSpPr>
            <a:spLocks noGrp="1"/>
          </p:cNvSpPr>
          <p:nvPr>
            <p:ph type="body" sz="half" idx="1"/>
          </p:nvPr>
        </p:nvSpPr>
        <p:spPr>
          <a:xfrm>
            <a:off x="1689100" y="3238500"/>
            <a:ext cx="10007600" cy="92075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4500"/>
            </a:lvl1pPr>
            <a:lvl2pPr marL="1117600" indent="-558800">
              <a:spcBef>
                <a:spcPts val="4500"/>
              </a:spcBef>
              <a:defRPr sz="4500"/>
            </a:lvl2pPr>
            <a:lvl3pPr marL="1676400" indent="-558800">
              <a:spcBef>
                <a:spcPts val="4500"/>
              </a:spcBef>
              <a:defRPr sz="4500"/>
            </a:lvl3pPr>
            <a:lvl4pPr marL="2235200" indent="-558800">
              <a:spcBef>
                <a:spcPts val="4500"/>
              </a:spcBef>
              <a:defRPr sz="4500"/>
            </a:lvl4pPr>
            <a:lvl5pPr marL="2794000" indent="-558800">
              <a:spcBef>
                <a:spcPts val="4500"/>
              </a:spcBef>
              <a:defRPr sz="45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hape 6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body" idx="1"/>
          </p:nvPr>
        </p:nvSpPr>
        <p:spPr>
          <a:xfrm>
            <a:off x="1689100" y="1778000"/>
            <a:ext cx="21005800" cy="10147300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hape 7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sz="quarter" idx="13"/>
          </p:nvPr>
        </p:nvSpPr>
        <p:spPr>
          <a:xfrm>
            <a:off x="15760700" y="70485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Shape 84"/>
          <p:cNvSpPr>
            <a:spLocks noGrp="1"/>
          </p:cNvSpPr>
          <p:nvPr>
            <p:ph type="pic" sz="quarter" idx="14"/>
          </p:nvPr>
        </p:nvSpPr>
        <p:spPr>
          <a:xfrm>
            <a:off x="15760700" y="1130300"/>
            <a:ext cx="7404100" cy="55499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pic" idx="15"/>
          </p:nvPr>
        </p:nvSpPr>
        <p:spPr>
          <a:xfrm>
            <a:off x="1206500" y="1130300"/>
            <a:ext cx="14173200" cy="114681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hape 8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>
            <a:spLocks noGrp="1"/>
          </p:cNvSpPr>
          <p:nvPr>
            <p:ph type="body" sz="quarter" idx="13"/>
          </p:nvPr>
        </p:nvSpPr>
        <p:spPr>
          <a:xfrm>
            <a:off x="2387600" y="8953500"/>
            <a:ext cx="19621500" cy="6858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r>
              <a:t>–Johnny Appleseed</a:t>
            </a:r>
          </a:p>
        </p:txBody>
      </p:sp>
      <p:sp>
        <p:nvSpPr>
          <p:cNvPr id="94" name="Shape 94"/>
          <p:cNvSpPr>
            <a:spLocks noGrp="1"/>
          </p:cNvSpPr>
          <p:nvPr>
            <p:ph type="body" sz="quarter" idx="14"/>
          </p:nvPr>
        </p:nvSpPr>
        <p:spPr>
          <a:xfrm>
            <a:off x="2387600" y="6045200"/>
            <a:ext cx="19621500" cy="8890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r>
              <a:t>“Type a quote here.” </a:t>
            </a:r>
          </a:p>
        </p:txBody>
      </p:sp>
      <p:sp>
        <p:nvSpPr>
          <p:cNvPr id="95" name="Shape 9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1689100" y="9525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1689100" y="3238500"/>
            <a:ext cx="21005800" cy="9207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99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ransition xmlns:p14="http://schemas.microsoft.com/office/powerpoint/2010/main"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75000"/>
        <a:buFontTx/>
        <a:buChar char="•"/>
        <a:tabLst/>
        <a:defRPr sz="5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Light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228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685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1143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1600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png"/><Relationship Id="rId1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e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image" Target="../media/image7.png"/><Relationship Id="rId7" Type="http://schemas.openxmlformats.org/officeDocument/2006/relationships/image" Target="../media/image8.png"/><Relationship Id="rId8" Type="http://schemas.openxmlformats.org/officeDocument/2006/relationships/image" Target="../media/image9.png"/><Relationship Id="rId9" Type="http://schemas.openxmlformats.org/officeDocument/2006/relationships/image" Target="../media/image10.png"/><Relationship Id="rId10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png"/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openxmlformats.org/officeDocument/2006/relationships/slideLayout" Target="../slideLayouts/slideLayout1.xml"/><Relationship Id="rId4" Type="http://schemas.openxmlformats.org/officeDocument/2006/relationships/notesSlide" Target="../notesSlides/notesSlide6.xml"/><Relationship Id="rId5" Type="http://schemas.openxmlformats.org/officeDocument/2006/relationships/image" Target="../media/image2.png"/><Relationship Id="rId6" Type="http://schemas.openxmlformats.org/officeDocument/2006/relationships/image" Target="../media/image16.png"/><Relationship Id="rId7" Type="http://schemas.openxmlformats.org/officeDocument/2006/relationships/image" Target="../media/image17.png"/><Relationship Id="rId8" Type="http://schemas.openxmlformats.org/officeDocument/2006/relationships/image" Target="../media/image18.png"/><Relationship Id="rId9" Type="http://schemas.openxmlformats.org/officeDocument/2006/relationships/image" Target="../media/image19.png"/><Relationship Id="rId10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title slides-15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7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/>
          <p:nvPr/>
        </p:nvSpPr>
        <p:spPr>
          <a:xfrm>
            <a:off x="1874431" y="3977680"/>
            <a:ext cx="22015642" cy="24109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Climate Change Initiative</a:t>
            </a:r>
            <a:r>
              <a:rPr dirty="0"/>
              <a:t> </a:t>
            </a:r>
          </a:p>
        </p:txBody>
      </p:sp>
      <p:sp>
        <p:nvSpPr>
          <p:cNvPr id="124" name="Shape 124"/>
          <p:cNvSpPr/>
          <p:nvPr/>
        </p:nvSpPr>
        <p:spPr>
          <a:xfrm>
            <a:off x="1938145" y="7650088"/>
            <a:ext cx="21312838" cy="3411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300">
                <a:solidFill>
                  <a:schemeClr val="accent1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/>
              <a:t>Paul Fisher </a:t>
            </a:r>
            <a:r>
              <a:rPr dirty="0"/>
              <a:t>/ </a:t>
            </a:r>
            <a:r>
              <a:rPr lang="en-US" dirty="0"/>
              <a:t>Knowledge Exchange Manager</a:t>
            </a:r>
            <a:r>
              <a:rPr dirty="0"/>
              <a:t> / </a:t>
            </a:r>
            <a:r>
              <a:rPr lang="en-US" dirty="0"/>
              <a:t>ESA Climate </a:t>
            </a:r>
            <a:r>
              <a:rPr lang="en-US" dirty="0" smtClean="0"/>
              <a:t>Office</a:t>
            </a:r>
          </a:p>
          <a:p>
            <a:endParaRPr lang="en-US" dirty="0" smtClean="0"/>
          </a:p>
          <a:p>
            <a:r>
              <a:rPr lang="en-US" dirty="0" smtClean="0"/>
              <a:t>Presented by Jérôme Benveniste, ESA</a:t>
            </a:r>
          </a:p>
          <a:p>
            <a:r>
              <a:rPr lang="en-US" dirty="0" smtClean="0"/>
              <a:t>Senior Advisor in the </a:t>
            </a:r>
            <a:r>
              <a:rPr lang="en-US" dirty="0"/>
              <a:t>Earth Observation </a:t>
            </a:r>
            <a:r>
              <a:rPr lang="en-US" dirty="0" smtClean="0"/>
              <a:t>Science</a:t>
            </a:r>
            <a:r>
              <a:rPr lang="en-US" dirty="0"/>
              <a:t>, Applications and Climate </a:t>
            </a:r>
            <a:r>
              <a:rPr lang="en-US" dirty="0" smtClean="0"/>
              <a:t>Department</a:t>
            </a:r>
          </a:p>
          <a:p>
            <a:r>
              <a:rPr lang="en-US" smtClean="0"/>
              <a:t>Technical O</a:t>
            </a:r>
            <a:r>
              <a:rPr lang="en-US" smtClean="0"/>
              <a:t>fficer</a:t>
            </a:r>
            <a:r>
              <a:rPr lang="en-US" smtClean="0"/>
              <a:t> </a:t>
            </a:r>
            <a:r>
              <a:rPr lang="en-US" dirty="0" smtClean="0"/>
              <a:t>of Sea Level ECV and Sea Level Budget Closure 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5410135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ESA cci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overview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138" name="planet-2638122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804" y="2715758"/>
            <a:ext cx="24403608" cy="9001343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/>
          <p:nvPr/>
        </p:nvSpPr>
        <p:spPr>
          <a:xfrm>
            <a:off x="9123856" y="5996148"/>
            <a:ext cx="6136295" cy="11798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7000" b="1">
                <a:solidFill>
                  <a:srgbClr val="FFFFFF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CH" dirty="0" err="1"/>
              <a:t>Your</a:t>
            </a:r>
            <a:r>
              <a:rPr lang="fr-CH" dirty="0"/>
              <a:t> </a:t>
            </a:r>
            <a:r>
              <a:rPr lang="fr-CH" dirty="0" err="1"/>
              <a:t>text</a:t>
            </a:r>
            <a:r>
              <a:rPr lang="fr-CH" dirty="0"/>
              <a:t> </a:t>
            </a:r>
            <a:r>
              <a:rPr lang="fr-CH" dirty="0" err="1"/>
              <a:t>here</a:t>
            </a:r>
            <a:endParaRPr dirty="0"/>
          </a:p>
        </p:txBody>
      </p: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3AEB61DB-EE46-8F45-95B2-703CC525AE7E}"/>
              </a:ext>
            </a:extLst>
          </p:cNvPr>
          <p:cNvSpPr/>
          <p:nvPr/>
        </p:nvSpPr>
        <p:spPr>
          <a:xfrm>
            <a:off x="-9804" y="2715758"/>
            <a:ext cx="24403608" cy="9001343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28D774CC-148E-1348-A2C0-37C336A99879}"/>
              </a:ext>
            </a:extLst>
          </p:cNvPr>
          <p:cNvSpPr/>
          <p:nvPr/>
        </p:nvSpPr>
        <p:spPr>
          <a:xfrm>
            <a:off x="16714449" y="3041576"/>
            <a:ext cx="2705132" cy="2275197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7ECB8B44-A16C-B84A-A359-4F1E59548703}"/>
              </a:ext>
            </a:extLst>
          </p:cNvPr>
          <p:cNvSpPr/>
          <p:nvPr/>
        </p:nvSpPr>
        <p:spPr>
          <a:xfrm>
            <a:off x="16714449" y="10818440"/>
            <a:ext cx="2705132" cy="595035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32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3C246331-9D1C-1147-BBEE-3F8B70F9D0E4}"/>
              </a:ext>
            </a:extLst>
          </p:cNvPr>
          <p:cNvGrpSpPr/>
          <p:nvPr/>
        </p:nvGrpSpPr>
        <p:grpSpPr>
          <a:xfrm>
            <a:off x="21481032" y="3296014"/>
            <a:ext cx="2573679" cy="8090687"/>
            <a:chOff x="21481032" y="3296014"/>
            <a:chExt cx="2573679" cy="8090687"/>
          </a:xfrm>
        </p:grpSpPr>
        <p:pic>
          <p:nvPicPr>
            <p:cNvPr id="4" name="Picture 3">
              <a:extLst>
                <a:ext uri="{FF2B5EF4-FFF2-40B4-BE49-F238E27FC236}">
                  <a16:creationId xmlns="" xmlns:a16="http://schemas.microsoft.com/office/drawing/2014/main" id="{88EE839B-A951-0140-84BD-7DE64D6985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1451" y="3296014"/>
              <a:ext cx="2297854" cy="91425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="" xmlns:a16="http://schemas.microsoft.com/office/drawing/2014/main" id="{3B1D82AB-DBC7-6B42-819D-A3DBF5C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53040" y="9461497"/>
              <a:ext cx="2445282" cy="9000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="" xmlns:a16="http://schemas.microsoft.com/office/drawing/2014/main" id="{6AAB88CA-F4F0-5242-862E-68309F4C2D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7273" y="6385882"/>
              <a:ext cx="1523864" cy="90000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="" xmlns:a16="http://schemas.microsoft.com/office/drawing/2014/main" id="{A7C4EF12-B317-4641-8095-694014EDF3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7273" y="5360677"/>
              <a:ext cx="2172273" cy="90000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="" xmlns:a16="http://schemas.microsoft.com/office/drawing/2014/main" id="{A03D5568-69E2-2B4B-872E-84D316BC2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7273" y="7411087"/>
              <a:ext cx="1737692" cy="90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="" xmlns:a16="http://schemas.microsoft.com/office/drawing/2014/main" id="{230AA5FC-47D5-DE4C-86D3-8AD0CA5918E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01451" y="10486701"/>
              <a:ext cx="1924554" cy="900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83AFA7CC-2F9D-D146-BA75-CFBC12BF4E8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637273" y="8436292"/>
              <a:ext cx="1431673" cy="900000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="" xmlns:a16="http://schemas.microsoft.com/office/drawing/2014/main" id="{82673069-6737-004B-947D-C27A513F207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81032" y="4239257"/>
              <a:ext cx="2573679" cy="1226384"/>
            </a:xfrm>
            <a:prstGeom prst="rect">
              <a:avLst/>
            </a:prstGeom>
          </p:spPr>
        </p:pic>
      </p:grpSp>
      <p:pic>
        <p:nvPicPr>
          <p:cNvPr id="18" name="Content Placeholder 11">
            <a:extLst>
              <a:ext uri="{FF2B5EF4-FFF2-40B4-BE49-F238E27FC236}">
                <a16:creationId xmlns="" xmlns:a16="http://schemas.microsoft.com/office/drawing/2014/main" id="{5D02C893-6EEA-0847-8889-E2160117D3C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926" y="2715757"/>
            <a:ext cx="14402149" cy="9001343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CE2BA17E-06F6-8E49-A3FE-D8EC3B670EB4}"/>
              </a:ext>
            </a:extLst>
          </p:cNvPr>
          <p:cNvSpPr/>
          <p:nvPr/>
        </p:nvSpPr>
        <p:spPr>
          <a:xfrm>
            <a:off x="16754643" y="3155044"/>
            <a:ext cx="2664937" cy="89464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="" xmlns:a16="http://schemas.microsoft.com/office/drawing/2014/main" id="{1D13ABB8-7C43-2F4A-A851-A5BB3982FC4A}"/>
              </a:ext>
            </a:extLst>
          </p:cNvPr>
          <p:cNvSpPr/>
          <p:nvPr/>
        </p:nvSpPr>
        <p:spPr>
          <a:xfrm>
            <a:off x="17520592" y="10668635"/>
            <a:ext cx="2664937" cy="894644"/>
          </a:xfrm>
          <a:prstGeom prst="rect">
            <a:avLst/>
          </a:prstGeom>
          <a:solidFill>
            <a:schemeClr val="tx1"/>
          </a:solidFill>
          <a:ln w="12700" cap="flat">
            <a:noFill/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206612829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 descr="Soil_moisture_sats.png">
            <a:extLst>
              <a:ext uri="{FF2B5EF4-FFF2-40B4-BE49-F238E27FC236}">
                <a16:creationId xmlns="" xmlns:a16="http://schemas.microsoft.com/office/drawing/2014/main" id="{F3C04BA7-729A-DF42-BBF3-94C17A080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2945" y="2537520"/>
            <a:ext cx="12395384" cy="9801498"/>
          </a:xfrm>
          <a:prstGeom prst="rect">
            <a:avLst/>
          </a:prstGeom>
        </p:spPr>
      </p:pic>
      <p:sp>
        <p:nvSpPr>
          <p:cNvPr id="137" name="Shape 137"/>
          <p:cNvSpPr/>
          <p:nvPr/>
        </p:nvSpPr>
        <p:spPr>
          <a:xfrm>
            <a:off x="922524" y="1060628"/>
            <a:ext cx="144879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ESA cci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building a long time series from satellites</a:t>
            </a:r>
            <a:endParaRPr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91F1FBA-0A2B-0E44-9D1C-E67E4CF1D48C}"/>
              </a:ext>
            </a:extLst>
          </p:cNvPr>
          <p:cNvSpPr/>
          <p:nvPr/>
        </p:nvSpPr>
        <p:spPr>
          <a:xfrm>
            <a:off x="10292759" y="10442775"/>
            <a:ext cx="7684195" cy="1404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508F25F-3680-344A-9B7F-C4CAEDCDCE1B}"/>
              </a:ext>
            </a:extLst>
          </p:cNvPr>
          <p:cNvSpPr/>
          <p:nvPr/>
        </p:nvSpPr>
        <p:spPr>
          <a:xfrm>
            <a:off x="6332659" y="9522296"/>
            <a:ext cx="7221859" cy="1502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2B13080-D325-4F40-AD8B-8BD75622119F}"/>
              </a:ext>
            </a:extLst>
          </p:cNvPr>
          <p:cNvSpPr/>
          <p:nvPr/>
        </p:nvSpPr>
        <p:spPr>
          <a:xfrm>
            <a:off x="13344128" y="9532023"/>
            <a:ext cx="4073016" cy="1031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0922FF0-22BC-BC4A-A66F-6135365989CA}"/>
              </a:ext>
            </a:extLst>
          </p:cNvPr>
          <p:cNvSpPr/>
          <p:nvPr/>
        </p:nvSpPr>
        <p:spPr>
          <a:xfrm>
            <a:off x="8937540" y="8416629"/>
            <a:ext cx="6382614" cy="1105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B5BE720-E588-AF43-9FC7-5AED49558CFA}"/>
              </a:ext>
            </a:extLst>
          </p:cNvPr>
          <p:cNvSpPr/>
          <p:nvPr/>
        </p:nvSpPr>
        <p:spPr>
          <a:xfrm>
            <a:off x="12813124" y="6903120"/>
            <a:ext cx="4073016" cy="1497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372F3A7-F193-E04A-9A8E-660C4CFF9890}"/>
              </a:ext>
            </a:extLst>
          </p:cNvPr>
          <p:cNvSpPr/>
          <p:nvPr/>
        </p:nvSpPr>
        <p:spPr>
          <a:xfrm>
            <a:off x="10031999" y="4837899"/>
            <a:ext cx="7107850" cy="2039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C97695F-A3F5-3E4C-BAD4-1E4605ECE24A}"/>
              </a:ext>
            </a:extLst>
          </p:cNvPr>
          <p:cNvSpPr/>
          <p:nvPr/>
        </p:nvSpPr>
        <p:spPr>
          <a:xfrm>
            <a:off x="9001457" y="4010884"/>
            <a:ext cx="6494280" cy="922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E38D05B-7F20-5D49-82B5-9F878CC0FB38}"/>
              </a:ext>
            </a:extLst>
          </p:cNvPr>
          <p:cNvSpPr/>
          <p:nvPr/>
        </p:nvSpPr>
        <p:spPr>
          <a:xfrm>
            <a:off x="7401119" y="3328464"/>
            <a:ext cx="7919035" cy="90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7380990-2BEF-9549-BBB3-252AA76AD6E9}"/>
              </a:ext>
            </a:extLst>
          </p:cNvPr>
          <p:cNvSpPr/>
          <p:nvPr/>
        </p:nvSpPr>
        <p:spPr>
          <a:xfrm>
            <a:off x="5063208" y="2457214"/>
            <a:ext cx="10343960" cy="1091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31" name="Right Arrow 30">
            <a:extLst>
              <a:ext uri="{FF2B5EF4-FFF2-40B4-BE49-F238E27FC236}">
                <a16:creationId xmlns="" xmlns:a16="http://schemas.microsoft.com/office/drawing/2014/main" id="{C3D44209-683B-BE40-B92C-9FD5B942379F}"/>
              </a:ext>
            </a:extLst>
          </p:cNvPr>
          <p:cNvSpPr/>
          <p:nvPr/>
        </p:nvSpPr>
        <p:spPr>
          <a:xfrm>
            <a:off x="5162945" y="6991582"/>
            <a:ext cx="13694179" cy="1838211"/>
          </a:xfrm>
          <a:prstGeom prst="rightArrow">
            <a:avLst/>
          </a:prstGeom>
          <a:gradFill rotWithShape="0">
            <a:gsLst>
              <a:gs pos="0">
                <a:schemeClr val="accent1">
                  <a:shade val="51000"/>
                  <a:satMod val="130000"/>
                </a:schemeClr>
              </a:gs>
              <a:gs pos="99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35 Years of soil moisture data</a:t>
            </a:r>
          </a:p>
        </p:txBody>
      </p:sp>
    </p:spTree>
    <p:extLst>
      <p:ext uri="{BB962C8B-B14F-4D97-AF65-F5344CB8AC3E}">
        <p14:creationId xmlns:p14="http://schemas.microsoft.com/office/powerpoint/2010/main" val="330225987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922524" y="1060628"/>
            <a:ext cx="14487940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ESA cci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  <a:latin typeface="Arial"/>
                <a:cs typeface="Arial"/>
              </a:rPr>
              <a:t>building a long time series from satellites</a:t>
            </a:r>
            <a:endParaRPr dirty="0">
              <a:solidFill>
                <a:schemeClr val="accent1"/>
              </a:solidFill>
              <a:latin typeface="Arial"/>
              <a:cs typeface="Arial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="" xmlns:a16="http://schemas.microsoft.com/office/drawing/2014/main" id="{391F1FBA-0A2B-0E44-9D1C-E67E4CF1D48C}"/>
              </a:ext>
            </a:extLst>
          </p:cNvPr>
          <p:cNvSpPr/>
          <p:nvPr/>
        </p:nvSpPr>
        <p:spPr>
          <a:xfrm>
            <a:off x="10292759" y="10442775"/>
            <a:ext cx="7684195" cy="14044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3" name="Rectangle 22">
            <a:extLst>
              <a:ext uri="{FF2B5EF4-FFF2-40B4-BE49-F238E27FC236}">
                <a16:creationId xmlns="" xmlns:a16="http://schemas.microsoft.com/office/drawing/2014/main" id="{9508F25F-3680-344A-9B7F-C4CAEDCDCE1B}"/>
              </a:ext>
            </a:extLst>
          </p:cNvPr>
          <p:cNvSpPr/>
          <p:nvPr/>
        </p:nvSpPr>
        <p:spPr>
          <a:xfrm>
            <a:off x="6332659" y="9522296"/>
            <a:ext cx="7221859" cy="150244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4" name="Rectangle 23">
            <a:extLst>
              <a:ext uri="{FF2B5EF4-FFF2-40B4-BE49-F238E27FC236}">
                <a16:creationId xmlns="" xmlns:a16="http://schemas.microsoft.com/office/drawing/2014/main" id="{C2B13080-D325-4F40-AD8B-8BD75622119F}"/>
              </a:ext>
            </a:extLst>
          </p:cNvPr>
          <p:cNvSpPr/>
          <p:nvPr/>
        </p:nvSpPr>
        <p:spPr>
          <a:xfrm>
            <a:off x="13344128" y="9532023"/>
            <a:ext cx="4073016" cy="10312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5" name="Rectangle 24">
            <a:extLst>
              <a:ext uri="{FF2B5EF4-FFF2-40B4-BE49-F238E27FC236}">
                <a16:creationId xmlns="" xmlns:a16="http://schemas.microsoft.com/office/drawing/2014/main" id="{40922FF0-22BC-BC4A-A66F-6135365989CA}"/>
              </a:ext>
            </a:extLst>
          </p:cNvPr>
          <p:cNvSpPr/>
          <p:nvPr/>
        </p:nvSpPr>
        <p:spPr>
          <a:xfrm>
            <a:off x="8937540" y="8416629"/>
            <a:ext cx="6382614" cy="11056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6" name="Rectangle 25">
            <a:extLst>
              <a:ext uri="{FF2B5EF4-FFF2-40B4-BE49-F238E27FC236}">
                <a16:creationId xmlns="" xmlns:a16="http://schemas.microsoft.com/office/drawing/2014/main" id="{0B5BE720-E588-AF43-9FC7-5AED49558CFA}"/>
              </a:ext>
            </a:extLst>
          </p:cNvPr>
          <p:cNvSpPr/>
          <p:nvPr/>
        </p:nvSpPr>
        <p:spPr>
          <a:xfrm>
            <a:off x="12813124" y="6903120"/>
            <a:ext cx="4073016" cy="149735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7" name="Rectangle 26">
            <a:extLst>
              <a:ext uri="{FF2B5EF4-FFF2-40B4-BE49-F238E27FC236}">
                <a16:creationId xmlns="" xmlns:a16="http://schemas.microsoft.com/office/drawing/2014/main" id="{3372F3A7-F193-E04A-9A8E-660C4CFF9890}"/>
              </a:ext>
            </a:extLst>
          </p:cNvPr>
          <p:cNvSpPr/>
          <p:nvPr/>
        </p:nvSpPr>
        <p:spPr>
          <a:xfrm>
            <a:off x="10031999" y="4837899"/>
            <a:ext cx="7107850" cy="20398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CC97695F-A3F5-3E4C-BAD4-1E4605ECE24A}"/>
              </a:ext>
            </a:extLst>
          </p:cNvPr>
          <p:cNvSpPr/>
          <p:nvPr/>
        </p:nvSpPr>
        <p:spPr>
          <a:xfrm>
            <a:off x="9001457" y="4010884"/>
            <a:ext cx="6494280" cy="92288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29" name="Rectangle 28">
            <a:extLst>
              <a:ext uri="{FF2B5EF4-FFF2-40B4-BE49-F238E27FC236}">
                <a16:creationId xmlns="" xmlns:a16="http://schemas.microsoft.com/office/drawing/2014/main" id="{3E38D05B-7F20-5D49-82B5-9F878CC0FB38}"/>
              </a:ext>
            </a:extLst>
          </p:cNvPr>
          <p:cNvSpPr/>
          <p:nvPr/>
        </p:nvSpPr>
        <p:spPr>
          <a:xfrm>
            <a:off x="7401119" y="3328464"/>
            <a:ext cx="7919035" cy="9030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57380990-2BEF-9549-BBB3-252AA76AD6E9}"/>
              </a:ext>
            </a:extLst>
          </p:cNvPr>
          <p:cNvSpPr/>
          <p:nvPr/>
        </p:nvSpPr>
        <p:spPr>
          <a:xfrm>
            <a:off x="5063208" y="2457214"/>
            <a:ext cx="10343960" cy="10919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334"/>
          </a:p>
        </p:txBody>
      </p:sp>
      <p:pic>
        <p:nvPicPr>
          <p:cNvPr id="14" name="Picture 13" descr="GMSL_drift_corrected_CCI_and_NRTJason3_05Jan2018 copy for Livre JLF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360" y="1978950"/>
            <a:ext cx="15649400" cy="1173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8635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/>
        </p:nvSpPr>
        <p:spPr>
          <a:xfrm>
            <a:off x="922524" y="1060628"/>
            <a:ext cx="1075134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>
                <a:latin typeface="Arial"/>
                <a:ea typeface="Arial"/>
                <a:cs typeface="Arial"/>
                <a:sym typeface="Arial"/>
              </a:defRPr>
            </a:pPr>
            <a:r>
              <a:rPr lang="en-US" dirty="0">
                <a:solidFill>
                  <a:schemeClr val="accent6">
                    <a:lumOff val="-21524"/>
                  </a:schemeClr>
                </a:solidFill>
              </a:rPr>
              <a:t>ESA CCI </a:t>
            </a:r>
            <a:r>
              <a:rPr dirty="0">
                <a:solidFill>
                  <a:srgbClr val="A6AAA9"/>
                </a:solidFill>
              </a:rPr>
              <a:t>/</a:t>
            </a:r>
            <a:r>
              <a:rPr dirty="0"/>
              <a:t> </a:t>
            </a:r>
            <a:r>
              <a:rPr lang="en-US" dirty="0">
                <a:solidFill>
                  <a:schemeClr val="accent1"/>
                </a:solidFill>
              </a:rPr>
              <a:t>access ECV data products</a:t>
            </a:r>
            <a:endParaRPr dirty="0">
              <a:solidFill>
                <a:schemeClr val="accent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D56A2FB7-EFED-4D4D-A787-DC7C1545785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450" y="3761656"/>
            <a:ext cx="4202510" cy="180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080D8DED-0B55-DB44-A374-2AD86243DE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6" y="3007053"/>
            <a:ext cx="6533373" cy="374269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0599242-FB98-E34B-9A1F-8A34BE05E712}"/>
              </a:ext>
            </a:extLst>
          </p:cNvPr>
          <p:cNvSpPr txBox="1"/>
          <p:nvPr/>
        </p:nvSpPr>
        <p:spPr>
          <a:xfrm>
            <a:off x="1030760" y="5758048"/>
            <a:ext cx="6818804" cy="86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dirty="0" err="1">
                <a:solidFill>
                  <a:srgbClr val="0070C0"/>
                </a:solidFill>
              </a:rPr>
              <a:t>cci.esa.int</a:t>
            </a:r>
            <a:r>
              <a:rPr lang="en-US" dirty="0">
                <a:solidFill>
                  <a:srgbClr val="0070C0"/>
                </a:solidFill>
              </a:rPr>
              <a:t>/data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52435CED-D0A2-1142-AEF4-971E06BE113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784" y="8170630"/>
            <a:ext cx="3614578" cy="1800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6C31808F-280F-EC43-859B-37298E07A788}"/>
              </a:ext>
            </a:extLst>
          </p:cNvPr>
          <p:cNvSpPr txBox="1"/>
          <p:nvPr/>
        </p:nvSpPr>
        <p:spPr>
          <a:xfrm>
            <a:off x="1030760" y="9970630"/>
            <a:ext cx="691803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i="1" dirty="0" err="1">
                <a:solidFill>
                  <a:srgbClr val="0070C0"/>
                </a:solidFill>
              </a:rPr>
              <a:t>climatetoolbox.io</a:t>
            </a:r>
            <a:endParaRPr lang="en-US" i="1" dirty="0">
              <a:solidFill>
                <a:srgbClr val="0070C0"/>
              </a:solidFill>
            </a:endParaRPr>
          </a:p>
        </p:txBody>
      </p:sp>
      <p:pic>
        <p:nvPicPr>
          <p:cNvPr id="12" name="Content Placeholder 6">
            <a:extLst>
              <a:ext uri="{FF2B5EF4-FFF2-40B4-BE49-F238E27FC236}">
                <a16:creationId xmlns="" xmlns:a16="http://schemas.microsoft.com/office/drawing/2014/main" id="{6BE42F67-733B-C845-A23E-E06572F37D9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6" y="7434064"/>
            <a:ext cx="6840760" cy="38603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pic>
        <p:nvPicPr>
          <p:cNvPr id="26" name="Content Placeholder 7">
            <a:extLst>
              <a:ext uri="{FF2B5EF4-FFF2-40B4-BE49-F238E27FC236}">
                <a16:creationId xmlns="" xmlns:a16="http://schemas.microsoft.com/office/drawing/2014/main" id="{A6F93DF9-1241-444D-85DD-F9536BBE00C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3558" y="9790432"/>
            <a:ext cx="1515645" cy="4499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</p:pic>
      <p:pic>
        <p:nvPicPr>
          <p:cNvPr id="27" name=" viz clip march.mp4">
            <a:hlinkClick r:id="" action="ppaction://media"/>
            <a:extLst>
              <a:ext uri="{FF2B5EF4-FFF2-40B4-BE49-F238E27FC236}">
                <a16:creationId xmlns="" xmlns:a16="http://schemas.microsoft.com/office/drawing/2014/main" id="{ED3E577A-4E0E-CF4D-8BE3-6AE250ACD6D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5594988" y="3130874"/>
            <a:ext cx="7778122" cy="4375198"/>
          </a:xfrm>
          <a:prstGeom prst="rect">
            <a:avLst/>
          </a:prstGeom>
        </p:spPr>
      </p:pic>
      <p:pic>
        <p:nvPicPr>
          <p:cNvPr id="28" name="Picture 27" descr="CCI2-D2101-v1-1.png">
            <a:extLst>
              <a:ext uri="{FF2B5EF4-FFF2-40B4-BE49-F238E27FC236}">
                <a16:creationId xmlns="" xmlns:a16="http://schemas.microsoft.com/office/drawing/2014/main" id="{414F921F-E43F-DE40-A41B-1A13E146CAD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07964" y="7031435"/>
            <a:ext cx="3916884" cy="404218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A164B01F-55AC-364A-AC9E-3379D9518B62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406" y="10389697"/>
            <a:ext cx="1515645" cy="518635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6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684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video>
              <p:cMediaNode vol="80000">
                <p:cTn id="14" repeatCount="indefinite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hape 142"/>
          <p:cNvSpPr/>
          <p:nvPr/>
        </p:nvSpPr>
        <p:spPr>
          <a:xfrm>
            <a:off x="1511803" y="6563660"/>
            <a:ext cx="9009572" cy="223637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5000">
                <a:solidFill>
                  <a:schemeClr val="accent6">
                    <a:lumOff val="-21524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Thank you</a:t>
            </a:r>
          </a:p>
        </p:txBody>
      </p:sp>
      <p:sp>
        <p:nvSpPr>
          <p:cNvPr id="143" name="Shape 143"/>
          <p:cNvSpPr/>
          <p:nvPr/>
        </p:nvSpPr>
        <p:spPr>
          <a:xfrm>
            <a:off x="1889869" y="9087343"/>
            <a:ext cx="11152092" cy="733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100">
                <a:solidFill>
                  <a:schemeClr val="accent1">
                    <a:hueOff val="273562"/>
                    <a:satOff val="2937"/>
                    <a:lumOff val="-22233"/>
                  </a:schemeClr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en-US" dirty="0" err="1"/>
              <a:t>paul.fisher</a:t>
            </a:r>
            <a:r>
              <a:rPr dirty="0" err="1"/>
              <a:t>@</a:t>
            </a:r>
            <a:r>
              <a:rPr lang="en-US" dirty="0" err="1"/>
              <a:t>esa.int</a:t>
            </a:r>
            <a:r>
              <a:rPr dirty="0"/>
              <a:t> / </a:t>
            </a:r>
            <a:r>
              <a:rPr lang="en-US" dirty="0" err="1"/>
              <a:t>cci.esa.int</a:t>
            </a:r>
            <a:r>
              <a:rPr dirty="0"/>
              <a:t> / @</a:t>
            </a:r>
            <a:r>
              <a:rPr lang="en-US" dirty="0" err="1"/>
              <a:t>esaclimate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title slides-16.pn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7" y="0"/>
            <a:ext cx="24378566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50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354</TotalTime>
  <Words>560</Words>
  <Application>Microsoft Macintosh PowerPoint</Application>
  <PresentationFormat>Custom</PresentationFormat>
  <Paragraphs>60</Paragraphs>
  <Slides>8</Slides>
  <Notes>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Paola De Salvo</dc:creator>
  <cp:keywords/>
  <dc:description/>
  <cp:lastModifiedBy>Jerome Benveniste</cp:lastModifiedBy>
  <cp:revision>18</cp:revision>
  <cp:lastPrinted>2018-05-03T08:27:32Z</cp:lastPrinted>
  <dcterms:modified xsi:type="dcterms:W3CDTF">2018-05-03T08:52:07Z</dcterms:modified>
  <cp:category/>
</cp:coreProperties>
</file>