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86" r:id="rId4"/>
    <p:sldId id="258" r:id="rId5"/>
    <p:sldId id="285" r:id="rId6"/>
    <p:sldId id="269" r:id="rId7"/>
    <p:sldId id="273" r:id="rId8"/>
    <p:sldId id="272" r:id="rId9"/>
    <p:sldId id="264" r:id="rId10"/>
    <p:sldId id="281" r:id="rId11"/>
    <p:sldId id="265" r:id="rId12"/>
    <p:sldId id="280" r:id="rId13"/>
    <p:sldId id="283" r:id="rId14"/>
    <p:sldId id="288" r:id="rId15"/>
    <p:sldId id="262" r:id="rId16"/>
    <p:sldId id="282"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Mastracci" initials="DM" lastIdx="1" clrIdx="0">
    <p:extLst>
      <p:ext uri="{19B8F6BF-5375-455C-9EA6-DF929625EA0E}">
        <p15:presenceInfo xmlns:p15="http://schemas.microsoft.com/office/powerpoint/2012/main" userId="Diana Mastracc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0" autoAdjust="0"/>
    <p:restoredTop sz="55200" autoAdjust="0"/>
  </p:normalViewPr>
  <p:slideViewPr>
    <p:cSldViewPr>
      <p:cViewPr varScale="1">
        <p:scale>
          <a:sx n="19" d="100"/>
          <a:sy n="19" d="100"/>
        </p:scale>
        <p:origin x="920" y="3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5-02T23:17:10.932"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2018.foss4g.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3965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200" b="0" i="0" u="none" strike="noStrike" baseline="0" dirty="0" smtClean="0">
                <a:latin typeface="Helvetica Neue"/>
                <a:ea typeface="Helvetica Neue"/>
                <a:cs typeface="Helvetica Neue"/>
                <a:sym typeface="Helvetica Neue"/>
              </a:rPr>
              <a:t>There is variation in the level of malnourished children in Sudan at the level of the states. The challenge involves using satellite images together with open source geographical data to understand the spatial disparity/patterns of malnutrition between states. This challenge was presented by Dr. </a:t>
            </a:r>
            <a:r>
              <a:rPr lang="en-GB" b="1" dirty="0" smtClean="0">
                <a:effectLst/>
              </a:rPr>
              <a:t>Noon </a:t>
            </a:r>
            <a:r>
              <a:rPr lang="en-GB" b="1" dirty="0" err="1" smtClean="0">
                <a:effectLst/>
              </a:rPr>
              <a:t>Altijani</a:t>
            </a:r>
            <a:r>
              <a:rPr lang="en-GB" b="1" dirty="0" smtClean="0">
                <a:effectLst/>
              </a:rPr>
              <a:t>,</a:t>
            </a:r>
            <a:r>
              <a:rPr lang="en-GB" b="1" baseline="0" dirty="0" smtClean="0">
                <a:effectLst/>
              </a:rPr>
              <a:t> who</a:t>
            </a:r>
            <a:r>
              <a:rPr lang="en-GB" dirty="0" smtClean="0">
                <a:effectLst/>
              </a:rPr>
              <a:t> is a Sudanese Physician with an interest in healthcare delivery and systems in low and middle income countries (LMICs). She is a Clarendon scholar currently pursuing her doctoral studies at the Nuffield Department of Population Health. Noon aims to work closely with the Sudanese ministry of health in conducting her research, which aims to improve maternal health provision, through developing evidence-based contextual review tools. </a:t>
            </a:r>
            <a:endParaRPr lang="en-GB" dirty="0"/>
          </a:p>
        </p:txBody>
      </p:sp>
    </p:spTree>
    <p:extLst>
      <p:ext uri="{BB962C8B-B14F-4D97-AF65-F5344CB8AC3E}">
        <p14:creationId xmlns:p14="http://schemas.microsoft.com/office/powerpoint/2010/main" val="2362146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rtl="0" eaLnBrk="1" fontAlgn="auto" latinLnBrk="0" hangingPunct="1">
              <a:lnSpc>
                <a:spcPct val="117999"/>
              </a:lnSpc>
              <a:spcBef>
                <a:spcPts val="0"/>
              </a:spcBef>
              <a:spcAft>
                <a:spcPts val="0"/>
              </a:spcAft>
              <a:buClrTx/>
              <a:buSzTx/>
              <a:buFontTx/>
              <a:buNone/>
              <a:tabLst/>
              <a:defRPr/>
            </a:pPr>
            <a:r>
              <a:rPr lang="en-GB" sz="2200" b="1" i="0" u="none" strike="noStrike" baseline="0" dirty="0" smtClean="0">
                <a:latin typeface="Helvetica Neue"/>
                <a:ea typeface="Helvetica Neue"/>
                <a:cs typeface="Helvetica Neue"/>
                <a:sym typeface="Helvetica Neue"/>
              </a:rPr>
              <a:t>Challenge </a:t>
            </a:r>
            <a:r>
              <a:rPr lang="en-GB" sz="2200" b="1" i="0" u="none" strike="noStrike" baseline="0" dirty="0" smtClean="0">
                <a:latin typeface="Helvetica Neue"/>
                <a:ea typeface="Helvetica Neue"/>
                <a:cs typeface="Helvetica Neue"/>
                <a:sym typeface="Helvetica Neue"/>
              </a:rPr>
              <a:t>Description: </a:t>
            </a:r>
            <a:r>
              <a:rPr lang="en-GB" sz="2200" b="0" i="0" u="none" strike="noStrike" baseline="0" dirty="0" smtClean="0">
                <a:latin typeface="Helvetica Neue"/>
                <a:ea typeface="Helvetica Neue"/>
                <a:cs typeface="Helvetica Neue"/>
                <a:sym typeface="Helvetica Neue"/>
              </a:rPr>
              <a:t>Develop a tool to allow young people living in the Arctic to engage with satellite images, weather data and in-situ observations in new ways, to promote sharing of information with their Elders and help to identify data that could be used to predict environmental hazards. This challenge was presented by </a:t>
            </a:r>
            <a:r>
              <a:rPr lang="en-GB" b="1" dirty="0" smtClean="0">
                <a:effectLst/>
              </a:rPr>
              <a:t>Gordon Brower</a:t>
            </a:r>
            <a:r>
              <a:rPr lang="en-GB" dirty="0" smtClean="0">
                <a:effectLst/>
              </a:rPr>
              <a:t>, a lifelong Arctic resident, is an Inupiaq Subsistence Whaling Captain. He has been working in the Planning Department of the North Slope Borough for 24 years where he is currently the Director of Planning. Gordon is also Chairman of the NS Port Authority, Chairman of Region 10, a local fisherman, a mitigation advisory Committee Chairman and has been a member for over 20 years of the Federal Subsistence Advisory </a:t>
            </a:r>
            <a:r>
              <a:rPr lang="en-GB" dirty="0" err="1" smtClean="0">
                <a:effectLst/>
              </a:rPr>
              <a:t>Counci</a:t>
            </a:r>
            <a:endParaRPr lang="en-GB" sz="2200" b="0" i="0" u="none" strike="noStrike" baseline="0" dirty="0" smtClean="0">
              <a:latin typeface="Helvetica Neue"/>
              <a:ea typeface="Helvetica Neue"/>
              <a:cs typeface="Helvetica Neue"/>
              <a:sym typeface="Helvetica Neue"/>
            </a:endParaRPr>
          </a:p>
          <a:p>
            <a:endParaRPr lang="en-GB" dirty="0"/>
          </a:p>
        </p:txBody>
      </p:sp>
    </p:spTree>
    <p:extLst>
      <p:ext uri="{BB962C8B-B14F-4D97-AF65-F5344CB8AC3E}">
        <p14:creationId xmlns:p14="http://schemas.microsoft.com/office/powerpoint/2010/main" val="358234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Users</a:t>
            </a:r>
            <a:r>
              <a:rPr lang="en-GB" baseline="0" dirty="0" smtClean="0"/>
              <a:t> as consumers and producers of data </a:t>
            </a:r>
            <a:endParaRPr lang="en-GB" dirty="0"/>
          </a:p>
        </p:txBody>
      </p:sp>
    </p:spTree>
    <p:extLst>
      <p:ext uri="{BB962C8B-B14F-4D97-AF65-F5344CB8AC3E}">
        <p14:creationId xmlns:p14="http://schemas.microsoft.com/office/powerpoint/2010/main" val="274868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err="1" smtClean="0"/>
              <a:t>Challenegs</a:t>
            </a:r>
            <a:r>
              <a:rPr lang="en-GB" dirty="0" smtClean="0"/>
              <a:t> due tomorrow at 4pm, teams</a:t>
            </a:r>
            <a:r>
              <a:rPr lang="en-GB" baseline="0" dirty="0" smtClean="0"/>
              <a:t> will be asked to </a:t>
            </a:r>
            <a:r>
              <a:rPr lang="en-GB" dirty="0" smtClean="0"/>
              <a:t>Winner announced on the 16</a:t>
            </a:r>
            <a:r>
              <a:rPr lang="en-GB" baseline="30000" dirty="0" smtClean="0"/>
              <a:t>th</a:t>
            </a:r>
            <a:r>
              <a:rPr lang="en-GB" dirty="0" smtClean="0"/>
              <a:t> of May,</a:t>
            </a:r>
            <a:r>
              <a:rPr lang="en-GB" baseline="0" dirty="0" smtClean="0"/>
              <a:t> as most judges live in far away places. So the hackathon has started now .. Good luck!</a:t>
            </a:r>
          </a:p>
          <a:p>
            <a:r>
              <a:rPr lang="en-GB" baseline="0" dirty="0" smtClean="0"/>
              <a:t>We will be in the Magellan Room in Building 2. </a:t>
            </a:r>
            <a:endParaRPr lang="en-GB" dirty="0"/>
          </a:p>
        </p:txBody>
      </p:sp>
    </p:spTree>
    <p:extLst>
      <p:ext uri="{BB962C8B-B14F-4D97-AF65-F5344CB8AC3E}">
        <p14:creationId xmlns:p14="http://schemas.microsoft.com/office/powerpoint/2010/main" val="4037625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A</a:t>
            </a:r>
            <a:r>
              <a:rPr lang="en-GB" baseline="0" dirty="0" smtClean="0"/>
              <a:t> big thank you to the </a:t>
            </a:r>
            <a:r>
              <a:rPr lang="en-GB" baseline="0" dirty="0" err="1" smtClean="0"/>
              <a:t>Ogrnaising</a:t>
            </a:r>
            <a:r>
              <a:rPr lang="en-GB" baseline="0" dirty="0" smtClean="0"/>
              <a:t> team of the GEOS </a:t>
            </a:r>
            <a:r>
              <a:rPr lang="en-GB" baseline="0" dirty="0" err="1" smtClean="0"/>
              <a:t>Secreteriat</a:t>
            </a:r>
            <a:r>
              <a:rPr lang="en-GB" baseline="0" dirty="0" smtClean="0"/>
              <a:t>, the ground segment here at ESRIN, </a:t>
            </a:r>
          </a:p>
          <a:p>
            <a:r>
              <a:rPr lang="en-GB" baseline="0" dirty="0" smtClean="0"/>
              <a:t>The young </a:t>
            </a:r>
            <a:r>
              <a:rPr lang="en-GB" baseline="0" dirty="0" err="1" smtClean="0"/>
              <a:t>esa</a:t>
            </a:r>
            <a:r>
              <a:rPr lang="en-GB" baseline="0" dirty="0" smtClean="0"/>
              <a:t> community who went over all these challenges, and to all the participants </a:t>
            </a:r>
            <a:r>
              <a:rPr lang="en-GB" baseline="0" dirty="0" smtClean="0">
                <a:sym typeface="Wingdings" panose="05000000000000000000" pitchFamily="2" charset="2"/>
              </a:rPr>
              <a:t> </a:t>
            </a:r>
            <a:endParaRPr lang="en-GB" dirty="0"/>
          </a:p>
        </p:txBody>
      </p:sp>
    </p:spTree>
    <p:extLst>
      <p:ext uri="{BB962C8B-B14F-4D97-AF65-F5344CB8AC3E}">
        <p14:creationId xmlns:p14="http://schemas.microsoft.com/office/powerpoint/2010/main" val="93642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Users</a:t>
            </a:r>
            <a:r>
              <a:rPr lang="en-GB" baseline="0" dirty="0" smtClean="0"/>
              <a:t> as consumers and producers of data </a:t>
            </a:r>
            <a:endParaRPr lang="en-GB" dirty="0"/>
          </a:p>
        </p:txBody>
      </p:sp>
    </p:spTree>
    <p:extLst>
      <p:ext uri="{BB962C8B-B14F-4D97-AF65-F5344CB8AC3E}">
        <p14:creationId xmlns:p14="http://schemas.microsoft.com/office/powerpoint/2010/main" val="270664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smtClean="0"/>
              <a:t>So to give you a little bit of background, we were interested to know how</a:t>
            </a:r>
            <a:r>
              <a:rPr lang="en-GB" baseline="0" dirty="0" smtClean="0"/>
              <a:t> we could</a:t>
            </a:r>
            <a:r>
              <a:rPr lang="en-GB" dirty="0" smtClean="0"/>
              <a:t> increase the</a:t>
            </a:r>
            <a:r>
              <a:rPr lang="en-GB" baseline="0" dirty="0" smtClean="0"/>
              <a:t> </a:t>
            </a:r>
            <a:r>
              <a:rPr lang="en-GB" dirty="0" smtClean="0"/>
              <a:t>exploitation</a:t>
            </a:r>
            <a:r>
              <a:rPr lang="en-GB" baseline="0" dirty="0" smtClean="0"/>
              <a:t> of ICTs to engage citizens in novel ways, and how we could use EO data to broaden the participation of citizens. T</a:t>
            </a:r>
            <a:r>
              <a:rPr lang="en-GB" dirty="0" smtClean="0"/>
              <a:t>his is especially relevant</a:t>
            </a:r>
            <a:r>
              <a:rPr lang="en-GB" baseline="0" dirty="0" smtClean="0"/>
              <a:t> today, in the era of the SDGs in which it is more important than ever to LEAVE NO ONE BEHIND. But if we aim to close gaps in data usage,  w</a:t>
            </a:r>
            <a:r>
              <a:rPr lang="en-GB" dirty="0" smtClean="0"/>
              <a:t>e need inclusive participatory methods to better understand how to make our data more accessible to a wider community. So this</a:t>
            </a:r>
            <a:r>
              <a:rPr lang="en-GB" baseline="0" dirty="0" smtClean="0"/>
              <a:t> is</a:t>
            </a:r>
            <a:r>
              <a:rPr lang="en-GB" dirty="0" smtClean="0"/>
              <a:t> how GEOSSHACK was born, an attempt to</a:t>
            </a:r>
            <a:r>
              <a:rPr lang="en-GB" baseline="0" dirty="0" smtClean="0"/>
              <a:t> put</a:t>
            </a:r>
            <a:r>
              <a:rPr lang="en-GB" dirty="0" smtClean="0"/>
              <a:t> the user</a:t>
            </a:r>
            <a:r>
              <a:rPr lang="en-GB" baseline="0" dirty="0" smtClean="0"/>
              <a:t> at the heart of the research methods. The challenges are based on real user needs to meet the SDGs. </a:t>
            </a:r>
            <a:endParaRPr lang="en-GB" dirty="0" smtClean="0"/>
          </a:p>
          <a:p>
            <a:endParaRPr lang="en-GB" dirty="0"/>
          </a:p>
        </p:txBody>
      </p:sp>
    </p:spTree>
    <p:extLst>
      <p:ext uri="{BB962C8B-B14F-4D97-AF65-F5344CB8AC3E}">
        <p14:creationId xmlns:p14="http://schemas.microsoft.com/office/powerpoint/2010/main" val="642376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smtClean="0"/>
              <a:t>So a hackathon is a software marathon </a:t>
            </a:r>
          </a:p>
          <a:p>
            <a:r>
              <a:rPr lang="en-GB" baseline="0" dirty="0" smtClean="0"/>
              <a:t>In which teams compete  to solve challenges. </a:t>
            </a:r>
            <a:r>
              <a:rPr lang="en-GB" sz="2200" b="0" baseline="0" dirty="0" smtClean="0">
                <a:effectLst/>
                <a:latin typeface="Helvetica Neue"/>
                <a:sym typeface="Helvetica Neue"/>
              </a:rPr>
              <a:t>At GEOSSHACK participants</a:t>
            </a:r>
            <a:r>
              <a:rPr lang="en-GB" sz="2200" b="0" dirty="0" smtClean="0">
                <a:effectLst/>
                <a:latin typeface="Helvetica Neue"/>
                <a:ea typeface="Helvetica Neue"/>
                <a:cs typeface="Helvetica Neue"/>
                <a:sym typeface="Helvetica Neue"/>
              </a:rPr>
              <a:t> will have 30 hours to</a:t>
            </a:r>
          </a:p>
          <a:p>
            <a:r>
              <a:rPr lang="en-GB" sz="2200" b="0" dirty="0" smtClean="0">
                <a:effectLst/>
                <a:latin typeface="Helvetica Neue"/>
                <a:ea typeface="Helvetica Neue"/>
                <a:cs typeface="Helvetica Neue"/>
                <a:sym typeface="Helvetica Neue"/>
              </a:rPr>
              <a:t> create an open-source solution.</a:t>
            </a:r>
            <a:r>
              <a:rPr lang="en-GB" sz="2200" b="0" baseline="0" dirty="0" smtClean="0">
                <a:effectLst/>
                <a:latin typeface="Helvetica Neue"/>
                <a:ea typeface="Helvetica Neue"/>
                <a:cs typeface="Helvetica Neue"/>
                <a:sym typeface="Helvetica Neue"/>
              </a:rPr>
              <a:t> </a:t>
            </a:r>
            <a:endParaRPr lang="en-GB" sz="2200" b="0" dirty="0" smtClean="0">
              <a:effectLst/>
              <a:latin typeface="Helvetica Neue"/>
              <a:ea typeface="Helvetica Neue"/>
              <a:cs typeface="Helvetica Neue"/>
              <a:sym typeface="Helvetica Neue"/>
            </a:endParaRPr>
          </a:p>
          <a:p>
            <a:r>
              <a:rPr lang="en-GB" sz="2200" b="0" dirty="0" smtClean="0">
                <a:effectLst/>
                <a:latin typeface="Helvetica Neue"/>
                <a:ea typeface="Helvetica Neue"/>
                <a:cs typeface="Helvetica Neue"/>
                <a:sym typeface="Helvetica Neue"/>
              </a:rPr>
              <a:t>At the end of the challenge, all participants will be asked to present a 2 minute video, uploaded to YouTube, explaining their application.</a:t>
            </a:r>
          </a:p>
          <a:p>
            <a:r>
              <a:rPr lang="en-GB" sz="2200" b="0" baseline="0" dirty="0" smtClean="0">
                <a:effectLst/>
                <a:latin typeface="Helvetica Neue"/>
                <a:sym typeface="Helvetica Neue"/>
              </a:rPr>
              <a:t>A small description of their solution together with their code on </a:t>
            </a:r>
            <a:r>
              <a:rPr lang="en-GB" sz="2200" b="0" baseline="0" dirty="0" err="1" smtClean="0">
                <a:effectLst/>
                <a:latin typeface="Helvetica Neue"/>
                <a:sym typeface="Helvetica Neue"/>
              </a:rPr>
              <a:t>github</a:t>
            </a:r>
            <a:r>
              <a:rPr lang="en-GB" sz="2200" b="0" baseline="0" dirty="0" smtClean="0">
                <a:effectLst/>
                <a:latin typeface="Helvetica Neue"/>
                <a:sym typeface="Helvetica Neue"/>
              </a:rPr>
              <a:t>. </a:t>
            </a:r>
            <a:endParaRPr lang="en-GB" baseline="0" dirty="0" smtClean="0"/>
          </a:p>
        </p:txBody>
      </p:sp>
    </p:spTree>
    <p:extLst>
      <p:ext uri="{BB962C8B-B14F-4D97-AF65-F5344CB8AC3E}">
        <p14:creationId xmlns:p14="http://schemas.microsoft.com/office/powerpoint/2010/main" val="161062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200" b="0" dirty="0" smtClean="0">
                <a:effectLst/>
                <a:latin typeface="Helvetica Neue"/>
                <a:ea typeface="Helvetica Neue"/>
                <a:cs typeface="Helvetica Neue"/>
                <a:sym typeface="Helvetica Neue"/>
              </a:rPr>
              <a:t>Societal Value: Does it offer a real solution with potential impact on the societal challenge being tackled?</a:t>
            </a:r>
          </a:p>
          <a:p>
            <a:r>
              <a:rPr lang="en-GB" sz="2200" b="0" dirty="0" smtClean="0">
                <a:effectLst/>
                <a:latin typeface="Helvetica Neue"/>
                <a:ea typeface="Helvetica Neue"/>
                <a:cs typeface="Helvetica Neue"/>
                <a:sym typeface="Helvetica Neue"/>
              </a:rPr>
              <a:t>Originality / Novelty: Has it been tried or done before? Is the idea disruptive?</a:t>
            </a:r>
          </a:p>
          <a:p>
            <a:r>
              <a:rPr lang="en-GB" sz="2200" b="0" dirty="0" smtClean="0">
                <a:effectLst/>
                <a:latin typeface="Helvetica Neue"/>
                <a:ea typeface="Helvetica Neue"/>
                <a:cs typeface="Helvetica Neue"/>
                <a:sym typeface="Helvetica Neue"/>
              </a:rPr>
              <a:t>Use of GEOSS resources and tools: Novelty and creativity in the use of existing resources and functions of the GEOSS Platform</a:t>
            </a:r>
          </a:p>
          <a:p>
            <a:r>
              <a:rPr lang="en-GB" sz="2200" b="0" dirty="0" smtClean="0">
                <a:effectLst/>
                <a:latin typeface="Helvetica Neue"/>
                <a:ea typeface="Helvetica Neue"/>
                <a:cs typeface="Helvetica Neue"/>
                <a:sym typeface="Helvetica Neue"/>
              </a:rPr>
              <a:t>GEOSS relevance: Is the idea scalable to other GEOSS projects?</a:t>
            </a:r>
          </a:p>
          <a:p>
            <a:r>
              <a:rPr lang="en-GB" sz="2200" b="0" dirty="0" smtClean="0">
                <a:effectLst/>
                <a:latin typeface="Helvetica Neue"/>
                <a:ea typeface="Helvetica Neue"/>
                <a:cs typeface="Helvetica Neue"/>
                <a:sym typeface="Helvetica Neue"/>
              </a:rPr>
              <a:t>Feasibility / Sustainability: Does the idea have a realistic chance of being implemented?</a:t>
            </a:r>
          </a:p>
          <a:p>
            <a:r>
              <a:rPr lang="en-GB" sz="2200" b="0" dirty="0" smtClean="0">
                <a:effectLst/>
                <a:latin typeface="Helvetica Neue"/>
                <a:ea typeface="Helvetica Neue"/>
                <a:cs typeface="Helvetica Neue"/>
                <a:sym typeface="Helvetica Neue"/>
              </a:rPr>
              <a:t>Usability and user interface: Is the proposed application user-friendly?</a:t>
            </a:r>
          </a:p>
          <a:p>
            <a:endParaRPr lang="en-GB" dirty="0" smtClean="0"/>
          </a:p>
          <a:p>
            <a:endParaRPr lang="en-GB" dirty="0"/>
          </a:p>
        </p:txBody>
      </p:sp>
    </p:spTree>
    <p:extLst>
      <p:ext uri="{BB962C8B-B14F-4D97-AF65-F5344CB8AC3E}">
        <p14:creationId xmlns:p14="http://schemas.microsoft.com/office/powerpoint/2010/main" val="324614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200" b="0" dirty="0" smtClean="0">
                <a:effectLst/>
                <a:latin typeface="Helvetica Neue"/>
                <a:ea typeface="Helvetica Neue"/>
                <a:cs typeface="Helvetica Neue"/>
                <a:sym typeface="Helvetica Neue"/>
              </a:rPr>
              <a:t>As</a:t>
            </a:r>
            <a:r>
              <a:rPr lang="en-GB" sz="2200" b="0" baseline="0" dirty="0" smtClean="0">
                <a:effectLst/>
                <a:latin typeface="Helvetica Neue"/>
                <a:ea typeface="Helvetica Neue"/>
                <a:cs typeface="Helvetica Neue"/>
                <a:sym typeface="Helvetica Neue"/>
              </a:rPr>
              <a:t> we are a public institution what we can offer is not monetary compensation but rather </a:t>
            </a:r>
            <a:r>
              <a:rPr lang="en-GB" sz="2200" b="0" dirty="0" smtClean="0">
                <a:effectLst/>
                <a:latin typeface="Helvetica Neue"/>
                <a:ea typeface="Helvetica Neue"/>
                <a:cs typeface="Helvetica Neue"/>
                <a:sym typeface="Helvetica Neue"/>
              </a:rPr>
              <a:t>exposure and promotion to some of the biggest organisations and companies in the industry.</a:t>
            </a:r>
          </a:p>
          <a:p>
            <a:r>
              <a:rPr lang="en-GB" sz="2200" b="0" dirty="0" smtClean="0">
                <a:effectLst/>
                <a:latin typeface="Helvetica Neue"/>
                <a:ea typeface="Helvetica Neue"/>
                <a:cs typeface="Helvetica Neue"/>
                <a:sym typeface="Helvetica Neue"/>
              </a:rPr>
              <a:t>All the solutions will be featured in the European</a:t>
            </a:r>
            <a:r>
              <a:rPr lang="en-GB" sz="2200" b="0" baseline="0" dirty="0" smtClean="0">
                <a:effectLst/>
                <a:latin typeface="Helvetica Neue"/>
                <a:ea typeface="Helvetica Neue"/>
                <a:cs typeface="Helvetica Neue"/>
                <a:sym typeface="Helvetica Neue"/>
              </a:rPr>
              <a:t> Space Agency’s website and the winning team will also be interviewed and their submission featured in the GEO Blog and Newsletter. The winner team will also be invited to refine their code </a:t>
            </a:r>
            <a:r>
              <a:rPr lang="en-GB" sz="2200" b="0" baseline="0" dirty="0" err="1" smtClean="0">
                <a:effectLst/>
                <a:latin typeface="Helvetica Neue"/>
                <a:ea typeface="Helvetica Neue"/>
                <a:cs typeface="Helvetica Neue"/>
                <a:sym typeface="Helvetica Neue"/>
              </a:rPr>
              <a:t>collebaritvely</a:t>
            </a:r>
            <a:r>
              <a:rPr lang="en-GB" sz="2200" b="0" baseline="0" dirty="0" smtClean="0">
                <a:effectLst/>
                <a:latin typeface="Helvetica Neue"/>
                <a:ea typeface="Helvetica Neue"/>
                <a:cs typeface="Helvetica Neue"/>
                <a:sym typeface="Helvetica Neue"/>
              </a:rPr>
              <a:t> with Development Seed and will receive a ticket to</a:t>
            </a:r>
            <a:r>
              <a:rPr lang="en-GB" sz="2200" b="0" dirty="0" smtClean="0">
                <a:effectLst/>
                <a:latin typeface="Helvetica Neue"/>
                <a:ea typeface="Helvetica Neue"/>
                <a:cs typeface="Helvetica Neue"/>
                <a:sym typeface="Helvetica Neue"/>
              </a:rPr>
              <a:t> </a:t>
            </a:r>
            <a:r>
              <a:rPr lang="en-GB" sz="2200" b="0" u="sng" dirty="0" smtClean="0">
                <a:effectLst/>
                <a:latin typeface="Helvetica Neue"/>
                <a:ea typeface="Helvetica Neue"/>
                <a:cs typeface="Helvetica Neue"/>
                <a:sym typeface="Helvetica Neue"/>
                <a:hlinkClick r:id="rId3"/>
              </a:rPr>
              <a:t>FOSS4G 2018</a:t>
            </a:r>
            <a:r>
              <a:rPr lang="en-GB" sz="2200" b="0" dirty="0" smtClean="0">
                <a:effectLst/>
                <a:latin typeface="Helvetica Neue"/>
                <a:ea typeface="Helvetica Neue"/>
                <a:cs typeface="Helvetica Neue"/>
                <a:sym typeface="Helvetica Neue"/>
              </a:rPr>
              <a:t> in Dar </a:t>
            </a:r>
            <a:r>
              <a:rPr lang="en-GB" sz="2200" b="0" dirty="0" err="1" smtClean="0">
                <a:effectLst/>
                <a:latin typeface="Helvetica Neue"/>
                <a:ea typeface="Helvetica Neue"/>
                <a:cs typeface="Helvetica Neue"/>
                <a:sym typeface="Helvetica Neue"/>
              </a:rPr>
              <a:t>Es</a:t>
            </a:r>
            <a:r>
              <a:rPr lang="en-GB" sz="2200" b="0" dirty="0" smtClean="0">
                <a:effectLst/>
                <a:latin typeface="Helvetica Neue"/>
                <a:ea typeface="Helvetica Neue"/>
                <a:cs typeface="Helvetica Neue"/>
                <a:sym typeface="Helvetica Neue"/>
              </a:rPr>
              <a:t> Salaam, Tanzania. (note</a:t>
            </a:r>
            <a:r>
              <a:rPr lang="en-GB" sz="2200" b="0" baseline="0" dirty="0" smtClean="0">
                <a:effectLst/>
                <a:latin typeface="Helvetica Neue"/>
                <a:ea typeface="Helvetica Neue"/>
                <a:cs typeface="Helvetica Neue"/>
                <a:sym typeface="Helvetica Neue"/>
              </a:rPr>
              <a:t> </a:t>
            </a:r>
            <a:r>
              <a:rPr lang="en-GB" sz="2200" b="0" baseline="0" dirty="0" err="1" smtClean="0">
                <a:effectLst/>
                <a:latin typeface="Helvetica Neue"/>
                <a:ea typeface="Helvetica Neue"/>
                <a:cs typeface="Helvetica Neue"/>
                <a:sym typeface="Helvetica Neue"/>
              </a:rPr>
              <a:t>accomodation</a:t>
            </a:r>
            <a:r>
              <a:rPr lang="en-GB" sz="2200" b="0" baseline="0" dirty="0" smtClean="0">
                <a:effectLst/>
                <a:latin typeface="Helvetica Neue"/>
                <a:ea typeface="Helvetica Neue"/>
                <a:cs typeface="Helvetica Neue"/>
                <a:sym typeface="Helvetica Neue"/>
              </a:rPr>
              <a:t> and transport are not included </a:t>
            </a:r>
            <a:r>
              <a:rPr lang="en-GB" sz="2200" b="0" baseline="0" dirty="0" err="1" smtClean="0">
                <a:effectLst/>
                <a:latin typeface="Helvetica Neue"/>
                <a:ea typeface="Helvetica Neue"/>
                <a:cs typeface="Helvetica Neue"/>
                <a:sym typeface="Helvetica Neue"/>
              </a:rPr>
              <a:t>unfroutnately</a:t>
            </a:r>
            <a:r>
              <a:rPr lang="en-GB" sz="2200" b="0" baseline="0" dirty="0" smtClean="0">
                <a:effectLst/>
                <a:latin typeface="Helvetica Neue"/>
                <a:ea typeface="Helvetica Neue"/>
                <a:cs typeface="Helvetica Neue"/>
                <a:sym typeface="Helvetica Neue"/>
              </a:rPr>
              <a:t>).</a:t>
            </a:r>
            <a:r>
              <a:rPr lang="en-GB" sz="2200" b="0" dirty="0" smtClean="0">
                <a:effectLst/>
                <a:latin typeface="Helvetica Neue"/>
                <a:ea typeface="Helvetica Neue"/>
                <a:cs typeface="Helvetica Neue"/>
                <a:sym typeface="Helvetica Neue"/>
              </a:rPr>
              <a:t> The winning team will receive a full day mentoring/consulting session with</a:t>
            </a:r>
            <a:r>
              <a:rPr lang="en-GB" sz="2200" b="0" baseline="0" dirty="0" smtClean="0">
                <a:effectLst/>
                <a:latin typeface="Helvetica Neue"/>
                <a:ea typeface="Helvetica Neue"/>
                <a:cs typeface="Helvetica Neue"/>
                <a:sym typeface="Helvetica Neue"/>
              </a:rPr>
              <a:t> the </a:t>
            </a:r>
            <a:r>
              <a:rPr lang="en-GB" sz="2200" b="0" dirty="0" smtClean="0">
                <a:effectLst/>
                <a:latin typeface="Helvetica Neue"/>
                <a:ea typeface="Helvetica Neue"/>
                <a:cs typeface="Helvetica Neue"/>
                <a:sym typeface="Helvetica Neue"/>
              </a:rPr>
              <a:t>Space</a:t>
            </a:r>
            <a:r>
              <a:rPr lang="en-GB" sz="2200" b="0" baseline="0" dirty="0" smtClean="0">
                <a:effectLst/>
                <a:latin typeface="Helvetica Neue"/>
                <a:ea typeface="Helvetica Neue"/>
                <a:cs typeface="Helvetica Neue"/>
                <a:sym typeface="Helvetica Neue"/>
              </a:rPr>
              <a:t> Business Incubation Centre in the </a:t>
            </a:r>
            <a:r>
              <a:rPr lang="en-GB" sz="2200" b="0" baseline="0" dirty="0" err="1" smtClean="0">
                <a:effectLst/>
                <a:latin typeface="Helvetica Neue"/>
                <a:ea typeface="Helvetica Neue"/>
                <a:cs typeface="Helvetica Neue"/>
                <a:sym typeface="Helvetica Neue"/>
              </a:rPr>
              <a:t>Nethterlads</a:t>
            </a:r>
            <a:r>
              <a:rPr lang="en-GB" sz="2200" b="0" baseline="0" dirty="0" smtClean="0">
                <a:effectLst/>
                <a:latin typeface="Helvetica Neue"/>
                <a:ea typeface="Helvetica Neue"/>
                <a:cs typeface="Helvetica Neue"/>
                <a:sym typeface="Helvetica Neue"/>
              </a:rPr>
              <a:t> </a:t>
            </a:r>
            <a:r>
              <a:rPr lang="en-GB" sz="2200" b="0" dirty="0" smtClean="0">
                <a:effectLst/>
                <a:latin typeface="Helvetica Neue"/>
                <a:ea typeface="Helvetica Neue"/>
                <a:cs typeface="Helvetica Neue"/>
                <a:sym typeface="Helvetica Neue"/>
              </a:rPr>
              <a:t>and will receive exposure on the ESA Space Solutions Community. Furthermore</a:t>
            </a:r>
            <a:r>
              <a:rPr lang="en-GB" sz="2200" b="0" baseline="0" dirty="0" smtClean="0">
                <a:effectLst/>
                <a:latin typeface="Helvetica Neue"/>
                <a:ea typeface="Helvetica Neue"/>
                <a:cs typeface="Helvetica Neue"/>
                <a:sym typeface="Helvetica Neue"/>
              </a:rPr>
              <a:t> they will be able to present their solution </a:t>
            </a:r>
            <a:r>
              <a:rPr lang="en-GB" sz="2200" dirty="0" smtClean="0">
                <a:latin typeface="Helvetica Neue"/>
                <a:ea typeface="Helvetica Neue"/>
                <a:cs typeface="Helvetica Neue"/>
                <a:sym typeface="Helvetica Neue"/>
              </a:rPr>
              <a:t>during the exciting</a:t>
            </a:r>
            <a:r>
              <a:rPr lang="en-GB" sz="2200" b="1" dirty="0" smtClean="0">
                <a:latin typeface="Helvetica Neue"/>
                <a:ea typeface="Helvetica Neue"/>
                <a:cs typeface="Helvetica Neue"/>
                <a:sym typeface="Helvetica Neue"/>
              </a:rPr>
              <a:t> Φ-week</a:t>
            </a:r>
            <a:r>
              <a:rPr lang="en-GB" sz="2200" dirty="0" smtClean="0">
                <a:latin typeface="Helvetica Neue"/>
                <a:ea typeface="Helvetica Neue"/>
                <a:cs typeface="Helvetica Neue"/>
                <a:sym typeface="Helvetica Neue"/>
              </a:rPr>
              <a:t> event focusing on </a:t>
            </a:r>
            <a:r>
              <a:rPr lang="en-GB" sz="2200" b="1" dirty="0" smtClean="0">
                <a:latin typeface="Helvetica Neue"/>
                <a:ea typeface="Helvetica Neue"/>
                <a:cs typeface="Helvetica Neue"/>
                <a:sym typeface="Helvetica Neue"/>
              </a:rPr>
              <a:t>EO Open Science </a:t>
            </a:r>
            <a:r>
              <a:rPr lang="en-GB" sz="2200" dirty="0" smtClean="0">
                <a:latin typeface="Helvetica Neue"/>
                <a:ea typeface="Helvetica Neue"/>
                <a:cs typeface="Helvetica Neue"/>
                <a:sym typeface="Helvetica Neue"/>
              </a:rPr>
              <a:t>and </a:t>
            </a:r>
            <a:r>
              <a:rPr lang="en-GB" sz="2200" b="1" dirty="0" err="1" smtClean="0">
                <a:latin typeface="Helvetica Neue"/>
                <a:ea typeface="Helvetica Neue"/>
                <a:cs typeface="Helvetica Neue"/>
                <a:sym typeface="Helvetica Neue"/>
              </a:rPr>
              <a:t>FutureEO</a:t>
            </a:r>
            <a:r>
              <a:rPr lang="en-GB" sz="2200" b="1" dirty="0" smtClean="0">
                <a:latin typeface="Helvetica Neue"/>
                <a:ea typeface="Helvetica Neue"/>
                <a:cs typeface="Helvetica Neue"/>
                <a:sym typeface="Helvetica Neue"/>
              </a:rPr>
              <a:t>, </a:t>
            </a:r>
            <a:r>
              <a:rPr lang="en-GB" sz="2200" dirty="0" smtClean="0">
                <a:latin typeface="Helvetica Neue"/>
                <a:ea typeface="Helvetica Neue"/>
                <a:cs typeface="Helvetica Neue"/>
                <a:sym typeface="Helvetica Neue"/>
              </a:rPr>
              <a:t>here at ESRIN, October 22-26. Funding to attend</a:t>
            </a:r>
            <a:r>
              <a:rPr lang="en-GB" sz="2200" baseline="0" dirty="0" smtClean="0">
                <a:latin typeface="Helvetica Neue"/>
                <a:ea typeface="Helvetica Neue"/>
                <a:cs typeface="Helvetica Neue"/>
                <a:sym typeface="Helvetica Neue"/>
              </a:rPr>
              <a:t> the event is currently being considered by ESA. </a:t>
            </a:r>
            <a:r>
              <a:rPr lang="en-GB" sz="2200" dirty="0" smtClean="0">
                <a:latin typeface="Helvetica Neue"/>
                <a:ea typeface="Helvetica Neue"/>
                <a:cs typeface="Helvetica Neue"/>
                <a:sym typeface="Helvetica Neue"/>
              </a:rPr>
              <a:t/>
            </a:r>
            <a:br>
              <a:rPr lang="en-GB" sz="2200" dirty="0" smtClean="0">
                <a:latin typeface="Helvetica Neue"/>
                <a:ea typeface="Helvetica Neue"/>
                <a:cs typeface="Helvetica Neue"/>
                <a:sym typeface="Helvetica Neue"/>
              </a:rPr>
            </a:br>
            <a:r>
              <a:rPr lang="en-GB" sz="2200" dirty="0" smtClean="0">
                <a:latin typeface="Helvetica Neue"/>
                <a:ea typeface="Helvetica Neue"/>
                <a:cs typeface="Helvetica Neue"/>
                <a:sym typeface="Helvetica Neue"/>
              </a:rPr>
              <a:t/>
            </a:r>
            <a:br>
              <a:rPr lang="en-GB" sz="2200" dirty="0" smtClean="0">
                <a:latin typeface="Helvetica Neue"/>
                <a:ea typeface="Helvetica Neue"/>
                <a:cs typeface="Helvetica Neue"/>
                <a:sym typeface="Helvetica Neue"/>
              </a:rPr>
            </a:br>
            <a:endParaRPr lang="en-GB" dirty="0"/>
          </a:p>
        </p:txBody>
      </p:sp>
    </p:spTree>
    <p:extLst>
      <p:ext uri="{BB962C8B-B14F-4D97-AF65-F5344CB8AC3E}">
        <p14:creationId xmlns:p14="http://schemas.microsoft.com/office/powerpoint/2010/main" val="308965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200" b="0" i="0" u="none" strike="noStrike" baseline="0" dirty="0" smtClean="0">
                <a:latin typeface="Helvetica Neue"/>
                <a:ea typeface="Helvetica Neue"/>
                <a:cs typeface="Helvetica Neue"/>
                <a:sym typeface="Helvetica Neue"/>
              </a:rPr>
              <a:t>The aim of this challenge is to make an application that maps accessibility information and allows the users to add new information about cities and points of interest. The application should include a social feed that searches for georeferenced posts, tweets, etc... associated with a set of keywords (such as #accessibility) and show the results in a tab and/or maps them all together. </a:t>
            </a:r>
            <a:r>
              <a:rPr lang="en-GB" sz="2200" b="1" i="0" u="none" strike="noStrike" baseline="0" dirty="0" smtClean="0">
                <a:latin typeface="Helvetica Neue"/>
                <a:ea typeface="Helvetica Neue"/>
                <a:cs typeface="Helvetica Neue"/>
                <a:sym typeface="Helvetica Neue"/>
              </a:rPr>
              <a:t>This challenge was presented by </a:t>
            </a:r>
            <a:r>
              <a:rPr lang="en-GB" sz="2200" b="1" i="0" u="none" strike="noStrike" baseline="0" dirty="0" err="1" smtClean="0">
                <a:latin typeface="Helvetica Neue"/>
                <a:ea typeface="Helvetica Neue"/>
                <a:cs typeface="Helvetica Neue"/>
                <a:sym typeface="Helvetica Neue"/>
              </a:rPr>
              <a:t>Alessio</a:t>
            </a:r>
            <a:r>
              <a:rPr lang="en-GB" sz="2200" b="1" i="0" u="none" strike="noStrike" baseline="0" dirty="0" smtClean="0">
                <a:latin typeface="Helvetica Neue"/>
                <a:ea typeface="Helvetica Neue"/>
                <a:cs typeface="Helvetica Neue"/>
                <a:sym typeface="Helvetica Neue"/>
              </a:rPr>
              <a:t> </a:t>
            </a:r>
            <a:r>
              <a:rPr lang="en-GB" sz="2200" b="1" i="0" u="none" strike="noStrike" baseline="0" dirty="0" err="1" smtClean="0">
                <a:latin typeface="Helvetica Neue"/>
                <a:ea typeface="Helvetica Neue"/>
                <a:cs typeface="Helvetica Neue"/>
                <a:sym typeface="Helvetica Neue"/>
              </a:rPr>
              <a:t>Torraco</a:t>
            </a:r>
            <a:r>
              <a:rPr lang="en-GB" sz="2200" b="0" i="0" u="none" strike="noStrike" baseline="0" dirty="0" smtClean="0">
                <a:latin typeface="Helvetica Neue"/>
                <a:ea typeface="Helvetica Neue"/>
                <a:cs typeface="Helvetica Neue"/>
                <a:sym typeface="Helvetica Neue"/>
              </a:rPr>
              <a:t>, who will also act as a judge, </a:t>
            </a:r>
            <a:r>
              <a:rPr lang="en-GB" dirty="0" smtClean="0">
                <a:effectLst/>
              </a:rPr>
              <a:t>a Computer Science student specializing in Robotics and Automation at the University of Rome - Tor </a:t>
            </a:r>
            <a:r>
              <a:rPr lang="en-GB" dirty="0" err="1" smtClean="0">
                <a:effectLst/>
              </a:rPr>
              <a:t>Vergata</a:t>
            </a:r>
            <a:r>
              <a:rPr lang="en-GB" dirty="0" smtClean="0">
                <a:effectLst/>
              </a:rPr>
              <a:t>. He recently joined ESRIN and</a:t>
            </a:r>
            <a:r>
              <a:rPr lang="en-GB" baseline="0" dirty="0" smtClean="0">
                <a:effectLst/>
              </a:rPr>
              <a:t> is </a:t>
            </a:r>
            <a:r>
              <a:rPr lang="en-GB" dirty="0" smtClean="0">
                <a:effectLst/>
              </a:rPr>
              <a:t> working on a diagnostic tool for permanent magnet DC motors using Raspberry Pi and Arduino.</a:t>
            </a:r>
            <a:endParaRPr lang="en-GB" dirty="0"/>
          </a:p>
        </p:txBody>
      </p:sp>
    </p:spTree>
    <p:extLst>
      <p:ext uri="{BB962C8B-B14F-4D97-AF65-F5344CB8AC3E}">
        <p14:creationId xmlns:p14="http://schemas.microsoft.com/office/powerpoint/2010/main" val="1258202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GB" sz="2200" b="0" i="0" u="none" strike="noStrike" baseline="0" dirty="0" smtClean="0">
                <a:latin typeface="Helvetica Neue"/>
                <a:ea typeface="Helvetica Neue"/>
                <a:cs typeface="Helvetica Neue"/>
                <a:sym typeface="Helvetica Neue"/>
              </a:rPr>
              <a:t>This challenges aims to Develop a biodiversity monitoring tool to motivate local patrols in Madagascar to engage with satellite images and encourage them to contribute in-situ observations. Clear evidence of illegal activities per location/village is urgently needed to improve law enforcement and natural resource management. Georeferenced in-situ data could provide authorities and regional government services with useful data to halt deforestation. It was presented by Dr. </a:t>
            </a:r>
            <a:r>
              <a:rPr lang="en-GB" sz="2200" b="0" i="0" u="none" strike="noStrike" baseline="0" dirty="0" err="1" smtClean="0">
                <a:latin typeface="Helvetica Neue"/>
                <a:ea typeface="Helvetica Neue"/>
                <a:cs typeface="Helvetica Neue"/>
                <a:sym typeface="Helvetica Neue"/>
              </a:rPr>
              <a:t>Herizo</a:t>
            </a:r>
            <a:r>
              <a:rPr lang="en-GB" sz="2200" b="0" i="0" u="none" strike="noStrike" baseline="0" dirty="0" smtClean="0">
                <a:latin typeface="Helvetica Neue"/>
                <a:ea typeface="Helvetica Neue"/>
                <a:cs typeface="Helvetica Neue"/>
                <a:sym typeface="Helvetica Neue"/>
              </a:rPr>
              <a:t> </a:t>
            </a:r>
            <a:r>
              <a:rPr lang="en-GB" dirty="0" smtClean="0">
                <a:effectLst/>
              </a:rPr>
              <a:t>who now runs the largest programme of village-based monitoring in Madagascar. These approaches are at the centre of </a:t>
            </a:r>
            <a:r>
              <a:rPr lang="en-GB" dirty="0" err="1" smtClean="0">
                <a:effectLst/>
              </a:rPr>
              <a:t>Madagascarʼs</a:t>
            </a:r>
            <a:r>
              <a:rPr lang="en-GB" dirty="0" smtClean="0">
                <a:effectLst/>
              </a:rPr>
              <a:t> strategy for ensuring forest and wetland conservation can be taken to scale and is sustainable when resources are so limiting and the pressure on biodiversity so overwhelming. He has won many awards for his conservation efforts please check his bio online</a:t>
            </a:r>
            <a:r>
              <a:rPr lang="en-GB" baseline="0" dirty="0" smtClean="0">
                <a:effectLst/>
              </a:rPr>
              <a:t> for more details. </a:t>
            </a:r>
            <a:endParaRPr lang="en-GB" sz="2200" b="0" i="0" u="none" strike="noStrik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106013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200" b="0" i="0" u="none" strike="noStrike" baseline="0" dirty="0" smtClean="0">
                <a:latin typeface="Helvetica Neue"/>
                <a:ea typeface="Helvetica Neue"/>
                <a:cs typeface="Helvetica Neue"/>
                <a:sym typeface="Helvetica Neue"/>
              </a:rPr>
              <a:t>The goal of this challenge is to develop a game (doesn’t have to be on a mobile platform) where the player classifies Sentinel-2 image pixels.</a:t>
            </a:r>
          </a:p>
          <a:p>
            <a:pPr marL="0" marR="0" lvl="0" indent="0" defTabSz="457200" eaLnBrk="1" fontAlgn="auto" latinLnBrk="0" hangingPunct="1">
              <a:lnSpc>
                <a:spcPct val="117999"/>
              </a:lnSpc>
              <a:spcBef>
                <a:spcPts val="0"/>
              </a:spcBef>
              <a:spcAft>
                <a:spcPts val="0"/>
              </a:spcAft>
              <a:buClrTx/>
              <a:buSzTx/>
              <a:buFontTx/>
              <a:buNone/>
              <a:tabLst/>
              <a:defRPr/>
            </a:pPr>
            <a:r>
              <a:rPr lang="en-GB" sz="2200" dirty="0" smtClean="0">
                <a:effectLst/>
                <a:latin typeface="Helvetica Neue"/>
                <a:ea typeface="Helvetica Neue"/>
                <a:cs typeface="Helvetica Neue"/>
                <a:sym typeface="Helvetica Neue"/>
              </a:rPr>
              <a:t>In order to obtain high accuracy in detecting clouds with machine learning algorithms, a reliable data base has to be used to train the neural network. Up to date, there is a general lack of such data bases with reliably classified pixels. Probably the most reliable way to overcome this issue would be classification by eye, but this is a rather tedious task. A game where the user/player classifies pixels in an entertaining way could counteract the boredom in this task. </a:t>
            </a:r>
            <a:r>
              <a:rPr lang="en-GB" sz="2200" baseline="0" dirty="0" smtClean="0">
                <a:effectLst/>
                <a:latin typeface="Helvetica Neue"/>
                <a:ea typeface="Helvetica Neue"/>
                <a:cs typeface="Helvetica Neue"/>
                <a:sym typeface="Helvetica Neue"/>
              </a:rPr>
              <a:t>This challenge was presented by Fabio </a:t>
            </a:r>
            <a:r>
              <a:rPr lang="en-GB" sz="2200" baseline="0" dirty="0" err="1" smtClean="0">
                <a:effectLst/>
                <a:latin typeface="Helvetica Neue"/>
                <a:ea typeface="Helvetica Neue"/>
                <a:cs typeface="Helvetica Neue"/>
                <a:sym typeface="Helvetica Neue"/>
              </a:rPr>
              <a:t>Vivain</a:t>
            </a:r>
            <a:r>
              <a:rPr lang="en-GB" sz="2200" baseline="0" dirty="0" smtClean="0">
                <a:effectLst/>
                <a:latin typeface="Helvetica Neue"/>
                <a:ea typeface="Helvetica Neue"/>
                <a:cs typeface="Helvetica Neue"/>
                <a:sym typeface="Helvetica Neue"/>
              </a:rPr>
              <a:t> an atmospheric scientist, currently based here at ESRIN and it will be judged by Dr. </a:t>
            </a:r>
            <a:r>
              <a:rPr lang="en-GB" sz="2200" baseline="0" dirty="0" err="1" smtClean="0">
                <a:effectLst/>
                <a:latin typeface="Helvetica Neue"/>
                <a:ea typeface="Helvetica Neue"/>
                <a:cs typeface="Helvetica Neue"/>
                <a:sym typeface="Helvetica Neue"/>
              </a:rPr>
              <a:t>Cicollelella</a:t>
            </a:r>
            <a:r>
              <a:rPr lang="en-GB" sz="2200" baseline="0" dirty="0" smtClean="0">
                <a:effectLst/>
                <a:latin typeface="Helvetica Neue"/>
                <a:ea typeface="Helvetica Neue"/>
                <a:cs typeface="Helvetica Neue"/>
                <a:sym typeface="Helvetica Neue"/>
              </a:rPr>
              <a:t> who is the </a:t>
            </a:r>
            <a:r>
              <a:rPr lang="en-GB" dirty="0" smtClean="0">
                <a:effectLst/>
              </a:rPr>
              <a:t>Head of the System Architect Office in the Directorate of Earth Observation at the European Space Agency. He received his Masters and PhD</a:t>
            </a:r>
            <a:r>
              <a:rPr lang="en-GB" baseline="0" dirty="0" smtClean="0">
                <a:effectLst/>
              </a:rPr>
              <a:t> </a:t>
            </a:r>
            <a:r>
              <a:rPr lang="en-GB" dirty="0" smtClean="0">
                <a:effectLst/>
              </a:rPr>
              <a:t>degree in Electronic Engineering from the </a:t>
            </a:r>
            <a:r>
              <a:rPr lang="en-GB" dirty="0" err="1" smtClean="0">
                <a:effectLst/>
              </a:rPr>
              <a:t>Politecnico</a:t>
            </a:r>
            <a:r>
              <a:rPr lang="en-GB" dirty="0" smtClean="0">
                <a:effectLst/>
              </a:rPr>
              <a:t> di Torino (Italy), with majors in Electromagnetics. </a:t>
            </a:r>
            <a:endParaRPr lang="en-GB" sz="2200" dirty="0" smtClean="0">
              <a:effectLst/>
              <a:latin typeface="Helvetica Neue"/>
              <a:ea typeface="Helvetica Neue"/>
              <a:cs typeface="Helvetica Neue"/>
              <a:sym typeface="Helvetica Neue"/>
            </a:endParaRPr>
          </a:p>
          <a:p>
            <a:endParaRPr lang="en-GB" dirty="0"/>
          </a:p>
        </p:txBody>
      </p:sp>
    </p:spTree>
    <p:extLst>
      <p:ext uri="{BB962C8B-B14F-4D97-AF65-F5344CB8AC3E}">
        <p14:creationId xmlns:p14="http://schemas.microsoft.com/office/powerpoint/2010/main" val="992158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200" b="0" i="0" u="none" strike="noStrike" baseline="0" dirty="0" smtClean="0">
                <a:latin typeface="Helvetica Neue"/>
                <a:ea typeface="Helvetica Neue"/>
                <a:cs typeface="Helvetica Neue"/>
                <a:sym typeface="Helvetica Neue"/>
              </a:rPr>
              <a:t>This challenge aims to use the animal models derived from drone data and current predictions for technological improvements to determine when it will be possible to start detecting the presence of different animal species from satellite data. </a:t>
            </a:r>
            <a:r>
              <a:rPr lang="en-GB" dirty="0" smtClean="0">
                <a:effectLst/>
              </a:rPr>
              <a:t>This</a:t>
            </a:r>
            <a:r>
              <a:rPr lang="en-GB" baseline="0" dirty="0" smtClean="0">
                <a:effectLst/>
              </a:rPr>
              <a:t> challenge was submitted by the</a:t>
            </a:r>
            <a:r>
              <a:rPr lang="en-GB" dirty="0" smtClean="0">
                <a:effectLst/>
              </a:rPr>
              <a:t> </a:t>
            </a:r>
            <a:r>
              <a:rPr lang="en-GB" b="1" dirty="0" smtClean="0">
                <a:effectLst/>
              </a:rPr>
              <a:t>Astro-Ecology team</a:t>
            </a:r>
            <a:r>
              <a:rPr lang="en-GB" dirty="0" smtClean="0">
                <a:effectLst/>
              </a:rPr>
              <a:t> at Liverpool University who are building on technological and software innovations in astronomy and machine learning, with the aim of developing a fully-automated drone system that can detect, identify and determine the health of animals from aerial video footage. The goal is for the system to be very low cost, robust, simple to operate and so user friendly that local communities in developing countries with no technical background can operate it independently. (their</a:t>
            </a:r>
            <a:r>
              <a:rPr lang="en-GB" baseline="0" dirty="0" smtClean="0">
                <a:effectLst/>
              </a:rPr>
              <a:t> research was </a:t>
            </a:r>
            <a:r>
              <a:rPr lang="en-GB" dirty="0" smtClean="0">
                <a:effectLst/>
              </a:rPr>
              <a:t>featured</a:t>
            </a:r>
            <a:r>
              <a:rPr lang="en-GB" baseline="0" dirty="0" smtClean="0">
                <a:effectLst/>
              </a:rPr>
              <a:t> on the </a:t>
            </a:r>
            <a:r>
              <a:rPr lang="en-GB" dirty="0" smtClean="0">
                <a:effectLst/>
              </a:rPr>
              <a:t>BBC</a:t>
            </a:r>
            <a:r>
              <a:rPr lang="en-GB" baseline="0" dirty="0" smtClean="0">
                <a:effectLst/>
              </a:rPr>
              <a:t> and</a:t>
            </a:r>
            <a:r>
              <a:rPr lang="en-GB" dirty="0" smtClean="0">
                <a:effectLst/>
              </a:rPr>
              <a:t> National Geographic to name just a </a:t>
            </a:r>
            <a:r>
              <a:rPr lang="en-GB" dirty="0" err="1" smtClean="0">
                <a:effectLst/>
              </a:rPr>
              <a:t>few..just</a:t>
            </a:r>
            <a:r>
              <a:rPr lang="en-GB" dirty="0" smtClean="0">
                <a:effectLst/>
              </a:rPr>
              <a:t> google them)</a:t>
            </a:r>
            <a:endParaRPr lang="en-GB" dirty="0"/>
          </a:p>
        </p:txBody>
      </p:sp>
    </p:spTree>
    <p:extLst>
      <p:ext uri="{BB962C8B-B14F-4D97-AF65-F5344CB8AC3E}">
        <p14:creationId xmlns:p14="http://schemas.microsoft.com/office/powerpoint/2010/main" val="167794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4000" y="324000"/>
            <a:ext cx="19132800" cy="854076"/>
          </a:xfrm>
          <a:prstGeom prst="rect">
            <a:avLst/>
          </a:prstGeom>
        </p:spPr>
        <p:txBody>
          <a:bodyPr/>
          <a:lstStyle/>
          <a:p>
            <a:r>
              <a:rPr lang="en-US" noProof="0" smtClean="0"/>
              <a:t>Click to edit Master title style</a:t>
            </a:r>
            <a:endParaRPr lang="en-GB" noProof="0" dirty="0"/>
          </a:p>
        </p:txBody>
      </p:sp>
    </p:spTree>
    <p:extLst>
      <p:ext uri="{BB962C8B-B14F-4D97-AF65-F5344CB8AC3E}">
        <p14:creationId xmlns:p14="http://schemas.microsoft.com/office/powerpoint/2010/main" val="19837735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6.jpg"/><Relationship Id="rId4" Type="http://schemas.openxmlformats.org/officeDocument/2006/relationships/image" Target="../media/image8.jpe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png"/><Relationship Id="rId7" Type="http://schemas.openxmlformats.org/officeDocument/2006/relationships/image" Target="../media/image18.t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8" name="planet-26381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137" name="Shape 137"/>
          <p:cNvSpPr/>
          <p:nvPr/>
        </p:nvSpPr>
        <p:spPr>
          <a:xfrm>
            <a:off x="1106195" y="4975355"/>
            <a:ext cx="10265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endParaRPr dirty="0">
              <a:solidFill>
                <a:srgbClr val="FF0000"/>
              </a:solidFill>
            </a:endParaRPr>
          </a:p>
        </p:txBody>
      </p:sp>
      <p:sp>
        <p:nvSpPr>
          <p:cNvPr id="139" name="Shape 139"/>
          <p:cNvSpPr/>
          <p:nvPr/>
        </p:nvSpPr>
        <p:spPr>
          <a:xfrm>
            <a:off x="9123856" y="5996148"/>
            <a:ext cx="6136295"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fr-CH" dirty="0" err="1" smtClean="0"/>
              <a:t>Your</a:t>
            </a:r>
            <a:r>
              <a:rPr lang="fr-CH" dirty="0" smtClean="0"/>
              <a:t> </a:t>
            </a:r>
            <a:r>
              <a:rPr lang="fr-CH" dirty="0" err="1" smtClean="0"/>
              <a:t>text</a:t>
            </a:r>
            <a:r>
              <a:rPr lang="fr-CH" dirty="0" smtClean="0"/>
              <a:t> </a:t>
            </a:r>
            <a:r>
              <a:rPr lang="fr-CH" dirty="0" err="1" smtClean="0"/>
              <a:t>here</a:t>
            </a:r>
            <a:endParaRPr dirty="0"/>
          </a:p>
        </p:txBody>
      </p:sp>
      <p:pic>
        <p:nvPicPr>
          <p:cNvPr id="8" name="Picture 7"/>
          <p:cNvPicPr>
            <a:picLocks noChangeAspect="1"/>
          </p:cNvPicPr>
          <p:nvPr/>
        </p:nvPicPr>
        <p:blipFill>
          <a:blip r:embed="rId5"/>
          <a:stretch>
            <a:fillRect/>
          </a:stretch>
        </p:blipFill>
        <p:spPr>
          <a:xfrm>
            <a:off x="7955518" y="224565"/>
            <a:ext cx="2336676" cy="2284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25579" y="-73883"/>
            <a:ext cx="12192000" cy="2431435"/>
          </a:xfrm>
          <a:prstGeom prst="rect">
            <a:avLst/>
          </a:prstGeom>
        </p:spPr>
        <p:txBody>
          <a:bodyPr>
            <a:spAutoFit/>
          </a:bodyPr>
          <a:lstStyle/>
          <a:p>
            <a:pPr algn="l">
              <a:defRPr>
                <a:latin typeface="Arial"/>
                <a:ea typeface="Arial"/>
                <a:cs typeface="Arial"/>
                <a:sym typeface="Arial"/>
              </a:defRPr>
            </a:pPr>
            <a:r>
              <a:rPr lang="en-GB" sz="8000" dirty="0" smtClean="0">
                <a:solidFill>
                  <a:srgbClr val="FF0000"/>
                </a:solidFill>
              </a:rPr>
              <a:t>Astro-ecology </a:t>
            </a:r>
            <a:endParaRPr lang="en-GB" sz="8000" dirty="0">
              <a:solidFill>
                <a:srgbClr val="FF0000"/>
              </a:solidFill>
            </a:endParaRPr>
          </a:p>
          <a:p>
            <a:pPr algn="l">
              <a:defRPr>
                <a:latin typeface="Arial"/>
                <a:ea typeface="Arial"/>
                <a:cs typeface="Arial"/>
                <a:sym typeface="Arial"/>
              </a:defRPr>
            </a:pPr>
            <a:r>
              <a:rPr lang="en-GB" sz="3600" dirty="0" smtClean="0">
                <a:solidFill>
                  <a:schemeClr val="tx1"/>
                </a:solidFill>
              </a:rPr>
              <a:t>S. </a:t>
            </a:r>
            <a:r>
              <a:rPr lang="en-GB" sz="3600" dirty="0" err="1" smtClean="0">
                <a:solidFill>
                  <a:schemeClr val="tx1"/>
                </a:solidFill>
              </a:rPr>
              <a:t>Longmore</a:t>
            </a:r>
            <a:r>
              <a:rPr lang="en-GB" sz="3600" dirty="0" smtClean="0">
                <a:solidFill>
                  <a:schemeClr val="tx1"/>
                </a:solidFill>
              </a:rPr>
              <a:t>, S. </a:t>
            </a:r>
            <a:r>
              <a:rPr lang="en-GB" sz="3600" dirty="0" err="1" smtClean="0">
                <a:solidFill>
                  <a:schemeClr val="tx1"/>
                </a:solidFill>
              </a:rPr>
              <a:t>Wich</a:t>
            </a:r>
            <a:r>
              <a:rPr lang="en-GB" sz="3600" dirty="0" smtClean="0">
                <a:solidFill>
                  <a:schemeClr val="tx1"/>
                </a:solidFill>
              </a:rPr>
              <a:t>, C. </a:t>
            </a:r>
          </a:p>
          <a:p>
            <a:pPr algn="l">
              <a:defRPr>
                <a:latin typeface="Arial"/>
                <a:ea typeface="Arial"/>
                <a:cs typeface="Arial"/>
                <a:sym typeface="Arial"/>
              </a:defRPr>
            </a:pPr>
            <a:r>
              <a:rPr lang="en-GB" sz="3600" dirty="0" smtClean="0">
                <a:solidFill>
                  <a:schemeClr val="tx1"/>
                </a:solidFill>
              </a:rPr>
              <a:t>Burke &amp; M. </a:t>
            </a:r>
            <a:r>
              <a:rPr lang="en-GB" sz="3600" dirty="0" err="1" smtClean="0">
                <a:solidFill>
                  <a:schemeClr val="tx1"/>
                </a:solidFill>
              </a:rPr>
              <a:t>Rashman</a:t>
            </a:r>
            <a:endParaRPr lang="en-GB" sz="3600" dirty="0">
              <a:solidFill>
                <a:srgbClr val="FF0000"/>
              </a:solidFill>
            </a:endParaRPr>
          </a:p>
        </p:txBody>
      </p:sp>
      <p:pic>
        <p:nvPicPr>
          <p:cNvPr id="11" name="Picture 10"/>
          <p:cNvPicPr>
            <a:picLocks noChangeAspect="1"/>
          </p:cNvPicPr>
          <p:nvPr/>
        </p:nvPicPr>
        <p:blipFill>
          <a:blip r:embed="rId6"/>
          <a:stretch>
            <a:fillRect/>
          </a:stretch>
        </p:blipFill>
        <p:spPr>
          <a:xfrm>
            <a:off x="10713225" y="167382"/>
            <a:ext cx="2197904" cy="23025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58097">
            <a:off x="5827978" y="2864012"/>
            <a:ext cx="11968398" cy="74350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884694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7" name="Shape 137"/>
          <p:cNvSpPr/>
          <p:nvPr/>
        </p:nvSpPr>
        <p:spPr>
          <a:xfrm>
            <a:off x="28928" y="150953"/>
            <a:ext cx="8313173" cy="256480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GB" sz="8000" dirty="0" smtClean="0">
                <a:solidFill>
                  <a:srgbClr val="FF0000"/>
                </a:solidFill>
              </a:rPr>
              <a:t>Child Malnutrition </a:t>
            </a:r>
          </a:p>
          <a:p>
            <a:pPr algn="l">
              <a:defRPr>
                <a:latin typeface="Arial"/>
                <a:ea typeface="Arial"/>
                <a:cs typeface="Arial"/>
                <a:sym typeface="Arial"/>
              </a:defRPr>
            </a:pPr>
            <a:r>
              <a:rPr lang="en-GB" sz="8000" dirty="0" smtClean="0">
                <a:solidFill>
                  <a:srgbClr val="FF0000"/>
                </a:solidFill>
              </a:rPr>
              <a:t>In Sudan</a:t>
            </a:r>
            <a:r>
              <a:rPr sz="8000" dirty="0" smtClean="0">
                <a:solidFill>
                  <a:srgbClr val="FF0000"/>
                </a:solidFill>
              </a:rPr>
              <a:t> </a:t>
            </a:r>
            <a:r>
              <a:rPr lang="en-GB" dirty="0" smtClean="0">
                <a:solidFill>
                  <a:schemeClr val="tx1"/>
                </a:solidFill>
              </a:rPr>
              <a:t>Dr. </a:t>
            </a:r>
            <a:r>
              <a:rPr lang="en-GB" dirty="0" err="1" smtClean="0">
                <a:solidFill>
                  <a:schemeClr val="tx1"/>
                </a:solidFill>
              </a:rPr>
              <a:t>Altijani</a:t>
            </a:r>
            <a:endParaRPr dirty="0">
              <a:solidFill>
                <a:schemeClr val="tx1"/>
              </a:solidFill>
            </a:endParaRPr>
          </a:p>
        </p:txBody>
      </p:sp>
      <p:pic>
        <p:nvPicPr>
          <p:cNvPr id="138" name="planet-26381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139" name="Shape 139"/>
          <p:cNvSpPr/>
          <p:nvPr/>
        </p:nvSpPr>
        <p:spPr>
          <a:xfrm>
            <a:off x="9123856" y="5996148"/>
            <a:ext cx="6136295"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fr-CH" dirty="0" err="1" smtClean="0"/>
              <a:t>Your</a:t>
            </a:r>
            <a:r>
              <a:rPr lang="fr-CH" dirty="0" smtClean="0"/>
              <a:t> </a:t>
            </a:r>
            <a:r>
              <a:rPr lang="fr-CH" dirty="0" err="1" smtClean="0"/>
              <a:t>text</a:t>
            </a:r>
            <a:r>
              <a:rPr lang="fr-CH" dirty="0" smtClean="0"/>
              <a:t> </a:t>
            </a:r>
            <a:r>
              <a:rPr lang="fr-CH" dirty="0" err="1" smtClean="0"/>
              <a:t>here</a:t>
            </a:r>
            <a:endParaRPr dirty="0"/>
          </a:p>
        </p:txBody>
      </p:sp>
      <p:pic>
        <p:nvPicPr>
          <p:cNvPr id="8" name="Picture 7"/>
          <p:cNvPicPr>
            <a:picLocks noChangeAspect="1"/>
          </p:cNvPicPr>
          <p:nvPr/>
        </p:nvPicPr>
        <p:blipFill>
          <a:blip r:embed="rId5"/>
          <a:stretch>
            <a:fillRect/>
          </a:stretch>
        </p:blipFill>
        <p:spPr>
          <a:xfrm>
            <a:off x="8853730" y="244969"/>
            <a:ext cx="2166925" cy="2131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11471920" y="238767"/>
            <a:ext cx="2520280" cy="2137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7"/>
          <a:stretch>
            <a:fillRect/>
          </a:stretch>
        </p:blipFill>
        <p:spPr>
          <a:xfrm>
            <a:off x="14443465" y="213313"/>
            <a:ext cx="2272342" cy="218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Placeholder 4"/>
          <p:cNvPicPr>
            <a:picLocks noChangeAspect="1"/>
          </p:cNvPicPr>
          <p:nvPr/>
        </p:nvPicPr>
        <p:blipFill>
          <a:blip r:embed="rId8">
            <a:extLst>
              <a:ext uri="{28A0092B-C50C-407E-A947-70E740481C1C}">
                <a14:useLocalDpi xmlns:a14="http://schemas.microsoft.com/office/drawing/2010/main" val="0"/>
              </a:ext>
            </a:extLst>
          </a:blip>
          <a:srcRect t="7160" b="7160"/>
          <a:stretch>
            <a:fillRect/>
          </a:stretch>
        </p:blipFill>
        <p:spPr>
          <a:xfrm>
            <a:off x="4963694" y="3128113"/>
            <a:ext cx="13753528" cy="7861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ma14="http://schemas.microsoft.com/office/mac/drawingml/2011/main" xmlns="" val="1"/>
            </a:ext>
          </a:ex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63664" y="2995931"/>
            <a:ext cx="4062813" cy="40628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16747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8" name="planet-26381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137" name="Shape 137"/>
          <p:cNvSpPr/>
          <p:nvPr/>
        </p:nvSpPr>
        <p:spPr>
          <a:xfrm>
            <a:off x="1106195" y="4975355"/>
            <a:ext cx="10265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endParaRPr dirty="0">
              <a:solidFill>
                <a:srgbClr val="FF0000"/>
              </a:solidFill>
            </a:endParaRPr>
          </a:p>
        </p:txBody>
      </p:sp>
      <p:sp>
        <p:nvSpPr>
          <p:cNvPr id="139" name="Shape 139"/>
          <p:cNvSpPr/>
          <p:nvPr/>
        </p:nvSpPr>
        <p:spPr>
          <a:xfrm>
            <a:off x="9123856" y="5996148"/>
            <a:ext cx="6136295"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fr-CH" dirty="0" err="1" smtClean="0"/>
              <a:t>Your</a:t>
            </a:r>
            <a:r>
              <a:rPr lang="fr-CH" dirty="0" smtClean="0"/>
              <a:t> </a:t>
            </a:r>
            <a:r>
              <a:rPr lang="fr-CH" dirty="0" err="1" smtClean="0"/>
              <a:t>text</a:t>
            </a:r>
            <a:r>
              <a:rPr lang="fr-CH" dirty="0" smtClean="0"/>
              <a:t> </a:t>
            </a:r>
            <a:r>
              <a:rPr lang="fr-CH" dirty="0" err="1" smtClean="0"/>
              <a:t>here</a:t>
            </a:r>
            <a:endParaRPr dirty="0"/>
          </a:p>
        </p:txBody>
      </p:sp>
      <p:pic>
        <p:nvPicPr>
          <p:cNvPr id="6" name="Picture 5"/>
          <p:cNvPicPr>
            <a:picLocks noChangeAspect="1"/>
          </p:cNvPicPr>
          <p:nvPr/>
        </p:nvPicPr>
        <p:blipFill>
          <a:blip r:embed="rId5"/>
          <a:stretch>
            <a:fillRect/>
          </a:stretch>
        </p:blipFill>
        <p:spPr>
          <a:xfrm>
            <a:off x="10103768" y="167115"/>
            <a:ext cx="2415891" cy="2325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12924590" y="167115"/>
            <a:ext cx="2460860" cy="23141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Placeholder 4"/>
          <p:cNvPicPr>
            <a:picLocks/>
          </p:cNvPicPr>
          <p:nvPr/>
        </p:nvPicPr>
        <p:blipFill>
          <a:blip r:embed="rId7" cstate="print">
            <a:extLst>
              <a:ext uri="{28A0092B-C50C-407E-A947-70E740481C1C}">
                <a14:useLocalDpi xmlns:a14="http://schemas.microsoft.com/office/drawing/2010/main" val="0"/>
              </a:ext>
            </a:extLst>
          </a:blip>
          <a:srcRect t="11895" b="11895"/>
          <a:stretch>
            <a:fillRect/>
          </a:stretch>
        </p:blipFill>
        <p:spPr>
          <a:xfrm>
            <a:off x="5063208" y="2841626"/>
            <a:ext cx="13416136" cy="84249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ma14="http://schemas.microsoft.com/office/mac/drawingml/2011/main" xmlns="" val="1"/>
            </a:ext>
          </a:extLst>
        </p:spPr>
      </p:pic>
      <p:pic>
        <p:nvPicPr>
          <p:cNvPr id="8" name="Picture 7"/>
          <p:cNvPicPr>
            <a:picLocks noChangeAspect="1"/>
          </p:cNvPicPr>
          <p:nvPr/>
        </p:nvPicPr>
        <p:blipFill>
          <a:blip r:embed="rId8"/>
          <a:stretch>
            <a:fillRect/>
          </a:stretch>
        </p:blipFill>
        <p:spPr>
          <a:xfrm>
            <a:off x="7362161" y="167115"/>
            <a:ext cx="2336676" cy="2284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25579" y="-73883"/>
            <a:ext cx="12192000" cy="2339102"/>
          </a:xfrm>
          <a:prstGeom prst="rect">
            <a:avLst/>
          </a:prstGeom>
        </p:spPr>
        <p:txBody>
          <a:bodyPr>
            <a:spAutoFit/>
          </a:bodyPr>
          <a:lstStyle/>
          <a:p>
            <a:pPr algn="l">
              <a:defRPr>
                <a:latin typeface="Arial"/>
                <a:ea typeface="Arial"/>
                <a:cs typeface="Arial"/>
                <a:sym typeface="Arial"/>
              </a:defRPr>
            </a:pPr>
            <a:r>
              <a:rPr lang="en-GB" sz="9600" dirty="0">
                <a:solidFill>
                  <a:srgbClr val="FF0000"/>
                </a:solidFill>
              </a:rPr>
              <a:t>Arctic </a:t>
            </a:r>
            <a:r>
              <a:rPr lang="en-GB" sz="9600" dirty="0" smtClean="0">
                <a:solidFill>
                  <a:srgbClr val="FF0000"/>
                </a:solidFill>
              </a:rPr>
              <a:t>Voices</a:t>
            </a:r>
            <a:r>
              <a:rPr lang="en-GB" dirty="0" smtClean="0">
                <a:solidFill>
                  <a:srgbClr val="FF0000"/>
                </a:solidFill>
              </a:rPr>
              <a:t> </a:t>
            </a:r>
            <a:endParaRPr lang="en-GB" dirty="0">
              <a:solidFill>
                <a:srgbClr val="FF0000"/>
              </a:solidFill>
            </a:endParaRPr>
          </a:p>
          <a:p>
            <a:pPr algn="l">
              <a:defRPr>
                <a:latin typeface="Arial"/>
                <a:ea typeface="Arial"/>
                <a:cs typeface="Arial"/>
                <a:sym typeface="Arial"/>
              </a:defRPr>
            </a:pPr>
            <a:r>
              <a:rPr lang="en-GB" dirty="0">
                <a:solidFill>
                  <a:schemeClr val="tx1"/>
                </a:solidFill>
              </a:rPr>
              <a:t>Gordon </a:t>
            </a:r>
            <a:r>
              <a:rPr lang="en-GB" dirty="0" smtClean="0">
                <a:solidFill>
                  <a:schemeClr val="tx1"/>
                </a:solidFill>
              </a:rPr>
              <a:t>Brower</a:t>
            </a:r>
            <a:endParaRPr lang="en-GB" dirty="0">
              <a:solidFill>
                <a:srgbClr val="FF0000"/>
              </a:solidFill>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96856" y="2841626"/>
            <a:ext cx="3779111" cy="37791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771390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 name="Shape 143"/>
          <p:cNvSpPr/>
          <p:nvPr/>
        </p:nvSpPr>
        <p:spPr>
          <a:xfrm>
            <a:off x="1889869" y="9087343"/>
            <a:ext cx="102657" cy="7335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endParaRPr dirty="0"/>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865526" y="593051"/>
            <a:ext cx="4629730" cy="3672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6225" b="22231"/>
          <a:stretch/>
        </p:blipFill>
        <p:spPr>
          <a:xfrm>
            <a:off x="11320414" y="1673424"/>
            <a:ext cx="4981417" cy="3852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40156" r="65504"/>
          <a:stretch/>
        </p:blipFill>
        <p:spPr>
          <a:xfrm>
            <a:off x="840102" y="4618911"/>
            <a:ext cx="4896544" cy="6370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0414" y="5770811"/>
            <a:ext cx="4183954" cy="5218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780865" y="1673424"/>
            <a:ext cx="396044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5000" b="0" i="0" u="none" strike="noStrike" cap="none" spc="0" normalizeH="0" baseline="0" dirty="0" smtClean="0">
                <a:ln>
                  <a:noFill/>
                </a:ln>
                <a:solidFill>
                  <a:srgbClr val="000000"/>
                </a:solidFill>
                <a:effectLst/>
                <a:uFillTx/>
                <a:latin typeface="+mn-lt"/>
                <a:ea typeface="+mn-ea"/>
                <a:cs typeface="+mn-cs"/>
                <a:sym typeface="Helvetica Light"/>
              </a:rPr>
              <a:t>Paola De Salvo</a:t>
            </a:r>
            <a:r>
              <a:rPr kumimoji="0" lang="en-GB" sz="5000" b="0" i="0" u="none" strike="noStrike" cap="none" spc="0" normalizeH="0" dirty="0" smtClean="0">
                <a:ln>
                  <a:noFill/>
                </a:ln>
                <a:solidFill>
                  <a:srgbClr val="000000"/>
                </a:solidFill>
                <a:effectLst/>
                <a:uFillTx/>
                <a:latin typeface="+mn-lt"/>
                <a:ea typeface="+mn-ea"/>
                <a:cs typeface="+mn-cs"/>
                <a:sym typeface="Helvetica Light"/>
              </a:rPr>
              <a:t> </a:t>
            </a:r>
            <a:endParaRPr kumimoji="0" lang="en-GB"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9" name="TextBox 8"/>
          <p:cNvSpPr txBox="1"/>
          <p:nvPr/>
        </p:nvSpPr>
        <p:spPr>
          <a:xfrm>
            <a:off x="6287344" y="6234301"/>
            <a:ext cx="396044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5000" b="0" i="0" u="none" strike="noStrike" cap="none" spc="0" normalizeH="0" baseline="0" dirty="0" smtClean="0">
                <a:ln>
                  <a:noFill/>
                </a:ln>
                <a:solidFill>
                  <a:srgbClr val="000000"/>
                </a:solidFill>
                <a:effectLst/>
                <a:uFillTx/>
                <a:latin typeface="+mn-lt"/>
                <a:ea typeface="+mn-ea"/>
                <a:cs typeface="+mn-cs"/>
                <a:sym typeface="Helvetica Light"/>
              </a:rPr>
              <a:t>Dr. </a:t>
            </a:r>
            <a:r>
              <a:rPr lang="en-GB" dirty="0" smtClean="0"/>
              <a:t>Antonio </a:t>
            </a:r>
            <a:r>
              <a:rPr lang="en-GB" dirty="0" err="1" smtClean="0"/>
              <a:t>Ciccolella</a:t>
            </a:r>
            <a:endParaRPr kumimoji="0" lang="en-GB"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0" name="Rectangle 9"/>
          <p:cNvSpPr/>
          <p:nvPr/>
        </p:nvSpPr>
        <p:spPr>
          <a:xfrm>
            <a:off x="17282065" y="7397253"/>
            <a:ext cx="4349269" cy="861774"/>
          </a:xfrm>
          <a:prstGeom prst="rect">
            <a:avLst/>
          </a:prstGeom>
        </p:spPr>
        <p:txBody>
          <a:bodyPr wrap="none">
            <a:spAutoFit/>
          </a:bodyPr>
          <a:lstStyle/>
          <a:p>
            <a:r>
              <a:rPr lang="en-GB" dirty="0" err="1" smtClean="0"/>
              <a:t>Mattia</a:t>
            </a:r>
            <a:r>
              <a:rPr lang="en-GB" dirty="0" smtClean="0"/>
              <a:t> Santoro</a:t>
            </a:r>
            <a:endParaRPr lang="en-GB" dirty="0"/>
          </a:p>
        </p:txBody>
      </p:sp>
      <p:sp>
        <p:nvSpPr>
          <p:cNvPr id="12" name="Rectangle 11"/>
          <p:cNvSpPr/>
          <p:nvPr/>
        </p:nvSpPr>
        <p:spPr>
          <a:xfrm>
            <a:off x="17372656" y="3168750"/>
            <a:ext cx="6412631" cy="861774"/>
          </a:xfrm>
          <a:prstGeom prst="rect">
            <a:avLst/>
          </a:prstGeom>
        </p:spPr>
        <p:txBody>
          <a:bodyPr wrap="square">
            <a:spAutoFit/>
          </a:bodyPr>
          <a:lstStyle/>
          <a:p>
            <a:r>
              <a:rPr lang="en-GB" dirty="0" err="1" smtClean="0"/>
              <a:t>Martijn</a:t>
            </a:r>
            <a:r>
              <a:rPr lang="en-GB" dirty="0" smtClean="0"/>
              <a:t> </a:t>
            </a:r>
            <a:r>
              <a:rPr lang="en-GB" dirty="0" err="1"/>
              <a:t>Leinweber</a:t>
            </a:r>
            <a:r>
              <a:rPr lang="en-GB" dirty="0"/>
              <a:t> </a:t>
            </a:r>
          </a:p>
        </p:txBody>
      </p:sp>
    </p:spTree>
    <p:extLst>
      <p:ext uri="{BB962C8B-B14F-4D97-AF65-F5344CB8AC3E}">
        <p14:creationId xmlns:p14="http://schemas.microsoft.com/office/powerpoint/2010/main" val="168206012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 name="Shape 143"/>
          <p:cNvSpPr/>
          <p:nvPr/>
        </p:nvSpPr>
        <p:spPr>
          <a:xfrm>
            <a:off x="1889869" y="9087343"/>
            <a:ext cx="102657" cy="7335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endParaRPr dirty="0"/>
          </a:p>
        </p:txBody>
      </p:sp>
      <p:sp>
        <p:nvSpPr>
          <p:cNvPr id="3" name="TextBox 2"/>
          <p:cNvSpPr txBox="1"/>
          <p:nvPr/>
        </p:nvSpPr>
        <p:spPr>
          <a:xfrm>
            <a:off x="4055096" y="2955628"/>
            <a:ext cx="15265696"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GB" sz="8000" b="1" dirty="0" smtClean="0"/>
              <a:t>Challenges due</a:t>
            </a:r>
          </a:p>
          <a:p>
            <a:pPr marL="0" marR="0" indent="0" algn="ctr" defTabSz="825500" rtl="0" fontAlgn="auto" latinLnBrk="0" hangingPunct="0">
              <a:lnSpc>
                <a:spcPct val="100000"/>
              </a:lnSpc>
              <a:spcBef>
                <a:spcPts val="0"/>
              </a:spcBef>
              <a:spcAft>
                <a:spcPts val="0"/>
              </a:spcAft>
              <a:buClrTx/>
              <a:buSzTx/>
              <a:buFontTx/>
              <a:buNone/>
              <a:tabLst/>
            </a:pPr>
            <a:r>
              <a:rPr lang="en-GB" sz="8000" b="1" dirty="0" smtClean="0"/>
              <a:t>May 5</a:t>
            </a:r>
            <a:r>
              <a:rPr lang="en-GB" sz="8000" b="1" baseline="30000" dirty="0" smtClean="0"/>
              <a:t>th</a:t>
            </a:r>
            <a:r>
              <a:rPr lang="en-GB" sz="8000" b="1" dirty="0" smtClean="0"/>
              <a:t> at 4pm </a:t>
            </a:r>
          </a:p>
          <a:p>
            <a:pPr marL="0" marR="0" indent="0" algn="ctr" defTabSz="825500" rtl="0" fontAlgn="auto" latinLnBrk="0" hangingPunct="0">
              <a:lnSpc>
                <a:spcPct val="100000"/>
              </a:lnSpc>
              <a:spcBef>
                <a:spcPts val="0"/>
              </a:spcBef>
              <a:spcAft>
                <a:spcPts val="0"/>
              </a:spcAft>
              <a:buClrTx/>
              <a:buSzTx/>
              <a:buFontTx/>
              <a:buNone/>
              <a:tabLst/>
            </a:pPr>
            <a:r>
              <a:rPr lang="en-GB" sz="8000" b="1" dirty="0"/>
              <a:t>&amp;</a:t>
            </a:r>
            <a:endParaRPr lang="en-GB" sz="8000" b="1" dirty="0" smtClean="0"/>
          </a:p>
          <a:p>
            <a:pPr marL="0" marR="0" indent="0" algn="ctr" defTabSz="825500" rtl="0" fontAlgn="auto" latinLnBrk="0" hangingPunct="0">
              <a:lnSpc>
                <a:spcPct val="100000"/>
              </a:lnSpc>
              <a:spcBef>
                <a:spcPts val="0"/>
              </a:spcBef>
              <a:spcAft>
                <a:spcPts val="0"/>
              </a:spcAft>
              <a:buClrTx/>
              <a:buSzTx/>
              <a:buFontTx/>
              <a:buNone/>
              <a:tabLst/>
            </a:pPr>
            <a:r>
              <a:rPr lang="en-GB" sz="8000" b="1" dirty="0" smtClean="0"/>
              <a:t>Winner announced 16</a:t>
            </a:r>
            <a:r>
              <a:rPr lang="en-GB" sz="8000" b="1" baseline="30000" dirty="0" smtClean="0"/>
              <a:t>th</a:t>
            </a:r>
            <a:r>
              <a:rPr lang="en-GB" sz="8000" b="1" dirty="0" smtClean="0"/>
              <a:t> of May </a:t>
            </a:r>
          </a:p>
          <a:p>
            <a:pPr marL="0" marR="0" indent="0" algn="ctr" defTabSz="825500" rtl="0" fontAlgn="auto" latinLnBrk="0" hangingPunct="0">
              <a:lnSpc>
                <a:spcPct val="100000"/>
              </a:lnSpc>
              <a:spcBef>
                <a:spcPts val="0"/>
              </a:spcBef>
              <a:spcAft>
                <a:spcPts val="0"/>
              </a:spcAft>
              <a:buClrTx/>
              <a:buSzTx/>
              <a:buFontTx/>
              <a:buNone/>
              <a:tabLst/>
            </a:pPr>
            <a:r>
              <a:rPr kumimoji="0" lang="en-GB" sz="8000" b="1" i="0" u="none" strike="noStrike" cap="none" spc="0" normalizeH="0" baseline="0" dirty="0" smtClean="0">
                <a:ln>
                  <a:noFill/>
                </a:ln>
                <a:solidFill>
                  <a:srgbClr val="000000"/>
                </a:solidFill>
                <a:effectLst/>
                <a:uFillTx/>
                <a:latin typeface="+mn-lt"/>
                <a:ea typeface="+mn-ea"/>
                <a:cs typeface="+mn-cs"/>
                <a:sym typeface="Helvetica Light"/>
              </a:rPr>
              <a:t> </a:t>
            </a:r>
            <a:endParaRPr kumimoji="0" lang="en-GB" sz="8000" b="1"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7073466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1511803" y="6563660"/>
            <a:ext cx="9009572" cy="223637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t>Thank you</a:t>
            </a:r>
          </a:p>
        </p:txBody>
      </p:sp>
      <p:sp>
        <p:nvSpPr>
          <p:cNvPr id="143" name="Shape 143"/>
          <p:cNvSpPr/>
          <p:nvPr/>
        </p:nvSpPr>
        <p:spPr>
          <a:xfrm>
            <a:off x="1889869" y="9087343"/>
            <a:ext cx="9547485" cy="7335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r>
              <a:rPr lang="en-GB" dirty="0" smtClean="0"/>
              <a:t>Diana.Mastracci@esa.int</a:t>
            </a:r>
            <a:r>
              <a:rPr dirty="0" smtClean="0"/>
              <a:t> </a:t>
            </a:r>
            <a:r>
              <a:rPr lang="en-GB" dirty="0" smtClean="0"/>
              <a:t>/</a:t>
            </a:r>
            <a:r>
              <a:rPr dirty="0" smtClean="0"/>
              <a:t> @</a:t>
            </a:r>
            <a:r>
              <a:rPr lang="en-GB" dirty="0" err="1" smtClean="0"/>
              <a:t>Dmastracci</a:t>
            </a:r>
            <a:endParaRPr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3" name="Shape 143"/>
          <p:cNvSpPr/>
          <p:nvPr/>
        </p:nvSpPr>
        <p:spPr>
          <a:xfrm>
            <a:off x="1889869" y="9087343"/>
            <a:ext cx="102657" cy="7335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endParaRP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448" y="0"/>
            <a:ext cx="9021514" cy="11682536"/>
          </a:xfrm>
          <a:prstGeom prst="rect">
            <a:avLst/>
          </a:prstGeom>
        </p:spPr>
      </p:pic>
    </p:spTree>
    <p:extLst>
      <p:ext uri="{BB962C8B-B14F-4D97-AF65-F5344CB8AC3E}">
        <p14:creationId xmlns:p14="http://schemas.microsoft.com/office/powerpoint/2010/main" val="331563215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1" name="title slides-1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7" y="0"/>
            <a:ext cx="24378566" cy="137160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3"/>
          </p:nvPr>
        </p:nvSpPr>
        <p:spPr/>
      </p:sp>
      <p:pic>
        <p:nvPicPr>
          <p:cNvPr id="3" name="Picture 2"/>
          <p:cNvPicPr>
            <a:picLocks noChangeAspect="1"/>
          </p:cNvPicPr>
          <p:nvPr/>
        </p:nvPicPr>
        <p:blipFill>
          <a:blip r:embed="rId3"/>
          <a:stretch>
            <a:fillRect/>
          </a:stretch>
        </p:blipFill>
        <p:spPr>
          <a:xfrm>
            <a:off x="0" y="-1"/>
            <a:ext cx="24384000" cy="13716001"/>
          </a:xfrm>
          <a:prstGeom prst="rect">
            <a:avLst/>
          </a:prstGeom>
        </p:spPr>
      </p:pic>
    </p:spTree>
    <p:extLst>
      <p:ext uri="{BB962C8B-B14F-4D97-AF65-F5344CB8AC3E}">
        <p14:creationId xmlns:p14="http://schemas.microsoft.com/office/powerpoint/2010/main" val="93916981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319792" y="3473624"/>
            <a:ext cx="2781620" cy="4287691"/>
          </a:xfrm>
          <a:prstGeom prst="rect">
            <a:avLst/>
          </a:prstGeom>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52"/>
            <a:ext cx="24145328" cy="1415772"/>
          </a:xfrm>
        </p:spPr>
        <p:txBody>
          <a:bodyPr/>
          <a:lstStyle/>
          <a:p>
            <a:r>
              <a:rPr lang="en-GB" sz="8000" dirty="0" smtClean="0">
                <a:latin typeface="Garamond" panose="02020404030301010803" pitchFamily="18" charset="0"/>
              </a:rPr>
              <a:t>       </a:t>
            </a:r>
            <a:r>
              <a:rPr lang="en-GB" sz="8000" b="1" dirty="0" smtClean="0">
                <a:latin typeface="Garamond" panose="02020404030301010803" pitchFamily="18" charset="0"/>
              </a:rPr>
              <a:t>Judging </a:t>
            </a:r>
            <a:r>
              <a:rPr lang="en-GB" sz="8000" b="1" dirty="0">
                <a:latin typeface="Garamond" panose="02020404030301010803" pitchFamily="18" charset="0"/>
              </a:rPr>
              <a:t>Criteria</a:t>
            </a:r>
          </a:p>
        </p:txBody>
      </p:sp>
      <p:sp>
        <p:nvSpPr>
          <p:cNvPr id="8" name="TextBox 7"/>
          <p:cNvSpPr txBox="1"/>
          <p:nvPr/>
        </p:nvSpPr>
        <p:spPr>
          <a:xfrm>
            <a:off x="2830960" y="3148029"/>
            <a:ext cx="19082120"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6600" dirty="0" smtClean="0">
                <a:latin typeface="Baskerville Old Face" panose="02020602080505020303" pitchFamily="18" charset="0"/>
              </a:rPr>
              <a:t>Societal Value (40%)</a:t>
            </a:r>
          </a:p>
          <a:p>
            <a:pPr marL="342900" marR="0" indent="-3429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6600" b="0" i="0" u="none" strike="noStrike" cap="none" spc="0" normalizeH="0" baseline="0" dirty="0" smtClean="0">
                <a:ln>
                  <a:noFill/>
                </a:ln>
                <a:solidFill>
                  <a:srgbClr val="000000"/>
                </a:solidFill>
                <a:effectLst/>
                <a:uFillTx/>
                <a:latin typeface="Baskerville Old Face" panose="02020602080505020303" pitchFamily="18" charset="0"/>
                <a:sym typeface="Helvetica Light"/>
              </a:rPr>
              <a:t>Originality/Novelty</a:t>
            </a:r>
            <a:r>
              <a:rPr kumimoji="0" lang="en-GB" sz="6600" b="0" i="0" u="none" strike="noStrike" cap="none" spc="0" normalizeH="0" dirty="0" smtClean="0">
                <a:ln>
                  <a:noFill/>
                </a:ln>
                <a:solidFill>
                  <a:srgbClr val="000000"/>
                </a:solidFill>
                <a:effectLst/>
                <a:uFillTx/>
                <a:latin typeface="Baskerville Old Face" panose="02020602080505020303" pitchFamily="18" charset="0"/>
                <a:sym typeface="Helvetica Light"/>
              </a:rPr>
              <a:t> (20%)</a:t>
            </a:r>
          </a:p>
          <a:p>
            <a:pPr marL="342900" marR="0" indent="-3429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6600" baseline="0" dirty="0" smtClean="0">
                <a:latin typeface="Baskerville Old Face" panose="02020602080505020303" pitchFamily="18" charset="0"/>
              </a:rPr>
              <a:t>Use</a:t>
            </a:r>
            <a:r>
              <a:rPr lang="en-GB" sz="6600" dirty="0" smtClean="0">
                <a:latin typeface="Baskerville Old Face" panose="02020602080505020303" pitchFamily="18" charset="0"/>
              </a:rPr>
              <a:t> of GEOSS resources and tools (10%)</a:t>
            </a:r>
          </a:p>
          <a:p>
            <a:pPr marL="342900" marR="0" indent="-3429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6600" b="0" i="0" u="none" strike="noStrike" cap="none" spc="0" normalizeH="0" baseline="0" dirty="0" smtClean="0">
                <a:ln>
                  <a:noFill/>
                </a:ln>
                <a:solidFill>
                  <a:srgbClr val="000000"/>
                </a:solidFill>
                <a:effectLst/>
                <a:uFillTx/>
                <a:latin typeface="Baskerville Old Face" panose="02020602080505020303" pitchFamily="18" charset="0"/>
                <a:sym typeface="Helvetica Light"/>
              </a:rPr>
              <a:t>GEOSS</a:t>
            </a:r>
            <a:r>
              <a:rPr kumimoji="0" lang="en-GB" sz="6600" b="0" i="0" u="none" strike="noStrike" cap="none" spc="0" normalizeH="0" dirty="0" smtClean="0">
                <a:ln>
                  <a:noFill/>
                </a:ln>
                <a:solidFill>
                  <a:srgbClr val="000000"/>
                </a:solidFill>
                <a:effectLst/>
                <a:uFillTx/>
                <a:latin typeface="Baskerville Old Face" panose="02020602080505020303" pitchFamily="18" charset="0"/>
                <a:sym typeface="Helvetica Light"/>
              </a:rPr>
              <a:t> relevance (10%)</a:t>
            </a:r>
          </a:p>
          <a:p>
            <a:pPr marL="342900" marR="0" indent="-3429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6600" baseline="0" dirty="0" smtClean="0">
                <a:latin typeface="Baskerville Old Face" panose="02020602080505020303" pitchFamily="18" charset="0"/>
              </a:rPr>
              <a:t>Feasibility/Sustainability</a:t>
            </a:r>
            <a:r>
              <a:rPr lang="en-GB" sz="6600" dirty="0" smtClean="0">
                <a:latin typeface="Baskerville Old Face" panose="02020602080505020303" pitchFamily="18" charset="0"/>
              </a:rPr>
              <a:t> (10%)</a:t>
            </a:r>
          </a:p>
          <a:p>
            <a:pPr marL="342900" marR="0" indent="-342900" algn="ctr"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6600" b="0" i="0" u="none" strike="noStrike" cap="none" spc="0" normalizeH="0" baseline="0" dirty="0" smtClean="0">
                <a:ln>
                  <a:noFill/>
                </a:ln>
                <a:solidFill>
                  <a:srgbClr val="000000"/>
                </a:solidFill>
                <a:effectLst/>
                <a:uFillTx/>
                <a:latin typeface="Baskerville Old Face" panose="02020602080505020303" pitchFamily="18" charset="0"/>
                <a:sym typeface="Helvetica Light"/>
              </a:rPr>
              <a:t>Usability</a:t>
            </a:r>
            <a:r>
              <a:rPr kumimoji="0" lang="en-GB" sz="6600" b="0" i="0" u="none" strike="noStrike" cap="none" spc="0" normalizeH="0" dirty="0" smtClean="0">
                <a:ln>
                  <a:noFill/>
                </a:ln>
                <a:solidFill>
                  <a:srgbClr val="000000"/>
                </a:solidFill>
                <a:effectLst/>
                <a:uFillTx/>
                <a:latin typeface="Baskerville Old Face" panose="02020602080505020303" pitchFamily="18" charset="0"/>
                <a:sym typeface="Helvetica Light"/>
              </a:rPr>
              <a:t> and user interface (10%)</a:t>
            </a:r>
            <a:endParaRPr kumimoji="0" lang="en-GB" sz="6600" b="0" i="0" u="none" strike="noStrike" cap="none" spc="0" normalizeH="0" baseline="0" dirty="0">
              <a:ln>
                <a:noFill/>
              </a:ln>
              <a:solidFill>
                <a:srgbClr val="000000"/>
              </a:solidFill>
              <a:effectLst/>
              <a:uFillTx/>
              <a:latin typeface="Baskerville Old Face" panose="02020602080505020303" pitchFamily="18" charset="0"/>
              <a:sym typeface="Helvetica Light"/>
            </a:endParaRPr>
          </a:p>
        </p:txBody>
      </p:sp>
    </p:spTree>
    <p:extLst>
      <p:ext uri="{BB962C8B-B14F-4D97-AF65-F5344CB8AC3E}">
        <p14:creationId xmlns:p14="http://schemas.microsoft.com/office/powerpoint/2010/main" val="3949478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1060628"/>
            <a:ext cx="2418932"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GB" dirty="0" smtClean="0">
                <a:solidFill>
                  <a:schemeClr val="accent6">
                    <a:lumOff val="-21524"/>
                  </a:schemeClr>
                </a:solidFill>
              </a:rPr>
              <a:t>PRIZES</a:t>
            </a:r>
            <a:endParaRPr dirty="0">
              <a:solidFill>
                <a:schemeClr val="accent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0960" y="3473624"/>
            <a:ext cx="5616624" cy="5616624"/>
          </a:xfrm>
          <a:prstGeom prst="rect">
            <a:avLst/>
          </a:prstGeom>
        </p:spPr>
      </p:pic>
      <p:sp>
        <p:nvSpPr>
          <p:cNvPr id="4" name="Rectangle 3"/>
          <p:cNvSpPr/>
          <p:nvPr/>
        </p:nvSpPr>
        <p:spPr>
          <a:xfrm>
            <a:off x="9959752" y="3185592"/>
            <a:ext cx="12169352" cy="6740307"/>
          </a:xfrm>
          <a:prstGeom prst="rect">
            <a:avLst/>
          </a:prstGeom>
        </p:spPr>
        <p:txBody>
          <a:bodyPr wrap="square">
            <a:spAutoFit/>
          </a:bodyPr>
          <a:lstStyle/>
          <a:p>
            <a:pPr marL="342900" indent="-342900">
              <a:buFont typeface="Arial" panose="020B0604020202020204" pitchFamily="34" charset="0"/>
              <a:buChar char="•"/>
            </a:pPr>
            <a:r>
              <a:rPr lang="en-GB" sz="5400" dirty="0" smtClean="0"/>
              <a:t>Special interview by GEOS </a:t>
            </a:r>
          </a:p>
          <a:p>
            <a:pPr marL="342900" indent="-342900">
              <a:buFont typeface="Arial" panose="020B0604020202020204" pitchFamily="34" charset="0"/>
              <a:buChar char="•"/>
            </a:pPr>
            <a:r>
              <a:rPr lang="en-GB" sz="5400" dirty="0" smtClean="0"/>
              <a:t>Refine code with Development Seed </a:t>
            </a:r>
          </a:p>
          <a:p>
            <a:pPr marL="342900" indent="-342900">
              <a:buFont typeface="Arial" panose="020B0604020202020204" pitchFamily="34" charset="0"/>
              <a:buChar char="•"/>
            </a:pPr>
            <a:r>
              <a:rPr lang="en-GB" sz="5400" dirty="0" smtClean="0"/>
              <a:t>Ticket to FOSS4G 2018</a:t>
            </a:r>
          </a:p>
          <a:p>
            <a:pPr marL="342900" indent="-342900">
              <a:buFont typeface="Arial" panose="020B0604020202020204" pitchFamily="34" charset="0"/>
              <a:buChar char="•"/>
            </a:pPr>
            <a:r>
              <a:rPr lang="en-GB" sz="5400" dirty="0" smtClean="0"/>
              <a:t>One day consulting with SBIC </a:t>
            </a:r>
            <a:r>
              <a:rPr lang="en-GB" sz="5400" dirty="0" err="1" smtClean="0"/>
              <a:t>Noordwiijk</a:t>
            </a:r>
            <a:endParaRPr lang="en-GB" sz="5400" dirty="0" smtClean="0"/>
          </a:p>
          <a:p>
            <a:pPr marL="342900" indent="-342900">
              <a:buFont typeface="Arial" panose="020B0604020202020204" pitchFamily="34" charset="0"/>
              <a:buChar char="•"/>
            </a:pPr>
            <a:r>
              <a:rPr lang="en-GB" sz="5400" dirty="0" smtClean="0"/>
              <a:t>Exposure to the ESA Space Solutions Community</a:t>
            </a:r>
          </a:p>
          <a:p>
            <a:pPr marL="342900" indent="-342900">
              <a:buFont typeface="Arial" panose="020B0604020202020204" pitchFamily="34" charset="0"/>
              <a:buChar char="•"/>
            </a:pPr>
            <a:r>
              <a:rPr lang="en-GB" sz="5400" dirty="0" smtClean="0">
                <a:ea typeface="Helvetica Neue"/>
                <a:cs typeface="Helvetica Neue"/>
                <a:sym typeface="Helvetica Neue"/>
              </a:rPr>
              <a:t>Present at Φ-week</a:t>
            </a:r>
            <a:endParaRPr lang="en-GB" sz="5400" dirty="0" smtClean="0"/>
          </a:p>
        </p:txBody>
      </p:sp>
    </p:spTree>
    <p:extLst>
      <p:ext uri="{BB962C8B-B14F-4D97-AF65-F5344CB8AC3E}">
        <p14:creationId xmlns:p14="http://schemas.microsoft.com/office/powerpoint/2010/main" val="95022720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7" name="Shape 137"/>
          <p:cNvSpPr/>
          <p:nvPr/>
        </p:nvSpPr>
        <p:spPr>
          <a:xfrm>
            <a:off x="0" y="201509"/>
            <a:ext cx="10513168" cy="256480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a:defRPr>
                <a:latin typeface="Arial"/>
                <a:ea typeface="Arial"/>
                <a:cs typeface="Arial"/>
                <a:sym typeface="Arial"/>
              </a:defRPr>
            </a:pPr>
            <a:r>
              <a:rPr lang="en-GB" sz="8000" dirty="0" smtClean="0">
                <a:solidFill>
                  <a:srgbClr val="FF0000"/>
                </a:solidFill>
              </a:rPr>
              <a:t>Designing for</a:t>
            </a:r>
          </a:p>
          <a:p>
            <a:pPr algn="l">
              <a:defRPr>
                <a:latin typeface="Arial"/>
                <a:ea typeface="Arial"/>
                <a:cs typeface="Arial"/>
                <a:sym typeface="Arial"/>
              </a:defRPr>
            </a:pPr>
            <a:r>
              <a:rPr lang="en-GB" sz="8000" dirty="0" err="1" smtClean="0">
                <a:solidFill>
                  <a:srgbClr val="FF0000"/>
                </a:solidFill>
              </a:rPr>
              <a:t>Accesibility</a:t>
            </a:r>
            <a:r>
              <a:rPr lang="en-GB" sz="8000" dirty="0">
                <a:solidFill>
                  <a:srgbClr val="FF0000"/>
                </a:solidFill>
              </a:rPr>
              <a:t> </a:t>
            </a:r>
            <a:r>
              <a:rPr lang="en-GB" dirty="0" err="1" smtClean="0">
                <a:solidFill>
                  <a:schemeClr val="tx1"/>
                </a:solidFill>
              </a:rPr>
              <a:t>Alessio</a:t>
            </a:r>
            <a:r>
              <a:rPr lang="en-GB" dirty="0" smtClean="0">
                <a:solidFill>
                  <a:schemeClr val="tx1"/>
                </a:solidFill>
              </a:rPr>
              <a:t> </a:t>
            </a:r>
            <a:r>
              <a:rPr lang="en-GB" dirty="0" err="1" smtClean="0">
                <a:solidFill>
                  <a:schemeClr val="tx1"/>
                </a:solidFill>
              </a:rPr>
              <a:t>Torraco</a:t>
            </a:r>
            <a:endParaRPr dirty="0">
              <a:solidFill>
                <a:schemeClr val="accent1"/>
              </a:solidFill>
            </a:endParaRPr>
          </a:p>
        </p:txBody>
      </p:sp>
      <p:pic>
        <p:nvPicPr>
          <p:cNvPr id="138" name="planet-26381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139" name="Shape 139"/>
          <p:cNvSpPr/>
          <p:nvPr/>
        </p:nvSpPr>
        <p:spPr>
          <a:xfrm>
            <a:off x="9123856" y="5996148"/>
            <a:ext cx="6136295"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fr-CH" dirty="0" err="1" smtClean="0"/>
              <a:t>Your</a:t>
            </a:r>
            <a:r>
              <a:rPr lang="fr-CH" dirty="0" smtClean="0"/>
              <a:t> </a:t>
            </a:r>
            <a:r>
              <a:rPr lang="fr-CH" dirty="0" err="1" smtClean="0"/>
              <a:t>text</a:t>
            </a:r>
            <a:r>
              <a:rPr lang="fr-CH" dirty="0" smtClean="0"/>
              <a:t> </a:t>
            </a:r>
            <a:r>
              <a:rPr lang="fr-CH" dirty="0" err="1" smtClean="0"/>
              <a:t>here</a:t>
            </a:r>
            <a:endParaRPr dirty="0"/>
          </a:p>
        </p:txBody>
      </p:sp>
      <p:pic>
        <p:nvPicPr>
          <p:cNvPr id="6" name="Picture 5"/>
          <p:cNvPicPr>
            <a:picLocks noChangeAspect="1"/>
          </p:cNvPicPr>
          <p:nvPr/>
        </p:nvPicPr>
        <p:blipFill>
          <a:blip r:embed="rId5"/>
          <a:stretch>
            <a:fillRect/>
          </a:stretch>
        </p:blipFill>
        <p:spPr>
          <a:xfrm>
            <a:off x="10203098" y="294820"/>
            <a:ext cx="2300486" cy="21633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84293">
            <a:off x="6535252" y="3523355"/>
            <a:ext cx="11313495" cy="69571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4968" y="3113584"/>
            <a:ext cx="3079214" cy="3172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88780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7" name="Shape 137"/>
          <p:cNvSpPr/>
          <p:nvPr/>
        </p:nvSpPr>
        <p:spPr>
          <a:xfrm>
            <a:off x="54230" y="198320"/>
            <a:ext cx="9204443" cy="256480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GB" sz="8000" dirty="0" smtClean="0">
                <a:solidFill>
                  <a:srgbClr val="FF0000"/>
                </a:solidFill>
              </a:rPr>
              <a:t>Protecting the</a:t>
            </a:r>
          </a:p>
          <a:p>
            <a:pPr algn="l">
              <a:defRPr>
                <a:latin typeface="Arial"/>
                <a:ea typeface="Arial"/>
                <a:cs typeface="Arial"/>
                <a:sym typeface="Arial"/>
              </a:defRPr>
            </a:pPr>
            <a:r>
              <a:rPr lang="en-GB" sz="8000" dirty="0" smtClean="0">
                <a:solidFill>
                  <a:srgbClr val="FF0000"/>
                </a:solidFill>
              </a:rPr>
              <a:t>Forest </a:t>
            </a:r>
            <a:r>
              <a:rPr lang="en-GB" dirty="0" smtClean="0">
                <a:solidFill>
                  <a:schemeClr val="tx1"/>
                </a:solidFill>
              </a:rPr>
              <a:t>Dr. </a:t>
            </a:r>
            <a:r>
              <a:rPr lang="en-GB" dirty="0" err="1" smtClean="0">
                <a:solidFill>
                  <a:schemeClr val="tx1"/>
                </a:solidFill>
              </a:rPr>
              <a:t>Andrianadrasana</a:t>
            </a:r>
            <a:endParaRPr dirty="0">
              <a:solidFill>
                <a:schemeClr val="accent1"/>
              </a:solidFill>
            </a:endParaRPr>
          </a:p>
        </p:txBody>
      </p:sp>
      <p:pic>
        <p:nvPicPr>
          <p:cNvPr id="138" name="planet-26381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139" name="Shape 139"/>
          <p:cNvSpPr/>
          <p:nvPr/>
        </p:nvSpPr>
        <p:spPr>
          <a:xfrm>
            <a:off x="9123856" y="5996148"/>
            <a:ext cx="6136295"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fr-CH" dirty="0" err="1" smtClean="0"/>
              <a:t>Your</a:t>
            </a:r>
            <a:r>
              <a:rPr lang="fr-CH" dirty="0" smtClean="0"/>
              <a:t> </a:t>
            </a:r>
            <a:r>
              <a:rPr lang="fr-CH" dirty="0" err="1" smtClean="0"/>
              <a:t>text</a:t>
            </a:r>
            <a:r>
              <a:rPr lang="fr-CH" dirty="0" smtClean="0"/>
              <a:t> </a:t>
            </a:r>
            <a:r>
              <a:rPr lang="fr-CH" dirty="0" err="1" smtClean="0"/>
              <a:t>here</a:t>
            </a:r>
            <a:endParaRPr dirty="0"/>
          </a:p>
        </p:txBody>
      </p:sp>
      <p:pic>
        <p:nvPicPr>
          <p:cNvPr id="5" name="Picture Placeholder 4"/>
          <p:cNvPicPr>
            <a:picLocks noChangeAspect="1"/>
          </p:cNvPicPr>
          <p:nvPr/>
        </p:nvPicPr>
        <p:blipFill>
          <a:blip r:embed="rId5">
            <a:extLst>
              <a:ext uri="{28A0092B-C50C-407E-A947-70E740481C1C}">
                <a14:useLocalDpi xmlns:a14="http://schemas.microsoft.com/office/drawing/2010/main" val="0"/>
              </a:ext>
            </a:extLst>
          </a:blip>
          <a:srcRect t="8322" b="8322"/>
          <a:stretch>
            <a:fillRect/>
          </a:stretch>
        </p:blipFill>
        <p:spPr>
          <a:xfrm>
            <a:off x="3839824" y="2985864"/>
            <a:ext cx="15370633" cy="81823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C572A759-6A51-4108-AA02-DFA0A04FC94B}">
              <ma14:wrappingTextBoxFlag xmlns:ma14="http://schemas.microsoft.com/office/mac/drawingml/2011/main" xmlns="" val="1"/>
            </a:ext>
          </a:extLst>
        </p:spPr>
      </p:pic>
      <p:pic>
        <p:nvPicPr>
          <p:cNvPr id="6" name="Picture 5"/>
          <p:cNvPicPr>
            <a:picLocks noChangeAspect="1"/>
          </p:cNvPicPr>
          <p:nvPr/>
        </p:nvPicPr>
        <p:blipFill>
          <a:blip r:embed="rId6"/>
          <a:stretch>
            <a:fillRect/>
          </a:stretch>
        </p:blipFill>
        <p:spPr>
          <a:xfrm>
            <a:off x="11598243" y="731224"/>
            <a:ext cx="1594003" cy="1498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7"/>
          <a:stretch>
            <a:fillRect/>
          </a:stretch>
        </p:blipFill>
        <p:spPr>
          <a:xfrm>
            <a:off x="9525988" y="731838"/>
            <a:ext cx="1483618" cy="14504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8"/>
          <a:stretch>
            <a:fillRect/>
          </a:stretch>
        </p:blipFill>
        <p:spPr>
          <a:xfrm>
            <a:off x="13780883" y="632532"/>
            <a:ext cx="1479268" cy="15497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9"/>
          <a:stretch>
            <a:fillRect/>
          </a:stretch>
        </p:blipFill>
        <p:spPr>
          <a:xfrm>
            <a:off x="15724781" y="652130"/>
            <a:ext cx="1593993" cy="14512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54079" y="3014629"/>
            <a:ext cx="3538547" cy="35793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67521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8" name="planet-26381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804" y="2715758"/>
            <a:ext cx="24403608" cy="9001343"/>
          </a:xfrm>
          <a:prstGeom prst="rect">
            <a:avLst/>
          </a:prstGeom>
          <a:ln w="12700">
            <a:miter lim="400000"/>
          </a:ln>
        </p:spPr>
      </p:pic>
      <p:sp>
        <p:nvSpPr>
          <p:cNvPr id="137" name="Shape 137"/>
          <p:cNvSpPr/>
          <p:nvPr/>
        </p:nvSpPr>
        <p:spPr>
          <a:xfrm>
            <a:off x="1106195" y="4975355"/>
            <a:ext cx="102657" cy="8720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endParaRPr dirty="0">
              <a:solidFill>
                <a:srgbClr val="FF0000"/>
              </a:solidFill>
            </a:endParaRPr>
          </a:p>
        </p:txBody>
      </p:sp>
      <p:sp>
        <p:nvSpPr>
          <p:cNvPr id="139" name="Shape 139"/>
          <p:cNvSpPr/>
          <p:nvPr/>
        </p:nvSpPr>
        <p:spPr>
          <a:xfrm>
            <a:off x="9123856" y="5996148"/>
            <a:ext cx="6136295" cy="117981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000" b="1">
                <a:solidFill>
                  <a:srgbClr val="FFFFFF"/>
                </a:solidFill>
                <a:latin typeface="Helvetica"/>
                <a:ea typeface="Helvetica"/>
                <a:cs typeface="Helvetica"/>
                <a:sym typeface="Helvetica"/>
              </a:defRPr>
            </a:pPr>
            <a:r>
              <a:rPr lang="fr-CH" dirty="0" err="1" smtClean="0"/>
              <a:t>Your</a:t>
            </a:r>
            <a:r>
              <a:rPr lang="fr-CH" dirty="0" smtClean="0"/>
              <a:t> </a:t>
            </a:r>
            <a:r>
              <a:rPr lang="fr-CH" dirty="0" err="1" smtClean="0"/>
              <a:t>text</a:t>
            </a:r>
            <a:r>
              <a:rPr lang="fr-CH" dirty="0" smtClean="0"/>
              <a:t> </a:t>
            </a:r>
            <a:r>
              <a:rPr lang="fr-CH" dirty="0" err="1" smtClean="0"/>
              <a:t>here</a:t>
            </a:r>
            <a:endParaRPr dirty="0"/>
          </a:p>
        </p:txBody>
      </p:sp>
      <p:pic>
        <p:nvPicPr>
          <p:cNvPr id="6" name="Picture 5"/>
          <p:cNvPicPr>
            <a:picLocks noChangeAspect="1"/>
          </p:cNvPicPr>
          <p:nvPr/>
        </p:nvPicPr>
        <p:blipFill>
          <a:blip r:embed="rId5"/>
          <a:stretch>
            <a:fillRect/>
          </a:stretch>
        </p:blipFill>
        <p:spPr>
          <a:xfrm>
            <a:off x="10984054" y="195567"/>
            <a:ext cx="2415891" cy="2325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13848184" y="178757"/>
            <a:ext cx="2336676" cy="2284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a:off x="25130" y="80829"/>
            <a:ext cx="17134973" cy="2554545"/>
          </a:xfrm>
          <a:prstGeom prst="rect">
            <a:avLst/>
          </a:prstGeom>
        </p:spPr>
        <p:txBody>
          <a:bodyPr wrap="square">
            <a:spAutoFit/>
          </a:bodyPr>
          <a:lstStyle/>
          <a:p>
            <a:pPr algn="l">
              <a:defRPr>
                <a:latin typeface="Arial"/>
                <a:ea typeface="Arial"/>
                <a:cs typeface="Arial"/>
                <a:sym typeface="Arial"/>
              </a:defRPr>
            </a:pPr>
            <a:r>
              <a:rPr lang="en-GB" sz="8000" dirty="0" smtClean="0">
                <a:solidFill>
                  <a:srgbClr val="FF0000"/>
                </a:solidFill>
              </a:rPr>
              <a:t>Cloud </a:t>
            </a:r>
          </a:p>
          <a:p>
            <a:pPr algn="l">
              <a:defRPr>
                <a:latin typeface="Arial"/>
                <a:ea typeface="Arial"/>
                <a:cs typeface="Arial"/>
                <a:sym typeface="Arial"/>
              </a:defRPr>
            </a:pPr>
            <a:r>
              <a:rPr lang="en-GB" sz="8000" dirty="0" smtClean="0">
                <a:solidFill>
                  <a:srgbClr val="FF0000"/>
                </a:solidFill>
              </a:rPr>
              <a:t>Detection</a:t>
            </a:r>
            <a:r>
              <a:rPr lang="en-GB" dirty="0" smtClean="0">
                <a:solidFill>
                  <a:srgbClr val="FF0000"/>
                </a:solidFill>
              </a:rPr>
              <a:t> </a:t>
            </a:r>
            <a:r>
              <a:rPr lang="en-GB" dirty="0" smtClean="0">
                <a:solidFill>
                  <a:schemeClr val="tx1"/>
                </a:solidFill>
              </a:rPr>
              <a:t>Fabio </a:t>
            </a:r>
            <a:r>
              <a:rPr lang="en-GB" dirty="0" err="1" smtClean="0">
                <a:solidFill>
                  <a:schemeClr val="tx1"/>
                </a:solidFill>
              </a:rPr>
              <a:t>Vivain</a:t>
            </a:r>
            <a:r>
              <a:rPr lang="en-GB" dirty="0" smtClean="0">
                <a:solidFill>
                  <a:schemeClr val="tx1"/>
                </a:solidFill>
              </a:rPr>
              <a:t> </a:t>
            </a:r>
            <a:endParaRPr lang="en-GB" dirty="0">
              <a:solidFill>
                <a:srgbClr val="FF000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90968">
            <a:off x="5662653" y="3414352"/>
            <a:ext cx="12643132" cy="71117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40156" r="65504"/>
          <a:stretch/>
        </p:blipFill>
        <p:spPr>
          <a:xfrm>
            <a:off x="20358898" y="3052653"/>
            <a:ext cx="3625766" cy="47174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789475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2312</TotalTime>
  <Words>1581</Words>
  <Application>Microsoft Office PowerPoint</Application>
  <PresentationFormat>Custom</PresentationFormat>
  <Paragraphs>71</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Baskerville Old Face</vt:lpstr>
      <vt:lpstr>Garamond</vt:lpstr>
      <vt:lpstr>Helvetica</vt:lpstr>
      <vt:lpstr>Helvetica Light</vt:lpstr>
      <vt:lpstr>Helvetica Neue</vt:lpstr>
      <vt:lpstr>Wingdings</vt:lpstr>
      <vt:lpstr>White</vt:lpstr>
      <vt:lpstr>PowerPoint Presentation</vt:lpstr>
      <vt:lpstr>PowerPoint Presentation</vt:lpstr>
      <vt:lpstr>PowerPoint Presentation</vt:lpstr>
      <vt:lpstr>PowerPoint Presentation</vt:lpstr>
      <vt:lpstr>       Judging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Diana Mastracci</cp:lastModifiedBy>
  <cp:revision>39</cp:revision>
  <dcterms:modified xsi:type="dcterms:W3CDTF">2018-05-03T08:17:47Z</dcterms:modified>
</cp:coreProperties>
</file>